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64" r:id="rId4"/>
    <p:sldId id="258" r:id="rId5"/>
    <p:sldId id="259" r:id="rId6"/>
    <p:sldId id="260" r:id="rId7"/>
    <p:sldId id="263" r:id="rId8"/>
    <p:sldId id="278" r:id="rId9"/>
    <p:sldId id="279" r:id="rId10"/>
    <p:sldId id="280" r:id="rId11"/>
    <p:sldId id="265" r:id="rId12"/>
    <p:sldId id="266" r:id="rId13"/>
    <p:sldId id="267" r:id="rId14"/>
    <p:sldId id="269" r:id="rId15"/>
    <p:sldId id="270" r:id="rId16"/>
    <p:sldId id="271" r:id="rId17"/>
    <p:sldId id="272" r:id="rId18"/>
    <p:sldId id="273" r:id="rId19"/>
    <p:sldId id="276"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139"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8D2A72-F81B-4508-9A80-34BD60ED125A}" type="doc">
      <dgm:prSet loTypeId="urn:microsoft.com/office/officeart/2005/8/layout/lProcess2" loCatId="relationship" qsTypeId="urn:microsoft.com/office/officeart/2005/8/quickstyle/simple1" qsCatId="simple" csTypeId="urn:microsoft.com/office/officeart/2005/8/colors/accent1_2" csCatId="accent1" phldr="1"/>
      <dgm:spPr/>
      <dgm:t>
        <a:bodyPr/>
        <a:lstStyle/>
        <a:p>
          <a:endParaRPr lang="el-GR"/>
        </a:p>
      </dgm:t>
    </dgm:pt>
    <dgm:pt modelId="{873D1A22-FBC1-4CEC-8C0C-A79CEA49851B}">
      <dgm:prSet phldrT="[Text]"/>
      <dgm:spPr>
        <a:noFill/>
        <a:ln w="44450">
          <a:solidFill>
            <a:srgbClr val="18508C"/>
          </a:solidFill>
        </a:ln>
      </dgm:spPr>
      <dgm:t>
        <a:bodyPr/>
        <a:lstStyle/>
        <a:p>
          <a:r>
            <a:rPr lang="en-US" dirty="0" smtClean="0"/>
            <a:t>Data</a:t>
          </a:r>
          <a:endParaRPr lang="el-GR" dirty="0"/>
        </a:p>
      </dgm:t>
    </dgm:pt>
    <dgm:pt modelId="{C840ACD7-A9BF-4531-A537-0469B2AF3924}" type="parTrans" cxnId="{0FDBB8E3-AE32-407A-8CC6-91A888954E93}">
      <dgm:prSet/>
      <dgm:spPr/>
      <dgm:t>
        <a:bodyPr/>
        <a:lstStyle/>
        <a:p>
          <a:endParaRPr lang="el-GR"/>
        </a:p>
      </dgm:t>
    </dgm:pt>
    <dgm:pt modelId="{73D93B5F-1E2E-426C-B72C-854A9657A585}" type="sibTrans" cxnId="{0FDBB8E3-AE32-407A-8CC6-91A888954E93}">
      <dgm:prSet/>
      <dgm:spPr/>
      <dgm:t>
        <a:bodyPr/>
        <a:lstStyle/>
        <a:p>
          <a:endParaRPr lang="el-GR"/>
        </a:p>
      </dgm:t>
    </dgm:pt>
    <dgm:pt modelId="{79F66146-8F32-48F6-85A5-20D42BA59628}">
      <dgm:prSet phldrT="[Text]"/>
      <dgm:spPr>
        <a:solidFill>
          <a:srgbClr val="18508C"/>
        </a:solidFill>
      </dgm:spPr>
      <dgm:t>
        <a:bodyPr/>
        <a:lstStyle/>
        <a:p>
          <a:r>
            <a:rPr lang="en-US" b="1" dirty="0" smtClean="0">
              <a:solidFill>
                <a:schemeClr val="bg1"/>
              </a:solidFill>
            </a:rPr>
            <a:t>Reader/ Writer</a:t>
          </a:r>
          <a:endParaRPr lang="el-GR" b="1" dirty="0">
            <a:solidFill>
              <a:schemeClr val="bg1"/>
            </a:solidFill>
          </a:endParaRPr>
        </a:p>
      </dgm:t>
    </dgm:pt>
    <dgm:pt modelId="{FFC499AA-08B8-45CC-9BF4-4CC1F338FEDF}" type="parTrans" cxnId="{CEA0F8F1-50D1-4D36-A1B8-410536DD5DFA}">
      <dgm:prSet/>
      <dgm:spPr/>
      <dgm:t>
        <a:bodyPr/>
        <a:lstStyle/>
        <a:p>
          <a:endParaRPr lang="el-GR"/>
        </a:p>
      </dgm:t>
    </dgm:pt>
    <dgm:pt modelId="{D6C53888-1FC8-4333-BAA9-47EA6DA596FD}" type="sibTrans" cxnId="{CEA0F8F1-50D1-4D36-A1B8-410536DD5DFA}">
      <dgm:prSet/>
      <dgm:spPr/>
      <dgm:t>
        <a:bodyPr/>
        <a:lstStyle/>
        <a:p>
          <a:endParaRPr lang="el-GR"/>
        </a:p>
      </dgm:t>
    </dgm:pt>
    <dgm:pt modelId="{840F808A-D248-4FB8-90C8-8398D8638642}">
      <dgm:prSet phldrT="[Text]"/>
      <dgm:spPr>
        <a:gradFill rotWithShape="0">
          <a:gsLst>
            <a:gs pos="0">
              <a:srgbClr val="18508C"/>
            </a:gs>
            <a:gs pos="29000">
              <a:srgbClr val="85C2FF"/>
            </a:gs>
            <a:gs pos="65000">
              <a:srgbClr val="C4D6EB"/>
            </a:gs>
            <a:gs pos="100000">
              <a:srgbClr val="FFEBFA"/>
            </a:gs>
          </a:gsLst>
          <a:lin ang="5400000" scaled="1"/>
        </a:gradFill>
      </dgm:spPr>
      <dgm:t>
        <a:bodyPr/>
        <a:lstStyle/>
        <a:p>
          <a:r>
            <a:rPr lang="en-US" b="1" dirty="0" smtClean="0">
              <a:solidFill>
                <a:schemeClr val="tx1"/>
              </a:solidFill>
            </a:rPr>
            <a:t>Retrieval/ Persistence</a:t>
          </a:r>
          <a:endParaRPr lang="el-GR" b="1" dirty="0">
            <a:solidFill>
              <a:schemeClr val="tx1"/>
            </a:solidFill>
          </a:endParaRPr>
        </a:p>
      </dgm:t>
    </dgm:pt>
    <dgm:pt modelId="{F980E4FB-83A4-4DBD-A4CA-1F7149CB1C84}" type="parTrans" cxnId="{FDBA2CEB-482B-4707-8D4E-EAF5A0B93932}">
      <dgm:prSet/>
      <dgm:spPr/>
      <dgm:t>
        <a:bodyPr/>
        <a:lstStyle/>
        <a:p>
          <a:endParaRPr lang="el-GR"/>
        </a:p>
      </dgm:t>
    </dgm:pt>
    <dgm:pt modelId="{1795C018-B36F-4963-AAB9-1F16DCD78DF1}" type="sibTrans" cxnId="{FDBA2CEB-482B-4707-8D4E-EAF5A0B93932}">
      <dgm:prSet/>
      <dgm:spPr/>
      <dgm:t>
        <a:bodyPr/>
        <a:lstStyle/>
        <a:p>
          <a:endParaRPr lang="el-GR"/>
        </a:p>
      </dgm:t>
    </dgm:pt>
    <dgm:pt modelId="{D690C811-9BFF-4F88-B84E-027A7F314645}">
      <dgm:prSet phldrT="[Text]"/>
      <dgm:spPr>
        <a:noFill/>
        <a:ln w="44450">
          <a:solidFill>
            <a:srgbClr val="18508C"/>
          </a:solidFill>
        </a:ln>
      </dgm:spPr>
      <dgm:t>
        <a:bodyPr/>
        <a:lstStyle/>
        <a:p>
          <a:r>
            <a:rPr lang="en-US" dirty="0" smtClean="0"/>
            <a:t>Metadata</a:t>
          </a:r>
          <a:endParaRPr lang="el-GR" dirty="0"/>
        </a:p>
      </dgm:t>
    </dgm:pt>
    <dgm:pt modelId="{C6613E18-DA9A-4830-8375-C34E5848B448}" type="parTrans" cxnId="{27D42C69-7517-47AB-80FF-AAA0B10E006C}">
      <dgm:prSet/>
      <dgm:spPr/>
      <dgm:t>
        <a:bodyPr/>
        <a:lstStyle/>
        <a:p>
          <a:endParaRPr lang="el-GR"/>
        </a:p>
      </dgm:t>
    </dgm:pt>
    <dgm:pt modelId="{9E3644E2-40E6-4224-93B9-844FB19C224A}" type="sibTrans" cxnId="{27D42C69-7517-47AB-80FF-AAA0B10E006C}">
      <dgm:prSet/>
      <dgm:spPr/>
      <dgm:t>
        <a:bodyPr/>
        <a:lstStyle/>
        <a:p>
          <a:endParaRPr lang="el-GR"/>
        </a:p>
      </dgm:t>
    </dgm:pt>
    <dgm:pt modelId="{FFD1C185-3FF5-4F46-86A6-E45D47A7D41B}">
      <dgm:prSet phldrT="[Text]"/>
      <dgm:spPr>
        <a:gradFill rotWithShape="0">
          <a:gsLst>
            <a:gs pos="50000">
              <a:srgbClr val="417BB7"/>
            </a:gs>
            <a:gs pos="28000">
              <a:srgbClr val="18508C"/>
            </a:gs>
            <a:gs pos="69000">
              <a:srgbClr val="85C2FF"/>
            </a:gs>
            <a:gs pos="88000">
              <a:srgbClr val="C4D6EB"/>
            </a:gs>
            <a:gs pos="100000">
              <a:srgbClr val="FFEBFA"/>
            </a:gs>
          </a:gsLst>
          <a:lin ang="5400000" scaled="1"/>
        </a:gradFill>
      </dgm:spPr>
      <dgm:t>
        <a:bodyPr/>
        <a:lstStyle/>
        <a:p>
          <a:r>
            <a:rPr lang="en-US" b="1" dirty="0" smtClean="0">
              <a:solidFill>
                <a:schemeClr val="bg1"/>
              </a:solidFill>
            </a:rPr>
            <a:t>Reader/ Writer</a:t>
          </a:r>
          <a:endParaRPr lang="el-GR" b="1" dirty="0">
            <a:solidFill>
              <a:schemeClr val="bg1"/>
            </a:solidFill>
          </a:endParaRPr>
        </a:p>
      </dgm:t>
    </dgm:pt>
    <dgm:pt modelId="{E544737D-3BB4-4659-8E3A-F960C26FE884}" type="parTrans" cxnId="{0A4925A2-E54F-4BED-9984-86181988BF04}">
      <dgm:prSet/>
      <dgm:spPr/>
      <dgm:t>
        <a:bodyPr/>
        <a:lstStyle/>
        <a:p>
          <a:endParaRPr lang="el-GR"/>
        </a:p>
      </dgm:t>
    </dgm:pt>
    <dgm:pt modelId="{84557E1D-B815-45F8-AC93-D1671D3D34FD}" type="sibTrans" cxnId="{0A4925A2-E54F-4BED-9984-86181988BF04}">
      <dgm:prSet/>
      <dgm:spPr/>
      <dgm:t>
        <a:bodyPr/>
        <a:lstStyle/>
        <a:p>
          <a:endParaRPr lang="el-GR"/>
        </a:p>
      </dgm:t>
    </dgm:pt>
    <dgm:pt modelId="{E76B7141-2055-4995-B815-B94EE474FCFA}">
      <dgm:prSet phldrT="[Text]"/>
      <dgm:spPr>
        <a:gradFill rotWithShape="0">
          <a:gsLst>
            <a:gs pos="0">
              <a:srgbClr val="18508C"/>
            </a:gs>
            <a:gs pos="29000">
              <a:srgbClr val="85C2FF"/>
            </a:gs>
            <a:gs pos="65000">
              <a:srgbClr val="C4D6EB"/>
            </a:gs>
            <a:gs pos="100000">
              <a:srgbClr val="FFEBFA"/>
            </a:gs>
          </a:gsLst>
          <a:lin ang="5400000" scaled="1"/>
        </a:gradFill>
      </dgm:spPr>
      <dgm:t>
        <a:bodyPr/>
        <a:lstStyle/>
        <a:p>
          <a:r>
            <a:rPr lang="en-US" b="1" dirty="0" smtClean="0">
              <a:solidFill>
                <a:schemeClr val="tx1"/>
              </a:solidFill>
            </a:rPr>
            <a:t>Retrieval / Persistence</a:t>
          </a:r>
          <a:endParaRPr lang="el-GR" b="1" dirty="0">
            <a:solidFill>
              <a:schemeClr val="tx1"/>
            </a:solidFill>
          </a:endParaRPr>
        </a:p>
      </dgm:t>
    </dgm:pt>
    <dgm:pt modelId="{964D674E-4E06-4DD5-A069-B66795DAB893}" type="parTrans" cxnId="{4F9C87DB-7B80-4256-B0E5-6508E647C9EF}">
      <dgm:prSet/>
      <dgm:spPr/>
      <dgm:t>
        <a:bodyPr/>
        <a:lstStyle/>
        <a:p>
          <a:endParaRPr lang="el-GR"/>
        </a:p>
      </dgm:t>
    </dgm:pt>
    <dgm:pt modelId="{A3B233F6-7077-417F-94BD-9C7802FCF2D6}" type="sibTrans" cxnId="{4F9C87DB-7B80-4256-B0E5-6508E647C9EF}">
      <dgm:prSet/>
      <dgm:spPr/>
      <dgm:t>
        <a:bodyPr/>
        <a:lstStyle/>
        <a:p>
          <a:endParaRPr lang="el-GR"/>
        </a:p>
      </dgm:t>
    </dgm:pt>
    <dgm:pt modelId="{3FDE6D05-D623-4981-956D-3407EEEDB573}">
      <dgm:prSet phldrT="[Text]"/>
      <dgm:spPr>
        <a:noFill/>
        <a:ln w="44450">
          <a:solidFill>
            <a:srgbClr val="18508C"/>
          </a:solidFill>
        </a:ln>
      </dgm:spPr>
      <dgm:t>
        <a:bodyPr/>
        <a:lstStyle/>
        <a:p>
          <a:r>
            <a:rPr lang="en-US" dirty="0" smtClean="0"/>
            <a:t>Registry*</a:t>
          </a:r>
          <a:endParaRPr lang="el-GR" dirty="0"/>
        </a:p>
      </dgm:t>
    </dgm:pt>
    <dgm:pt modelId="{47ADE328-430F-40DB-B154-2290323026BE}" type="parTrans" cxnId="{DAC0F95F-1B5A-4B10-B6DE-BDFD30EAC8CE}">
      <dgm:prSet/>
      <dgm:spPr/>
      <dgm:t>
        <a:bodyPr/>
        <a:lstStyle/>
        <a:p>
          <a:endParaRPr lang="en-GB"/>
        </a:p>
      </dgm:t>
    </dgm:pt>
    <dgm:pt modelId="{349FAB19-AF55-4E40-B4BC-194EA0E2609A}" type="sibTrans" cxnId="{DAC0F95F-1B5A-4B10-B6DE-BDFD30EAC8CE}">
      <dgm:prSet/>
      <dgm:spPr/>
      <dgm:t>
        <a:bodyPr/>
        <a:lstStyle/>
        <a:p>
          <a:endParaRPr lang="en-GB"/>
        </a:p>
      </dgm:t>
    </dgm:pt>
    <dgm:pt modelId="{6AFE267C-4C16-4E8A-9C99-2EF7F74F8039}">
      <dgm:prSet phldrT="[Text]"/>
      <dgm:spPr>
        <a:solidFill>
          <a:srgbClr val="18508C"/>
        </a:solidFill>
      </dgm:spPr>
      <dgm:t>
        <a:bodyPr/>
        <a:lstStyle/>
        <a:p>
          <a:r>
            <a:rPr lang="en-US" b="1" dirty="0" smtClean="0">
              <a:solidFill>
                <a:schemeClr val="bg1"/>
              </a:solidFill>
            </a:rPr>
            <a:t>Model</a:t>
          </a:r>
          <a:endParaRPr lang="el-GR" b="1" dirty="0">
            <a:solidFill>
              <a:schemeClr val="bg1"/>
            </a:solidFill>
          </a:endParaRPr>
        </a:p>
      </dgm:t>
    </dgm:pt>
    <dgm:pt modelId="{485ECFBF-790F-41D4-88C6-FD3D1BC52A81}" type="parTrans" cxnId="{43995E39-78FD-4459-9026-D6C5CF64902B}">
      <dgm:prSet/>
      <dgm:spPr/>
      <dgm:t>
        <a:bodyPr/>
        <a:lstStyle/>
        <a:p>
          <a:endParaRPr lang="en-GB"/>
        </a:p>
      </dgm:t>
    </dgm:pt>
    <dgm:pt modelId="{CD19BFA0-B0C2-4B44-A96E-054DC40D9DEE}" type="sibTrans" cxnId="{43995E39-78FD-4459-9026-D6C5CF64902B}">
      <dgm:prSet/>
      <dgm:spPr/>
      <dgm:t>
        <a:bodyPr/>
        <a:lstStyle/>
        <a:p>
          <a:endParaRPr lang="en-GB"/>
        </a:p>
      </dgm:t>
    </dgm:pt>
    <dgm:pt modelId="{835C1E4C-7D57-4754-AAAE-DDE3FB11E18C}">
      <dgm:prSet phldrT="[Text]"/>
      <dgm:spPr>
        <a:solidFill>
          <a:srgbClr val="18508C"/>
        </a:solidFill>
      </dgm:spPr>
      <dgm:t>
        <a:bodyPr/>
        <a:lstStyle/>
        <a:p>
          <a:r>
            <a:rPr lang="en-US" b="1" dirty="0" smtClean="0">
              <a:solidFill>
                <a:schemeClr val="bg1"/>
              </a:solidFill>
            </a:rPr>
            <a:t>Parser/ Writer</a:t>
          </a:r>
          <a:endParaRPr lang="el-GR" b="1" dirty="0">
            <a:solidFill>
              <a:schemeClr val="bg1"/>
            </a:solidFill>
          </a:endParaRPr>
        </a:p>
      </dgm:t>
    </dgm:pt>
    <dgm:pt modelId="{BF76FD7E-AB5E-47C1-9A74-FD1C4D0951C0}" type="parTrans" cxnId="{95A9324E-6FFB-40D3-AAA9-49E0DB2096C7}">
      <dgm:prSet/>
      <dgm:spPr/>
      <dgm:t>
        <a:bodyPr/>
        <a:lstStyle/>
        <a:p>
          <a:endParaRPr lang="en-GB"/>
        </a:p>
      </dgm:t>
    </dgm:pt>
    <dgm:pt modelId="{3307A0AF-11CF-4847-8581-38CF4A3A5596}" type="sibTrans" cxnId="{95A9324E-6FFB-40D3-AAA9-49E0DB2096C7}">
      <dgm:prSet/>
      <dgm:spPr/>
      <dgm:t>
        <a:bodyPr/>
        <a:lstStyle/>
        <a:p>
          <a:endParaRPr lang="en-GB"/>
        </a:p>
      </dgm:t>
    </dgm:pt>
    <dgm:pt modelId="{5A6C948B-01AF-4C9B-8ACD-97CE2FC3C058}">
      <dgm:prSet phldrT="[Text]"/>
      <dgm:spPr>
        <a:gradFill rotWithShape="0">
          <a:gsLst>
            <a:gs pos="0">
              <a:srgbClr val="18508C"/>
            </a:gs>
            <a:gs pos="29000">
              <a:srgbClr val="85C2FF"/>
            </a:gs>
            <a:gs pos="65000">
              <a:srgbClr val="C4D6EB"/>
            </a:gs>
            <a:gs pos="100000">
              <a:srgbClr val="FFEBFA"/>
            </a:gs>
          </a:gsLst>
          <a:lin ang="5400000" scaled="1"/>
        </a:gradFill>
      </dgm:spPr>
      <dgm:t>
        <a:bodyPr/>
        <a:lstStyle/>
        <a:p>
          <a:r>
            <a:rPr lang="en-US" b="1" dirty="0" smtClean="0">
              <a:solidFill>
                <a:schemeClr val="tx1"/>
              </a:solidFill>
            </a:rPr>
            <a:t>Retrieval / Persistence</a:t>
          </a:r>
          <a:endParaRPr lang="el-GR" b="1" dirty="0">
            <a:solidFill>
              <a:schemeClr val="tx1"/>
            </a:solidFill>
          </a:endParaRPr>
        </a:p>
      </dgm:t>
    </dgm:pt>
    <dgm:pt modelId="{7FCA7D62-C6D1-44B7-A710-013730A626FC}" type="parTrans" cxnId="{B8D2EFC4-A828-4C60-9129-F65441C8F9CC}">
      <dgm:prSet/>
      <dgm:spPr/>
      <dgm:t>
        <a:bodyPr/>
        <a:lstStyle/>
        <a:p>
          <a:endParaRPr lang="en-GB"/>
        </a:p>
      </dgm:t>
    </dgm:pt>
    <dgm:pt modelId="{1A8E1BA4-2BD3-4D37-B9DE-58ABE9657C93}" type="sibTrans" cxnId="{B8D2EFC4-A828-4C60-9129-F65441C8F9CC}">
      <dgm:prSet/>
      <dgm:spPr/>
      <dgm:t>
        <a:bodyPr/>
        <a:lstStyle/>
        <a:p>
          <a:endParaRPr lang="en-GB"/>
        </a:p>
      </dgm:t>
    </dgm:pt>
    <dgm:pt modelId="{34E9698E-48CC-4EE4-B525-D876FB126F70}">
      <dgm:prSet phldrT="[Text]"/>
      <dgm:spPr>
        <a:noFill/>
        <a:ln w="44450">
          <a:solidFill>
            <a:srgbClr val="18508C"/>
          </a:solidFill>
        </a:ln>
      </dgm:spPr>
      <dgm:t>
        <a:bodyPr/>
        <a:lstStyle/>
        <a:p>
          <a:r>
            <a:rPr lang="en-US" dirty="0" smtClean="0"/>
            <a:t>Query</a:t>
          </a:r>
          <a:endParaRPr lang="el-GR" dirty="0"/>
        </a:p>
      </dgm:t>
    </dgm:pt>
    <dgm:pt modelId="{848321B4-B262-4485-B8B3-C2EB3DBD0276}" type="parTrans" cxnId="{086EEC88-9D32-47AF-A176-AC75EA388394}">
      <dgm:prSet/>
      <dgm:spPr/>
      <dgm:t>
        <a:bodyPr/>
        <a:lstStyle/>
        <a:p>
          <a:endParaRPr lang="en-GB"/>
        </a:p>
      </dgm:t>
    </dgm:pt>
    <dgm:pt modelId="{D04809F5-DA89-49D6-A5C7-6AEE4EDBF86B}" type="sibTrans" cxnId="{086EEC88-9D32-47AF-A176-AC75EA388394}">
      <dgm:prSet/>
      <dgm:spPr/>
      <dgm:t>
        <a:bodyPr/>
        <a:lstStyle/>
        <a:p>
          <a:endParaRPr lang="en-GB"/>
        </a:p>
      </dgm:t>
    </dgm:pt>
    <dgm:pt modelId="{A56082DE-077E-487A-912F-0A71456EB502}">
      <dgm:prSet phldrT="[Text]"/>
      <dgm:spPr>
        <a:solidFill>
          <a:srgbClr val="18508C"/>
        </a:solidFill>
      </dgm:spPr>
      <dgm:t>
        <a:bodyPr/>
        <a:lstStyle/>
        <a:p>
          <a:r>
            <a:rPr lang="en-US" b="1" dirty="0" smtClean="0">
              <a:solidFill>
                <a:schemeClr val="bg1"/>
              </a:solidFill>
            </a:rPr>
            <a:t>Model</a:t>
          </a:r>
          <a:endParaRPr lang="el-GR" b="1" dirty="0">
            <a:solidFill>
              <a:schemeClr val="bg1"/>
            </a:solidFill>
          </a:endParaRPr>
        </a:p>
      </dgm:t>
    </dgm:pt>
    <dgm:pt modelId="{97A9AC0D-83F8-4458-8B75-030F3D104DE9}" type="parTrans" cxnId="{E3690DEA-8E89-4AF1-A228-19CF02AF69B0}">
      <dgm:prSet/>
      <dgm:spPr/>
      <dgm:t>
        <a:bodyPr/>
        <a:lstStyle/>
        <a:p>
          <a:endParaRPr lang="en-GB"/>
        </a:p>
      </dgm:t>
    </dgm:pt>
    <dgm:pt modelId="{092F8B0D-3B8F-4E5B-A65C-2215AA9B092D}" type="sibTrans" cxnId="{E3690DEA-8E89-4AF1-A228-19CF02AF69B0}">
      <dgm:prSet/>
      <dgm:spPr/>
      <dgm:t>
        <a:bodyPr/>
        <a:lstStyle/>
        <a:p>
          <a:endParaRPr lang="en-GB"/>
        </a:p>
      </dgm:t>
    </dgm:pt>
    <dgm:pt modelId="{A1D77C59-EA09-4CF1-B5DA-9C49ED6C01EC}">
      <dgm:prSet phldrT="[Text]"/>
      <dgm:spPr>
        <a:solidFill>
          <a:srgbClr val="18508C"/>
        </a:solidFill>
      </dgm:spPr>
      <dgm:t>
        <a:bodyPr/>
        <a:lstStyle/>
        <a:p>
          <a:r>
            <a:rPr lang="en-US" b="1" dirty="0" smtClean="0">
              <a:solidFill>
                <a:schemeClr val="bg1"/>
              </a:solidFill>
            </a:rPr>
            <a:t>Parser / Writer</a:t>
          </a:r>
          <a:endParaRPr lang="el-GR" b="1" dirty="0">
            <a:solidFill>
              <a:schemeClr val="bg1"/>
            </a:solidFill>
          </a:endParaRPr>
        </a:p>
      </dgm:t>
    </dgm:pt>
    <dgm:pt modelId="{B9E821EE-14CF-4780-BCA3-84921C675F20}" type="parTrans" cxnId="{28E33511-36FC-4352-A446-09CED5626CCF}">
      <dgm:prSet/>
      <dgm:spPr/>
      <dgm:t>
        <a:bodyPr/>
        <a:lstStyle/>
        <a:p>
          <a:endParaRPr lang="en-GB"/>
        </a:p>
      </dgm:t>
    </dgm:pt>
    <dgm:pt modelId="{E64A8D30-F377-4489-80C4-A946D7BBB065}" type="sibTrans" cxnId="{28E33511-36FC-4352-A446-09CED5626CCF}">
      <dgm:prSet/>
      <dgm:spPr/>
      <dgm:t>
        <a:bodyPr/>
        <a:lstStyle/>
        <a:p>
          <a:endParaRPr lang="en-GB"/>
        </a:p>
      </dgm:t>
    </dgm:pt>
    <dgm:pt modelId="{ECC0AA87-D8E7-45A5-9C16-E95CAE339BCA}">
      <dgm:prSet phldrT="[Text]"/>
      <dgm:spPr>
        <a:solidFill>
          <a:srgbClr val="18508C"/>
        </a:solidFill>
      </dgm:spPr>
      <dgm:t>
        <a:bodyPr/>
        <a:lstStyle/>
        <a:p>
          <a:r>
            <a:rPr lang="en-US" b="1" dirty="0" smtClean="0">
              <a:solidFill>
                <a:schemeClr val="bg1"/>
              </a:solidFill>
            </a:rPr>
            <a:t>Validation</a:t>
          </a:r>
          <a:endParaRPr lang="el-GR" b="1" dirty="0">
            <a:solidFill>
              <a:schemeClr val="bg1"/>
            </a:solidFill>
          </a:endParaRPr>
        </a:p>
      </dgm:t>
    </dgm:pt>
    <dgm:pt modelId="{DAF9516B-BFD3-4409-9166-D4E08E60D5D7}" type="parTrans" cxnId="{128EC887-1699-48F1-A100-72AD581E0225}">
      <dgm:prSet/>
      <dgm:spPr/>
      <dgm:t>
        <a:bodyPr/>
        <a:lstStyle/>
        <a:p>
          <a:endParaRPr lang="en-GB"/>
        </a:p>
      </dgm:t>
    </dgm:pt>
    <dgm:pt modelId="{4C80EBAE-6183-4EA8-8716-4F3E3AF3F710}" type="sibTrans" cxnId="{128EC887-1699-48F1-A100-72AD581E0225}">
      <dgm:prSet/>
      <dgm:spPr/>
      <dgm:t>
        <a:bodyPr/>
        <a:lstStyle/>
        <a:p>
          <a:endParaRPr lang="en-GB"/>
        </a:p>
      </dgm:t>
    </dgm:pt>
    <dgm:pt modelId="{6972104C-6ECE-4A26-89A1-234B95F4B116}">
      <dgm:prSet phldrT="[Text]"/>
      <dgm:spPr>
        <a:gradFill rotWithShape="0">
          <a:gsLst>
            <a:gs pos="0">
              <a:srgbClr val="18508C"/>
            </a:gs>
            <a:gs pos="29000">
              <a:srgbClr val="85C2FF"/>
            </a:gs>
            <a:gs pos="65000">
              <a:srgbClr val="C4D6EB"/>
            </a:gs>
            <a:gs pos="100000">
              <a:srgbClr val="FFEBFA"/>
            </a:gs>
          </a:gsLst>
          <a:lin ang="5400000" scaled="1"/>
        </a:gradFill>
      </dgm:spPr>
      <dgm:t>
        <a:bodyPr/>
        <a:lstStyle/>
        <a:p>
          <a:r>
            <a:rPr lang="en-US" b="1" dirty="0" smtClean="0">
              <a:solidFill>
                <a:schemeClr val="tx1"/>
              </a:solidFill>
            </a:rPr>
            <a:t>Validation</a:t>
          </a:r>
          <a:endParaRPr lang="el-GR" b="1" dirty="0">
            <a:solidFill>
              <a:schemeClr val="tx1"/>
            </a:solidFill>
          </a:endParaRPr>
        </a:p>
      </dgm:t>
    </dgm:pt>
    <dgm:pt modelId="{C033A42C-4C39-4B0C-ACF0-31CFFCF2FBB7}" type="parTrans" cxnId="{0AE8D3F1-142F-4B62-BBC9-784CA862CF22}">
      <dgm:prSet/>
      <dgm:spPr/>
      <dgm:t>
        <a:bodyPr/>
        <a:lstStyle/>
        <a:p>
          <a:endParaRPr lang="en-GB"/>
        </a:p>
      </dgm:t>
    </dgm:pt>
    <dgm:pt modelId="{A48AD639-48D0-44E9-8346-02DDC8788553}" type="sibTrans" cxnId="{0AE8D3F1-142F-4B62-BBC9-784CA862CF22}">
      <dgm:prSet/>
      <dgm:spPr/>
      <dgm:t>
        <a:bodyPr/>
        <a:lstStyle/>
        <a:p>
          <a:endParaRPr lang="en-GB"/>
        </a:p>
      </dgm:t>
    </dgm:pt>
    <dgm:pt modelId="{7369CADC-47E9-46D0-AB64-120487E6DA2E}">
      <dgm:prSet phldrT="[Text]"/>
      <dgm:spPr>
        <a:solidFill>
          <a:srgbClr val="18508C"/>
        </a:solidFill>
      </dgm:spPr>
      <dgm:t>
        <a:bodyPr/>
        <a:lstStyle/>
        <a:p>
          <a:r>
            <a:rPr lang="en-US" b="1" dirty="0" smtClean="0">
              <a:solidFill>
                <a:schemeClr val="bg1"/>
              </a:solidFill>
            </a:rPr>
            <a:t>Validation</a:t>
          </a:r>
          <a:endParaRPr lang="el-GR" b="1" dirty="0">
            <a:solidFill>
              <a:schemeClr val="bg1"/>
            </a:solidFill>
          </a:endParaRPr>
        </a:p>
      </dgm:t>
    </dgm:pt>
    <dgm:pt modelId="{602DBDB9-0EB5-4728-AA26-586F0C674F40}" type="parTrans" cxnId="{C96C651B-4CE0-4AE4-971E-633A85F97CFE}">
      <dgm:prSet/>
      <dgm:spPr/>
      <dgm:t>
        <a:bodyPr/>
        <a:lstStyle/>
        <a:p>
          <a:endParaRPr lang="en-GB"/>
        </a:p>
      </dgm:t>
    </dgm:pt>
    <dgm:pt modelId="{9A7F109B-8D91-47DC-8A09-1B288CCAB62B}" type="sibTrans" cxnId="{C96C651B-4CE0-4AE4-971E-633A85F97CFE}">
      <dgm:prSet/>
      <dgm:spPr/>
      <dgm:t>
        <a:bodyPr/>
        <a:lstStyle/>
        <a:p>
          <a:endParaRPr lang="en-GB"/>
        </a:p>
      </dgm:t>
    </dgm:pt>
    <dgm:pt modelId="{CD29FC0D-6A51-4F2D-BF43-62AADEF9F4AA}">
      <dgm:prSet phldrT="[Text]"/>
      <dgm:spPr>
        <a:solidFill>
          <a:srgbClr val="18508C"/>
        </a:solidFill>
      </dgm:spPr>
      <dgm:t>
        <a:bodyPr/>
        <a:lstStyle/>
        <a:p>
          <a:r>
            <a:rPr lang="en-US" b="1" dirty="0" smtClean="0">
              <a:solidFill>
                <a:schemeClr val="bg1"/>
              </a:solidFill>
            </a:rPr>
            <a:t>Validation</a:t>
          </a:r>
          <a:endParaRPr lang="el-GR" b="1" dirty="0">
            <a:solidFill>
              <a:schemeClr val="bg1"/>
            </a:solidFill>
          </a:endParaRPr>
        </a:p>
      </dgm:t>
    </dgm:pt>
    <dgm:pt modelId="{EEBDA647-109E-4FB5-940A-F82194DCD91C}" type="parTrans" cxnId="{2D012371-A326-477C-ABDA-F131F8115292}">
      <dgm:prSet/>
      <dgm:spPr/>
      <dgm:t>
        <a:bodyPr/>
        <a:lstStyle/>
        <a:p>
          <a:endParaRPr lang="en-GB"/>
        </a:p>
      </dgm:t>
    </dgm:pt>
    <dgm:pt modelId="{D5C35F7A-75A0-4606-A25E-857DE857517D}" type="sibTrans" cxnId="{2D012371-A326-477C-ABDA-F131F8115292}">
      <dgm:prSet/>
      <dgm:spPr/>
      <dgm:t>
        <a:bodyPr/>
        <a:lstStyle/>
        <a:p>
          <a:endParaRPr lang="en-GB"/>
        </a:p>
      </dgm:t>
    </dgm:pt>
    <dgm:pt modelId="{B5E48D54-D5B8-45B4-A3FB-9F0F48C7FC4B}">
      <dgm:prSet phldrT="[Text]"/>
      <dgm:spPr>
        <a:noFill/>
        <a:ln w="44450">
          <a:solidFill>
            <a:srgbClr val="18508C"/>
          </a:solidFill>
        </a:ln>
      </dgm:spPr>
      <dgm:t>
        <a:bodyPr/>
        <a:lstStyle/>
        <a:p>
          <a:r>
            <a:rPr lang="en-US" dirty="0" smtClean="0"/>
            <a:t>Structure</a:t>
          </a:r>
          <a:endParaRPr lang="el-GR" dirty="0"/>
        </a:p>
      </dgm:t>
    </dgm:pt>
    <dgm:pt modelId="{2C31A34D-6D2A-4792-8900-E2838A3767B1}" type="parTrans" cxnId="{ACAAD7AD-D76C-41E2-B638-FF36172F1EEF}">
      <dgm:prSet/>
      <dgm:spPr/>
      <dgm:t>
        <a:bodyPr/>
        <a:lstStyle/>
        <a:p>
          <a:endParaRPr lang="en-GB"/>
        </a:p>
      </dgm:t>
    </dgm:pt>
    <dgm:pt modelId="{491A0E22-3A6A-4A32-B749-58D981081D68}" type="sibTrans" cxnId="{ACAAD7AD-D76C-41E2-B638-FF36172F1EEF}">
      <dgm:prSet/>
      <dgm:spPr/>
      <dgm:t>
        <a:bodyPr/>
        <a:lstStyle/>
        <a:p>
          <a:endParaRPr lang="en-GB"/>
        </a:p>
      </dgm:t>
    </dgm:pt>
    <dgm:pt modelId="{8274307F-B34A-4DBC-9066-2B2CDB02CAD2}">
      <dgm:prSet phldrT="[Text]"/>
      <dgm:spPr>
        <a:solidFill>
          <a:srgbClr val="18508C"/>
        </a:solidFill>
      </dgm:spPr>
      <dgm:t>
        <a:bodyPr/>
        <a:lstStyle/>
        <a:p>
          <a:r>
            <a:rPr lang="en-US" b="1" dirty="0" smtClean="0">
              <a:solidFill>
                <a:schemeClr val="bg1"/>
              </a:solidFill>
            </a:rPr>
            <a:t>Model</a:t>
          </a:r>
          <a:endParaRPr lang="el-GR" b="1" dirty="0">
            <a:solidFill>
              <a:schemeClr val="bg1"/>
            </a:solidFill>
          </a:endParaRPr>
        </a:p>
      </dgm:t>
    </dgm:pt>
    <dgm:pt modelId="{81C1EE2B-D051-4432-B59F-63903831AB0A}" type="parTrans" cxnId="{8EF74121-A951-4B2F-B303-37CDE0F0872F}">
      <dgm:prSet/>
      <dgm:spPr/>
      <dgm:t>
        <a:bodyPr/>
        <a:lstStyle/>
        <a:p>
          <a:endParaRPr lang="el-GR"/>
        </a:p>
      </dgm:t>
    </dgm:pt>
    <dgm:pt modelId="{BF08D289-9D30-48BE-84DA-E25835703E70}" type="sibTrans" cxnId="{8EF74121-A951-4B2F-B303-37CDE0F0872F}">
      <dgm:prSet/>
      <dgm:spPr/>
      <dgm:t>
        <a:bodyPr/>
        <a:lstStyle/>
        <a:p>
          <a:endParaRPr lang="el-GR"/>
        </a:p>
      </dgm:t>
    </dgm:pt>
    <dgm:pt modelId="{34AE3EA6-EDD8-4483-A33D-476BF46CFF1A}">
      <dgm:prSet phldrT="[Text]"/>
      <dgm:spPr>
        <a:solidFill>
          <a:srgbClr val="18508C"/>
        </a:solidFill>
      </dgm:spPr>
      <dgm:t>
        <a:bodyPr/>
        <a:lstStyle/>
        <a:p>
          <a:r>
            <a:rPr lang="en-US" b="1" dirty="0" smtClean="0">
              <a:solidFill>
                <a:schemeClr val="bg1"/>
              </a:solidFill>
            </a:rPr>
            <a:t>Parser/ Writer</a:t>
          </a:r>
          <a:endParaRPr lang="el-GR" b="1" dirty="0">
            <a:solidFill>
              <a:schemeClr val="bg1"/>
            </a:solidFill>
          </a:endParaRPr>
        </a:p>
      </dgm:t>
    </dgm:pt>
    <dgm:pt modelId="{28F74F88-9ADB-4C39-B801-85F271A85F1A}" type="parTrans" cxnId="{7957A1CE-1351-4EDD-9988-C58EE9E6260B}">
      <dgm:prSet/>
      <dgm:spPr/>
      <dgm:t>
        <a:bodyPr/>
        <a:lstStyle/>
        <a:p>
          <a:endParaRPr lang="el-GR"/>
        </a:p>
      </dgm:t>
    </dgm:pt>
    <dgm:pt modelId="{693FFDFE-1223-4A04-AB57-EA3CA5C588DE}" type="sibTrans" cxnId="{7957A1CE-1351-4EDD-9988-C58EE9E6260B}">
      <dgm:prSet/>
      <dgm:spPr/>
      <dgm:t>
        <a:bodyPr/>
        <a:lstStyle/>
        <a:p>
          <a:endParaRPr lang="el-GR"/>
        </a:p>
      </dgm:t>
    </dgm:pt>
    <dgm:pt modelId="{9813E2D7-CFB8-4132-B46E-1B3664444C63}">
      <dgm:prSet phldrT="[Text]"/>
      <dgm:spPr>
        <a:gradFill rotWithShape="0">
          <a:gsLst>
            <a:gs pos="0">
              <a:srgbClr val="18508C"/>
            </a:gs>
            <a:gs pos="29000">
              <a:srgbClr val="85C2FF"/>
            </a:gs>
            <a:gs pos="65000">
              <a:srgbClr val="C4D6EB"/>
            </a:gs>
            <a:gs pos="100000">
              <a:srgbClr val="FFEBFA"/>
            </a:gs>
          </a:gsLst>
          <a:lin ang="5400000" scaled="1"/>
        </a:gradFill>
      </dgm:spPr>
      <dgm:t>
        <a:bodyPr/>
        <a:lstStyle/>
        <a:p>
          <a:r>
            <a:rPr lang="en-US" b="1" dirty="0" smtClean="0">
              <a:solidFill>
                <a:schemeClr val="tx1"/>
              </a:solidFill>
            </a:rPr>
            <a:t>Retrieval/ Persistence</a:t>
          </a:r>
          <a:endParaRPr lang="el-GR" b="1" dirty="0">
            <a:solidFill>
              <a:schemeClr val="tx1"/>
            </a:solidFill>
          </a:endParaRPr>
        </a:p>
      </dgm:t>
    </dgm:pt>
    <dgm:pt modelId="{0B1D3C93-D7F1-42E9-8F37-D5FBD87F5434}" type="parTrans" cxnId="{0E59C2F1-46DD-4AFB-AB7C-1FFAD71D6742}">
      <dgm:prSet/>
      <dgm:spPr/>
      <dgm:t>
        <a:bodyPr/>
        <a:lstStyle/>
        <a:p>
          <a:endParaRPr lang="el-GR"/>
        </a:p>
      </dgm:t>
    </dgm:pt>
    <dgm:pt modelId="{D17B1FAE-CA3C-470D-B686-19E8E6DE9045}" type="sibTrans" cxnId="{0E59C2F1-46DD-4AFB-AB7C-1FFAD71D6742}">
      <dgm:prSet/>
      <dgm:spPr/>
      <dgm:t>
        <a:bodyPr/>
        <a:lstStyle/>
        <a:p>
          <a:endParaRPr lang="el-GR"/>
        </a:p>
      </dgm:t>
    </dgm:pt>
    <dgm:pt modelId="{0743B7FF-E8DF-4F85-949B-B2351EEC465D}">
      <dgm:prSet phldrT="[Text]"/>
      <dgm:spPr>
        <a:solidFill>
          <a:srgbClr val="18508C"/>
        </a:solidFill>
      </dgm:spPr>
      <dgm:t>
        <a:bodyPr/>
        <a:lstStyle/>
        <a:p>
          <a:r>
            <a:rPr lang="en-US" b="1" dirty="0" smtClean="0">
              <a:solidFill>
                <a:schemeClr val="bg1"/>
              </a:solidFill>
            </a:rPr>
            <a:t>Validation</a:t>
          </a:r>
          <a:endParaRPr lang="el-GR" b="1" dirty="0">
            <a:solidFill>
              <a:schemeClr val="bg1"/>
            </a:solidFill>
          </a:endParaRPr>
        </a:p>
      </dgm:t>
    </dgm:pt>
    <dgm:pt modelId="{A43765ED-1D6D-4866-A183-200F909CD5C0}" type="parTrans" cxnId="{10B6013F-5433-41D2-84A5-6F560CCCA2F2}">
      <dgm:prSet/>
      <dgm:spPr/>
      <dgm:t>
        <a:bodyPr/>
        <a:lstStyle/>
        <a:p>
          <a:endParaRPr lang="el-GR"/>
        </a:p>
      </dgm:t>
    </dgm:pt>
    <dgm:pt modelId="{DDE2BE4F-9E2F-4B85-B6F9-F95023807A64}" type="sibTrans" cxnId="{10B6013F-5433-41D2-84A5-6F560CCCA2F2}">
      <dgm:prSet/>
      <dgm:spPr/>
      <dgm:t>
        <a:bodyPr/>
        <a:lstStyle/>
        <a:p>
          <a:endParaRPr lang="el-GR"/>
        </a:p>
      </dgm:t>
    </dgm:pt>
    <dgm:pt modelId="{E9703A5A-CC86-463E-9EB8-80103E8258A8}">
      <dgm:prSet/>
      <dgm:spPr>
        <a:solidFill>
          <a:srgbClr val="18508C"/>
        </a:solidFill>
      </dgm:spPr>
      <dgm:t>
        <a:bodyPr/>
        <a:lstStyle/>
        <a:p>
          <a:r>
            <a:rPr lang="en-GB" b="1" dirty="0" smtClean="0">
              <a:solidFill>
                <a:schemeClr val="bg1"/>
              </a:solidFill>
            </a:rPr>
            <a:t>Model</a:t>
          </a:r>
          <a:endParaRPr lang="en-GB" b="1" dirty="0">
            <a:solidFill>
              <a:schemeClr val="bg1"/>
            </a:solidFill>
          </a:endParaRPr>
        </a:p>
      </dgm:t>
    </dgm:pt>
    <dgm:pt modelId="{A7EF8A0B-83F9-4499-98BE-B68AFC25A9A1}" type="parTrans" cxnId="{C3EE0D57-6735-4D56-BBB7-755999D9F824}">
      <dgm:prSet/>
      <dgm:spPr/>
      <dgm:t>
        <a:bodyPr/>
        <a:lstStyle/>
        <a:p>
          <a:endParaRPr lang="en-GB"/>
        </a:p>
      </dgm:t>
    </dgm:pt>
    <dgm:pt modelId="{D7B0C2E8-FB42-466D-806C-8ED9A9AC9F00}" type="sibTrans" cxnId="{C3EE0D57-6735-4D56-BBB7-755999D9F824}">
      <dgm:prSet/>
      <dgm:spPr/>
      <dgm:t>
        <a:bodyPr/>
        <a:lstStyle/>
        <a:p>
          <a:endParaRPr lang="en-GB"/>
        </a:p>
      </dgm:t>
    </dgm:pt>
    <dgm:pt modelId="{8D7DA0CE-F5B4-4E49-8B1E-BC7D67A6EB52}" type="pres">
      <dgm:prSet presAssocID="{F18D2A72-F81B-4508-9A80-34BD60ED125A}" presName="theList" presStyleCnt="0">
        <dgm:presLayoutVars>
          <dgm:dir/>
          <dgm:animLvl val="lvl"/>
          <dgm:resizeHandles val="exact"/>
        </dgm:presLayoutVars>
      </dgm:prSet>
      <dgm:spPr/>
      <dgm:t>
        <a:bodyPr/>
        <a:lstStyle/>
        <a:p>
          <a:endParaRPr lang="en-US"/>
        </a:p>
      </dgm:t>
    </dgm:pt>
    <dgm:pt modelId="{62A3050E-9C1E-4058-9DCF-C1578F4D17AC}" type="pres">
      <dgm:prSet presAssocID="{873D1A22-FBC1-4CEC-8C0C-A79CEA49851B}" presName="compNode" presStyleCnt="0"/>
      <dgm:spPr/>
    </dgm:pt>
    <dgm:pt modelId="{B5B8AF58-1184-480C-A988-9BF792F0E641}" type="pres">
      <dgm:prSet presAssocID="{873D1A22-FBC1-4CEC-8C0C-A79CEA49851B}" presName="aNode" presStyleLbl="bgShp" presStyleIdx="0" presStyleCnt="5"/>
      <dgm:spPr/>
      <dgm:t>
        <a:bodyPr/>
        <a:lstStyle/>
        <a:p>
          <a:endParaRPr lang="en-US"/>
        </a:p>
      </dgm:t>
    </dgm:pt>
    <dgm:pt modelId="{D9A0B818-05E8-4B23-BD54-AA0D2E031E39}" type="pres">
      <dgm:prSet presAssocID="{873D1A22-FBC1-4CEC-8C0C-A79CEA49851B}" presName="textNode" presStyleLbl="bgShp" presStyleIdx="0" presStyleCnt="5"/>
      <dgm:spPr/>
      <dgm:t>
        <a:bodyPr/>
        <a:lstStyle/>
        <a:p>
          <a:endParaRPr lang="en-US"/>
        </a:p>
      </dgm:t>
    </dgm:pt>
    <dgm:pt modelId="{8C766257-6888-43BA-BCCB-D6BDC6AAA7C9}" type="pres">
      <dgm:prSet presAssocID="{873D1A22-FBC1-4CEC-8C0C-A79CEA49851B}" presName="compChildNode" presStyleCnt="0"/>
      <dgm:spPr/>
    </dgm:pt>
    <dgm:pt modelId="{305C3D21-1CED-4506-AF96-9806709315BE}" type="pres">
      <dgm:prSet presAssocID="{873D1A22-FBC1-4CEC-8C0C-A79CEA49851B}" presName="theInnerList" presStyleCnt="0"/>
      <dgm:spPr/>
    </dgm:pt>
    <dgm:pt modelId="{68D65BC3-C733-4024-A52D-0AD9B90AF680}" type="pres">
      <dgm:prSet presAssocID="{79F66146-8F32-48F6-85A5-20D42BA59628}" presName="childNode" presStyleLbl="node1" presStyleIdx="0" presStyleCnt="18">
        <dgm:presLayoutVars>
          <dgm:bulletEnabled val="1"/>
        </dgm:presLayoutVars>
      </dgm:prSet>
      <dgm:spPr/>
      <dgm:t>
        <a:bodyPr/>
        <a:lstStyle/>
        <a:p>
          <a:endParaRPr lang="el-GR"/>
        </a:p>
      </dgm:t>
    </dgm:pt>
    <dgm:pt modelId="{70DA549A-A4F8-4D12-B889-85CE684D9178}" type="pres">
      <dgm:prSet presAssocID="{79F66146-8F32-48F6-85A5-20D42BA59628}" presName="aSpace2" presStyleCnt="0"/>
      <dgm:spPr/>
    </dgm:pt>
    <dgm:pt modelId="{5297B974-26EB-4F93-BA3B-13DFA3C8044D}" type="pres">
      <dgm:prSet presAssocID="{840F808A-D248-4FB8-90C8-8398D8638642}" presName="childNode" presStyleLbl="node1" presStyleIdx="1" presStyleCnt="18">
        <dgm:presLayoutVars>
          <dgm:bulletEnabled val="1"/>
        </dgm:presLayoutVars>
      </dgm:prSet>
      <dgm:spPr/>
      <dgm:t>
        <a:bodyPr/>
        <a:lstStyle/>
        <a:p>
          <a:endParaRPr lang="el-GR"/>
        </a:p>
      </dgm:t>
    </dgm:pt>
    <dgm:pt modelId="{C800E8EC-29C8-4DD6-8A5F-CA34FF8F977D}" type="pres">
      <dgm:prSet presAssocID="{840F808A-D248-4FB8-90C8-8398D8638642}" presName="aSpace2" presStyleCnt="0"/>
      <dgm:spPr/>
    </dgm:pt>
    <dgm:pt modelId="{A3F99190-8130-4C5F-BDFE-3C05A8E7ED1C}" type="pres">
      <dgm:prSet presAssocID="{ECC0AA87-D8E7-45A5-9C16-E95CAE339BCA}" presName="childNode" presStyleLbl="node1" presStyleIdx="2" presStyleCnt="18">
        <dgm:presLayoutVars>
          <dgm:bulletEnabled val="1"/>
        </dgm:presLayoutVars>
      </dgm:prSet>
      <dgm:spPr/>
      <dgm:t>
        <a:bodyPr/>
        <a:lstStyle/>
        <a:p>
          <a:endParaRPr lang="el-GR"/>
        </a:p>
      </dgm:t>
    </dgm:pt>
    <dgm:pt modelId="{EFCF18C3-7FE6-4463-BCEA-0B751DF1B10F}" type="pres">
      <dgm:prSet presAssocID="{873D1A22-FBC1-4CEC-8C0C-A79CEA49851B}" presName="aSpace" presStyleCnt="0"/>
      <dgm:spPr/>
    </dgm:pt>
    <dgm:pt modelId="{53A4ACC7-6D53-4502-8D09-6F70C44B8DBD}" type="pres">
      <dgm:prSet presAssocID="{D690C811-9BFF-4F88-B84E-027A7F314645}" presName="compNode" presStyleCnt="0"/>
      <dgm:spPr/>
    </dgm:pt>
    <dgm:pt modelId="{71892D5F-46B4-461A-B20E-82B71DAADAEC}" type="pres">
      <dgm:prSet presAssocID="{D690C811-9BFF-4F88-B84E-027A7F314645}" presName="aNode" presStyleLbl="bgShp" presStyleIdx="1" presStyleCnt="5"/>
      <dgm:spPr/>
      <dgm:t>
        <a:bodyPr/>
        <a:lstStyle/>
        <a:p>
          <a:endParaRPr lang="en-US"/>
        </a:p>
      </dgm:t>
    </dgm:pt>
    <dgm:pt modelId="{156C3300-E6E3-4695-8195-5B41805C87AF}" type="pres">
      <dgm:prSet presAssocID="{D690C811-9BFF-4F88-B84E-027A7F314645}" presName="textNode" presStyleLbl="bgShp" presStyleIdx="1" presStyleCnt="5"/>
      <dgm:spPr/>
      <dgm:t>
        <a:bodyPr/>
        <a:lstStyle/>
        <a:p>
          <a:endParaRPr lang="en-US"/>
        </a:p>
      </dgm:t>
    </dgm:pt>
    <dgm:pt modelId="{62311C9F-BE10-4AD6-88CB-A493B06FF251}" type="pres">
      <dgm:prSet presAssocID="{D690C811-9BFF-4F88-B84E-027A7F314645}" presName="compChildNode" presStyleCnt="0"/>
      <dgm:spPr/>
    </dgm:pt>
    <dgm:pt modelId="{D7632B66-3FFD-43FD-83F0-98F89F190CD8}" type="pres">
      <dgm:prSet presAssocID="{D690C811-9BFF-4F88-B84E-027A7F314645}" presName="theInnerList" presStyleCnt="0"/>
      <dgm:spPr/>
    </dgm:pt>
    <dgm:pt modelId="{558FB39A-4942-4F1D-8970-94D9EA90D469}" type="pres">
      <dgm:prSet presAssocID="{FFD1C185-3FF5-4F46-86A6-E45D47A7D41B}" presName="childNode" presStyleLbl="node1" presStyleIdx="3" presStyleCnt="18" custLinFactY="99857" custLinFactNeighborY="100000">
        <dgm:presLayoutVars>
          <dgm:bulletEnabled val="1"/>
        </dgm:presLayoutVars>
      </dgm:prSet>
      <dgm:spPr/>
      <dgm:t>
        <a:bodyPr/>
        <a:lstStyle/>
        <a:p>
          <a:endParaRPr lang="el-GR"/>
        </a:p>
      </dgm:t>
    </dgm:pt>
    <dgm:pt modelId="{D1B7C7E0-8B4B-4E56-8CC7-DEF965D0F8F5}" type="pres">
      <dgm:prSet presAssocID="{FFD1C185-3FF5-4F46-86A6-E45D47A7D41B}" presName="aSpace2" presStyleCnt="0"/>
      <dgm:spPr/>
    </dgm:pt>
    <dgm:pt modelId="{46AA4119-0A98-4A4B-BB7C-087A291C9764}" type="pres">
      <dgm:prSet presAssocID="{E76B7141-2055-4995-B815-B94EE474FCFA}" presName="childNode" presStyleLbl="node1" presStyleIdx="4" presStyleCnt="18" custLinFactY="99857" custLinFactNeighborY="100000">
        <dgm:presLayoutVars>
          <dgm:bulletEnabled val="1"/>
        </dgm:presLayoutVars>
      </dgm:prSet>
      <dgm:spPr/>
      <dgm:t>
        <a:bodyPr/>
        <a:lstStyle/>
        <a:p>
          <a:endParaRPr lang="el-GR"/>
        </a:p>
      </dgm:t>
    </dgm:pt>
    <dgm:pt modelId="{5C2F9526-8E81-4866-9F0E-6A4E52F0E836}" type="pres">
      <dgm:prSet presAssocID="{E76B7141-2055-4995-B815-B94EE474FCFA}" presName="aSpace2" presStyleCnt="0"/>
      <dgm:spPr/>
    </dgm:pt>
    <dgm:pt modelId="{27D065D9-CA8A-44ED-A8E6-438B602EC281}" type="pres">
      <dgm:prSet presAssocID="{6972104C-6ECE-4A26-89A1-234B95F4B116}" presName="childNode" presStyleLbl="node1" presStyleIdx="5" presStyleCnt="18" custScaleY="100652" custLinFactY="97773" custLinFactNeighborY="100000">
        <dgm:presLayoutVars>
          <dgm:bulletEnabled val="1"/>
        </dgm:presLayoutVars>
      </dgm:prSet>
      <dgm:spPr/>
      <dgm:t>
        <a:bodyPr/>
        <a:lstStyle/>
        <a:p>
          <a:endParaRPr lang="en-US"/>
        </a:p>
      </dgm:t>
    </dgm:pt>
    <dgm:pt modelId="{54200903-2A05-46B9-B4BC-76D1069887C6}" type="pres">
      <dgm:prSet presAssocID="{6972104C-6ECE-4A26-89A1-234B95F4B116}" presName="aSpace2" presStyleCnt="0"/>
      <dgm:spPr/>
    </dgm:pt>
    <dgm:pt modelId="{A3AA9A67-6F36-4284-860D-6B5CF20A7333}" type="pres">
      <dgm:prSet presAssocID="{E9703A5A-CC86-463E-9EB8-80103E8258A8}" presName="childNode" presStyleLbl="node1" presStyleIdx="6" presStyleCnt="18" custLinFactY="-300000" custLinFactNeighborX="-1024" custLinFactNeighborY="-303798">
        <dgm:presLayoutVars>
          <dgm:bulletEnabled val="1"/>
        </dgm:presLayoutVars>
      </dgm:prSet>
      <dgm:spPr/>
      <dgm:t>
        <a:bodyPr/>
        <a:lstStyle/>
        <a:p>
          <a:endParaRPr lang="el-GR"/>
        </a:p>
      </dgm:t>
    </dgm:pt>
    <dgm:pt modelId="{43FDFAF9-C918-438A-8B35-ED9E94FBD4FE}" type="pres">
      <dgm:prSet presAssocID="{D690C811-9BFF-4F88-B84E-027A7F314645}" presName="aSpace" presStyleCnt="0"/>
      <dgm:spPr/>
    </dgm:pt>
    <dgm:pt modelId="{49F63021-2D6A-467C-97EE-0E274C703508}" type="pres">
      <dgm:prSet presAssocID="{B5E48D54-D5B8-45B4-A3FB-9F0F48C7FC4B}" presName="compNode" presStyleCnt="0"/>
      <dgm:spPr/>
    </dgm:pt>
    <dgm:pt modelId="{9DEEDFFD-4343-4085-90C4-DBF6C0705883}" type="pres">
      <dgm:prSet presAssocID="{B5E48D54-D5B8-45B4-A3FB-9F0F48C7FC4B}" presName="aNode" presStyleLbl="bgShp" presStyleIdx="2" presStyleCnt="5"/>
      <dgm:spPr/>
      <dgm:t>
        <a:bodyPr/>
        <a:lstStyle/>
        <a:p>
          <a:endParaRPr lang="el-GR"/>
        </a:p>
      </dgm:t>
    </dgm:pt>
    <dgm:pt modelId="{CED8DE85-780B-4162-A50D-850F586CD977}" type="pres">
      <dgm:prSet presAssocID="{B5E48D54-D5B8-45B4-A3FB-9F0F48C7FC4B}" presName="textNode" presStyleLbl="bgShp" presStyleIdx="2" presStyleCnt="5"/>
      <dgm:spPr/>
      <dgm:t>
        <a:bodyPr/>
        <a:lstStyle/>
        <a:p>
          <a:endParaRPr lang="el-GR"/>
        </a:p>
      </dgm:t>
    </dgm:pt>
    <dgm:pt modelId="{FADAC5BE-1596-4D37-A98E-BE7FD8FEBD7D}" type="pres">
      <dgm:prSet presAssocID="{B5E48D54-D5B8-45B4-A3FB-9F0F48C7FC4B}" presName="compChildNode" presStyleCnt="0"/>
      <dgm:spPr/>
    </dgm:pt>
    <dgm:pt modelId="{DADA0697-F4F7-4C05-B408-3FD409E7A216}" type="pres">
      <dgm:prSet presAssocID="{B5E48D54-D5B8-45B4-A3FB-9F0F48C7FC4B}" presName="theInnerList" presStyleCnt="0"/>
      <dgm:spPr/>
    </dgm:pt>
    <dgm:pt modelId="{E80C16C4-BB84-4A02-A634-797B81924DC6}" type="pres">
      <dgm:prSet presAssocID="{8274307F-B34A-4DBC-9066-2B2CDB02CAD2}" presName="childNode" presStyleLbl="node1" presStyleIdx="7" presStyleCnt="18">
        <dgm:presLayoutVars>
          <dgm:bulletEnabled val="1"/>
        </dgm:presLayoutVars>
      </dgm:prSet>
      <dgm:spPr/>
      <dgm:t>
        <a:bodyPr/>
        <a:lstStyle/>
        <a:p>
          <a:endParaRPr lang="el-GR"/>
        </a:p>
      </dgm:t>
    </dgm:pt>
    <dgm:pt modelId="{8F72D177-7C0B-41F6-AA2D-D470E81F2B59}" type="pres">
      <dgm:prSet presAssocID="{8274307F-B34A-4DBC-9066-2B2CDB02CAD2}" presName="aSpace2" presStyleCnt="0"/>
      <dgm:spPr/>
    </dgm:pt>
    <dgm:pt modelId="{A5E38F8F-B2CB-443C-B005-3F5C7FB892BC}" type="pres">
      <dgm:prSet presAssocID="{34AE3EA6-EDD8-4483-A33D-476BF46CFF1A}" presName="childNode" presStyleLbl="node1" presStyleIdx="8" presStyleCnt="18">
        <dgm:presLayoutVars>
          <dgm:bulletEnabled val="1"/>
        </dgm:presLayoutVars>
      </dgm:prSet>
      <dgm:spPr/>
      <dgm:t>
        <a:bodyPr/>
        <a:lstStyle/>
        <a:p>
          <a:endParaRPr lang="el-GR"/>
        </a:p>
      </dgm:t>
    </dgm:pt>
    <dgm:pt modelId="{B0705218-3E73-4227-A463-6F08D23245C5}" type="pres">
      <dgm:prSet presAssocID="{34AE3EA6-EDD8-4483-A33D-476BF46CFF1A}" presName="aSpace2" presStyleCnt="0"/>
      <dgm:spPr/>
    </dgm:pt>
    <dgm:pt modelId="{B150D996-D8F0-4D90-B2F5-A16D7423BC98}" type="pres">
      <dgm:prSet presAssocID="{9813E2D7-CFB8-4132-B46E-1B3664444C63}" presName="childNode" presStyleLbl="node1" presStyleIdx="9" presStyleCnt="18">
        <dgm:presLayoutVars>
          <dgm:bulletEnabled val="1"/>
        </dgm:presLayoutVars>
      </dgm:prSet>
      <dgm:spPr/>
      <dgm:t>
        <a:bodyPr/>
        <a:lstStyle/>
        <a:p>
          <a:endParaRPr lang="el-GR"/>
        </a:p>
      </dgm:t>
    </dgm:pt>
    <dgm:pt modelId="{F44FEDEC-BAB0-4838-81D0-E7B4E4F0F7A2}" type="pres">
      <dgm:prSet presAssocID="{9813E2D7-CFB8-4132-B46E-1B3664444C63}" presName="aSpace2" presStyleCnt="0"/>
      <dgm:spPr/>
    </dgm:pt>
    <dgm:pt modelId="{010CDA0D-8202-46F7-9720-E56F90AEB682}" type="pres">
      <dgm:prSet presAssocID="{0743B7FF-E8DF-4F85-949B-B2351EEC465D}" presName="childNode" presStyleLbl="node1" presStyleIdx="10" presStyleCnt="18">
        <dgm:presLayoutVars>
          <dgm:bulletEnabled val="1"/>
        </dgm:presLayoutVars>
      </dgm:prSet>
      <dgm:spPr/>
      <dgm:t>
        <a:bodyPr/>
        <a:lstStyle/>
        <a:p>
          <a:endParaRPr lang="el-GR"/>
        </a:p>
      </dgm:t>
    </dgm:pt>
    <dgm:pt modelId="{BF153547-7FC3-4B8E-84FF-8AB495D8D185}" type="pres">
      <dgm:prSet presAssocID="{B5E48D54-D5B8-45B4-A3FB-9F0F48C7FC4B}" presName="aSpace" presStyleCnt="0"/>
      <dgm:spPr/>
    </dgm:pt>
    <dgm:pt modelId="{9AFA35C0-00D6-4A3E-AB1B-936C1A6319A8}" type="pres">
      <dgm:prSet presAssocID="{3FDE6D05-D623-4981-956D-3407EEEDB573}" presName="compNode" presStyleCnt="0"/>
      <dgm:spPr/>
    </dgm:pt>
    <dgm:pt modelId="{A56B133A-6494-4D1C-ADFC-88178B6CD389}" type="pres">
      <dgm:prSet presAssocID="{3FDE6D05-D623-4981-956D-3407EEEDB573}" presName="aNode" presStyleLbl="bgShp" presStyleIdx="3" presStyleCnt="5"/>
      <dgm:spPr/>
      <dgm:t>
        <a:bodyPr/>
        <a:lstStyle/>
        <a:p>
          <a:endParaRPr lang="el-GR"/>
        </a:p>
      </dgm:t>
    </dgm:pt>
    <dgm:pt modelId="{8714C934-218B-4BD6-A061-081E0CC27D42}" type="pres">
      <dgm:prSet presAssocID="{3FDE6D05-D623-4981-956D-3407EEEDB573}" presName="textNode" presStyleLbl="bgShp" presStyleIdx="3" presStyleCnt="5"/>
      <dgm:spPr/>
      <dgm:t>
        <a:bodyPr/>
        <a:lstStyle/>
        <a:p>
          <a:endParaRPr lang="el-GR"/>
        </a:p>
      </dgm:t>
    </dgm:pt>
    <dgm:pt modelId="{38F5E651-4D75-4EA4-AB7A-E16DEE4CADAA}" type="pres">
      <dgm:prSet presAssocID="{3FDE6D05-D623-4981-956D-3407EEEDB573}" presName="compChildNode" presStyleCnt="0"/>
      <dgm:spPr/>
    </dgm:pt>
    <dgm:pt modelId="{3EA88895-F76E-4DAA-A218-F5E1E4E2F22D}" type="pres">
      <dgm:prSet presAssocID="{3FDE6D05-D623-4981-956D-3407EEEDB573}" presName="theInnerList" presStyleCnt="0"/>
      <dgm:spPr/>
    </dgm:pt>
    <dgm:pt modelId="{B8716345-8F97-4A7D-9050-542755BC2234}" type="pres">
      <dgm:prSet presAssocID="{6AFE267C-4C16-4E8A-9C99-2EF7F74F8039}" presName="childNode" presStyleLbl="node1" presStyleIdx="11" presStyleCnt="18">
        <dgm:presLayoutVars>
          <dgm:bulletEnabled val="1"/>
        </dgm:presLayoutVars>
      </dgm:prSet>
      <dgm:spPr/>
      <dgm:t>
        <a:bodyPr/>
        <a:lstStyle/>
        <a:p>
          <a:endParaRPr lang="el-GR"/>
        </a:p>
      </dgm:t>
    </dgm:pt>
    <dgm:pt modelId="{99995CB3-6FD9-421B-B2E1-EBACF304BB55}" type="pres">
      <dgm:prSet presAssocID="{6AFE267C-4C16-4E8A-9C99-2EF7F74F8039}" presName="aSpace2" presStyleCnt="0"/>
      <dgm:spPr/>
    </dgm:pt>
    <dgm:pt modelId="{7B18CC8D-6BA1-4D18-92B3-6127FF5FA1CE}" type="pres">
      <dgm:prSet presAssocID="{835C1E4C-7D57-4754-AAAE-DDE3FB11E18C}" presName="childNode" presStyleLbl="node1" presStyleIdx="12" presStyleCnt="18">
        <dgm:presLayoutVars>
          <dgm:bulletEnabled val="1"/>
        </dgm:presLayoutVars>
      </dgm:prSet>
      <dgm:spPr/>
      <dgm:t>
        <a:bodyPr/>
        <a:lstStyle/>
        <a:p>
          <a:endParaRPr lang="el-GR"/>
        </a:p>
      </dgm:t>
    </dgm:pt>
    <dgm:pt modelId="{8E00B35F-DD13-4ACB-9F14-6C9756C469F0}" type="pres">
      <dgm:prSet presAssocID="{835C1E4C-7D57-4754-AAAE-DDE3FB11E18C}" presName="aSpace2" presStyleCnt="0"/>
      <dgm:spPr/>
    </dgm:pt>
    <dgm:pt modelId="{63196A37-DEB9-4FEC-BF1D-E6D53C379C2A}" type="pres">
      <dgm:prSet presAssocID="{5A6C948B-01AF-4C9B-8ACD-97CE2FC3C058}" presName="childNode" presStyleLbl="node1" presStyleIdx="13" presStyleCnt="18">
        <dgm:presLayoutVars>
          <dgm:bulletEnabled val="1"/>
        </dgm:presLayoutVars>
      </dgm:prSet>
      <dgm:spPr/>
      <dgm:t>
        <a:bodyPr/>
        <a:lstStyle/>
        <a:p>
          <a:endParaRPr lang="el-GR"/>
        </a:p>
      </dgm:t>
    </dgm:pt>
    <dgm:pt modelId="{298B8495-F54D-40A3-A96D-B9ABCB583D8F}" type="pres">
      <dgm:prSet presAssocID="{5A6C948B-01AF-4C9B-8ACD-97CE2FC3C058}" presName="aSpace2" presStyleCnt="0"/>
      <dgm:spPr/>
    </dgm:pt>
    <dgm:pt modelId="{9CED094F-000A-471A-9F5C-E88AB617453B}" type="pres">
      <dgm:prSet presAssocID="{CD29FC0D-6A51-4F2D-BF43-62AADEF9F4AA}" presName="childNode" presStyleLbl="node1" presStyleIdx="14" presStyleCnt="18">
        <dgm:presLayoutVars>
          <dgm:bulletEnabled val="1"/>
        </dgm:presLayoutVars>
      </dgm:prSet>
      <dgm:spPr/>
      <dgm:t>
        <a:bodyPr/>
        <a:lstStyle/>
        <a:p>
          <a:endParaRPr lang="en-US"/>
        </a:p>
      </dgm:t>
    </dgm:pt>
    <dgm:pt modelId="{67625B84-08CD-43BC-9A99-F1CB03196D27}" type="pres">
      <dgm:prSet presAssocID="{3FDE6D05-D623-4981-956D-3407EEEDB573}" presName="aSpace" presStyleCnt="0"/>
      <dgm:spPr/>
    </dgm:pt>
    <dgm:pt modelId="{D58BAD94-1CF4-437C-8D50-B5B1CFE8047C}" type="pres">
      <dgm:prSet presAssocID="{34E9698E-48CC-4EE4-B525-D876FB126F70}" presName="compNode" presStyleCnt="0"/>
      <dgm:spPr/>
    </dgm:pt>
    <dgm:pt modelId="{13F270AF-C944-4F0C-A9E2-EE629506F1BE}" type="pres">
      <dgm:prSet presAssocID="{34E9698E-48CC-4EE4-B525-D876FB126F70}" presName="aNode" presStyleLbl="bgShp" presStyleIdx="4" presStyleCnt="5"/>
      <dgm:spPr/>
      <dgm:t>
        <a:bodyPr/>
        <a:lstStyle/>
        <a:p>
          <a:endParaRPr lang="el-GR"/>
        </a:p>
      </dgm:t>
    </dgm:pt>
    <dgm:pt modelId="{9370CF31-0076-47CC-B754-76921E82370E}" type="pres">
      <dgm:prSet presAssocID="{34E9698E-48CC-4EE4-B525-D876FB126F70}" presName="textNode" presStyleLbl="bgShp" presStyleIdx="4" presStyleCnt="5"/>
      <dgm:spPr/>
      <dgm:t>
        <a:bodyPr/>
        <a:lstStyle/>
        <a:p>
          <a:endParaRPr lang="el-GR"/>
        </a:p>
      </dgm:t>
    </dgm:pt>
    <dgm:pt modelId="{A4AA3334-950A-4CBA-8B0F-DBB16E133940}" type="pres">
      <dgm:prSet presAssocID="{34E9698E-48CC-4EE4-B525-D876FB126F70}" presName="compChildNode" presStyleCnt="0"/>
      <dgm:spPr/>
    </dgm:pt>
    <dgm:pt modelId="{E68A18A6-356B-402C-BF9D-983ECF7BAF8F}" type="pres">
      <dgm:prSet presAssocID="{34E9698E-48CC-4EE4-B525-D876FB126F70}" presName="theInnerList" presStyleCnt="0"/>
      <dgm:spPr/>
    </dgm:pt>
    <dgm:pt modelId="{FA6745F8-A39F-4639-A924-8C04D1FDA209}" type="pres">
      <dgm:prSet presAssocID="{A56082DE-077E-487A-912F-0A71456EB502}" presName="childNode" presStyleLbl="node1" presStyleIdx="15" presStyleCnt="18">
        <dgm:presLayoutVars>
          <dgm:bulletEnabled val="1"/>
        </dgm:presLayoutVars>
      </dgm:prSet>
      <dgm:spPr/>
      <dgm:t>
        <a:bodyPr/>
        <a:lstStyle/>
        <a:p>
          <a:endParaRPr lang="en-US"/>
        </a:p>
      </dgm:t>
    </dgm:pt>
    <dgm:pt modelId="{6952017F-0CE0-4069-8680-9A5C786825FE}" type="pres">
      <dgm:prSet presAssocID="{A56082DE-077E-487A-912F-0A71456EB502}" presName="aSpace2" presStyleCnt="0"/>
      <dgm:spPr/>
    </dgm:pt>
    <dgm:pt modelId="{C134CF5D-46BD-4569-BC93-42890DB3AAA5}" type="pres">
      <dgm:prSet presAssocID="{A1D77C59-EA09-4CF1-B5DA-9C49ED6C01EC}" presName="childNode" presStyleLbl="node1" presStyleIdx="16" presStyleCnt="18">
        <dgm:presLayoutVars>
          <dgm:bulletEnabled val="1"/>
        </dgm:presLayoutVars>
      </dgm:prSet>
      <dgm:spPr/>
      <dgm:t>
        <a:bodyPr/>
        <a:lstStyle/>
        <a:p>
          <a:endParaRPr lang="en-US"/>
        </a:p>
      </dgm:t>
    </dgm:pt>
    <dgm:pt modelId="{27AC59FF-D3E5-4F44-B354-BE87BCFA1AE8}" type="pres">
      <dgm:prSet presAssocID="{A1D77C59-EA09-4CF1-B5DA-9C49ED6C01EC}" presName="aSpace2" presStyleCnt="0"/>
      <dgm:spPr/>
    </dgm:pt>
    <dgm:pt modelId="{26271EE8-4E6E-4CB1-890A-B116814B1FF0}" type="pres">
      <dgm:prSet presAssocID="{7369CADC-47E9-46D0-AB64-120487E6DA2E}" presName="childNode" presStyleLbl="node1" presStyleIdx="17" presStyleCnt="18">
        <dgm:presLayoutVars>
          <dgm:bulletEnabled val="1"/>
        </dgm:presLayoutVars>
      </dgm:prSet>
      <dgm:spPr/>
      <dgm:t>
        <a:bodyPr/>
        <a:lstStyle/>
        <a:p>
          <a:endParaRPr lang="en-US"/>
        </a:p>
      </dgm:t>
    </dgm:pt>
  </dgm:ptLst>
  <dgm:cxnLst>
    <dgm:cxn modelId="{571D2887-F5B7-4E43-8AFF-1AEA7CD62742}" type="presOf" srcId="{A56082DE-077E-487A-912F-0A71456EB502}" destId="{FA6745F8-A39F-4639-A924-8C04D1FDA209}" srcOrd="0" destOrd="0" presId="urn:microsoft.com/office/officeart/2005/8/layout/lProcess2"/>
    <dgm:cxn modelId="{ACAAD7AD-D76C-41E2-B638-FF36172F1EEF}" srcId="{F18D2A72-F81B-4508-9A80-34BD60ED125A}" destId="{B5E48D54-D5B8-45B4-A3FB-9F0F48C7FC4B}" srcOrd="2" destOrd="0" parTransId="{2C31A34D-6D2A-4792-8900-E2838A3767B1}" sibTransId="{491A0E22-3A6A-4A32-B749-58D981081D68}"/>
    <dgm:cxn modelId="{3ECAD63D-212B-48AB-BEE4-C6EFFF3070BB}" type="presOf" srcId="{B5E48D54-D5B8-45B4-A3FB-9F0F48C7FC4B}" destId="{CED8DE85-780B-4162-A50D-850F586CD977}" srcOrd="1" destOrd="0" presId="urn:microsoft.com/office/officeart/2005/8/layout/lProcess2"/>
    <dgm:cxn modelId="{4497A02B-3838-40E7-A4F0-600A43002100}" type="presOf" srcId="{34E9698E-48CC-4EE4-B525-D876FB126F70}" destId="{13F270AF-C944-4F0C-A9E2-EE629506F1BE}" srcOrd="0" destOrd="0" presId="urn:microsoft.com/office/officeart/2005/8/layout/lProcess2"/>
    <dgm:cxn modelId="{A3516935-258F-4783-B9CD-A2577E9EC0FC}" type="presOf" srcId="{E9703A5A-CC86-463E-9EB8-80103E8258A8}" destId="{A3AA9A67-6F36-4284-860D-6B5CF20A7333}" srcOrd="0" destOrd="0" presId="urn:microsoft.com/office/officeart/2005/8/layout/lProcess2"/>
    <dgm:cxn modelId="{0B297204-B383-4E51-A0E4-8509D8023A61}" type="presOf" srcId="{0743B7FF-E8DF-4F85-949B-B2351EEC465D}" destId="{010CDA0D-8202-46F7-9720-E56F90AEB682}" srcOrd="0" destOrd="0" presId="urn:microsoft.com/office/officeart/2005/8/layout/lProcess2"/>
    <dgm:cxn modelId="{0E59C2F1-46DD-4AFB-AB7C-1FFAD71D6742}" srcId="{B5E48D54-D5B8-45B4-A3FB-9F0F48C7FC4B}" destId="{9813E2D7-CFB8-4132-B46E-1B3664444C63}" srcOrd="2" destOrd="0" parTransId="{0B1D3C93-D7F1-42E9-8F37-D5FBD87F5434}" sibTransId="{D17B1FAE-CA3C-470D-B686-19E8E6DE9045}"/>
    <dgm:cxn modelId="{B8D2EFC4-A828-4C60-9129-F65441C8F9CC}" srcId="{3FDE6D05-D623-4981-956D-3407EEEDB573}" destId="{5A6C948B-01AF-4C9B-8ACD-97CE2FC3C058}" srcOrd="2" destOrd="0" parTransId="{7FCA7D62-C6D1-44B7-A710-013730A626FC}" sibTransId="{1A8E1BA4-2BD3-4D37-B9DE-58ABE9657C93}"/>
    <dgm:cxn modelId="{8EF74121-A951-4B2F-B303-37CDE0F0872F}" srcId="{B5E48D54-D5B8-45B4-A3FB-9F0F48C7FC4B}" destId="{8274307F-B34A-4DBC-9066-2B2CDB02CAD2}" srcOrd="0" destOrd="0" parTransId="{81C1EE2B-D051-4432-B59F-63903831AB0A}" sibTransId="{BF08D289-9D30-48BE-84DA-E25835703E70}"/>
    <dgm:cxn modelId="{82B2A530-4BFD-4059-940B-9488F542E25C}" type="presOf" srcId="{ECC0AA87-D8E7-45A5-9C16-E95CAE339BCA}" destId="{A3F99190-8130-4C5F-BDFE-3C05A8E7ED1C}" srcOrd="0" destOrd="0" presId="urn:microsoft.com/office/officeart/2005/8/layout/lProcess2"/>
    <dgm:cxn modelId="{0FDBB8E3-AE32-407A-8CC6-91A888954E93}" srcId="{F18D2A72-F81B-4508-9A80-34BD60ED125A}" destId="{873D1A22-FBC1-4CEC-8C0C-A79CEA49851B}" srcOrd="0" destOrd="0" parTransId="{C840ACD7-A9BF-4531-A537-0469B2AF3924}" sibTransId="{73D93B5F-1E2E-426C-B72C-854A9657A585}"/>
    <dgm:cxn modelId="{4F9C87DB-7B80-4256-B0E5-6508E647C9EF}" srcId="{D690C811-9BFF-4F88-B84E-027A7F314645}" destId="{E76B7141-2055-4995-B815-B94EE474FCFA}" srcOrd="1" destOrd="0" parTransId="{964D674E-4E06-4DD5-A069-B66795DAB893}" sibTransId="{A3B233F6-7077-417F-94BD-9C7802FCF2D6}"/>
    <dgm:cxn modelId="{CBA0234B-9940-4E03-A06C-DC1052E42B65}" type="presOf" srcId="{5A6C948B-01AF-4C9B-8ACD-97CE2FC3C058}" destId="{63196A37-DEB9-4FEC-BF1D-E6D53C379C2A}" srcOrd="0" destOrd="0" presId="urn:microsoft.com/office/officeart/2005/8/layout/lProcess2"/>
    <dgm:cxn modelId="{16398416-DEDD-4773-B6CC-B7D4398A9D50}" type="presOf" srcId="{840F808A-D248-4FB8-90C8-8398D8638642}" destId="{5297B974-26EB-4F93-BA3B-13DFA3C8044D}" srcOrd="0" destOrd="0" presId="urn:microsoft.com/office/officeart/2005/8/layout/lProcess2"/>
    <dgm:cxn modelId="{0AE8D3F1-142F-4B62-BBC9-784CA862CF22}" srcId="{D690C811-9BFF-4F88-B84E-027A7F314645}" destId="{6972104C-6ECE-4A26-89A1-234B95F4B116}" srcOrd="2" destOrd="0" parTransId="{C033A42C-4C39-4B0C-ACF0-31CFFCF2FBB7}" sibTransId="{A48AD639-48D0-44E9-8346-02DDC8788553}"/>
    <dgm:cxn modelId="{7CDFE144-786F-45C6-AB63-C267D037CACE}" type="presOf" srcId="{FFD1C185-3FF5-4F46-86A6-E45D47A7D41B}" destId="{558FB39A-4942-4F1D-8970-94D9EA90D469}" srcOrd="0" destOrd="0" presId="urn:microsoft.com/office/officeart/2005/8/layout/lProcess2"/>
    <dgm:cxn modelId="{4288BE5D-D0A2-42F3-98C0-44E7EE6AC666}" type="presOf" srcId="{A1D77C59-EA09-4CF1-B5DA-9C49ED6C01EC}" destId="{C134CF5D-46BD-4569-BC93-42890DB3AAA5}" srcOrd="0" destOrd="0" presId="urn:microsoft.com/office/officeart/2005/8/layout/lProcess2"/>
    <dgm:cxn modelId="{27D42C69-7517-47AB-80FF-AAA0B10E006C}" srcId="{F18D2A72-F81B-4508-9A80-34BD60ED125A}" destId="{D690C811-9BFF-4F88-B84E-027A7F314645}" srcOrd="1" destOrd="0" parTransId="{C6613E18-DA9A-4830-8375-C34E5848B448}" sibTransId="{9E3644E2-40E6-4224-93B9-844FB19C224A}"/>
    <dgm:cxn modelId="{F3FDF146-8B69-4DDD-B5C3-4DD38141BD37}" type="presOf" srcId="{34AE3EA6-EDD8-4483-A33D-476BF46CFF1A}" destId="{A5E38F8F-B2CB-443C-B005-3F5C7FB892BC}" srcOrd="0" destOrd="0" presId="urn:microsoft.com/office/officeart/2005/8/layout/lProcess2"/>
    <dgm:cxn modelId="{1D02B806-E116-4E49-B3B8-759D6F2C2CDB}" type="presOf" srcId="{D690C811-9BFF-4F88-B84E-027A7F314645}" destId="{71892D5F-46B4-461A-B20E-82B71DAADAEC}" srcOrd="0" destOrd="0" presId="urn:microsoft.com/office/officeart/2005/8/layout/lProcess2"/>
    <dgm:cxn modelId="{AD0364B5-DAB8-4AAF-ADC9-C1A7139992FF}" type="presOf" srcId="{6972104C-6ECE-4A26-89A1-234B95F4B116}" destId="{27D065D9-CA8A-44ED-A8E6-438B602EC281}" srcOrd="0" destOrd="0" presId="urn:microsoft.com/office/officeart/2005/8/layout/lProcess2"/>
    <dgm:cxn modelId="{C96C651B-4CE0-4AE4-971E-633A85F97CFE}" srcId="{34E9698E-48CC-4EE4-B525-D876FB126F70}" destId="{7369CADC-47E9-46D0-AB64-120487E6DA2E}" srcOrd="2" destOrd="0" parTransId="{602DBDB9-0EB5-4728-AA26-586F0C674F40}" sibTransId="{9A7F109B-8D91-47DC-8A09-1B288CCAB62B}"/>
    <dgm:cxn modelId="{C39FF860-FBDA-41AE-95B7-BC64DBD6A83F}" type="presOf" srcId="{F18D2A72-F81B-4508-9A80-34BD60ED125A}" destId="{8D7DA0CE-F5B4-4E49-8B1E-BC7D67A6EB52}" srcOrd="0" destOrd="0" presId="urn:microsoft.com/office/officeart/2005/8/layout/lProcess2"/>
    <dgm:cxn modelId="{8B0FF7B4-8280-4798-A879-20C76335C3D5}" type="presOf" srcId="{CD29FC0D-6A51-4F2D-BF43-62AADEF9F4AA}" destId="{9CED094F-000A-471A-9F5C-E88AB617453B}" srcOrd="0" destOrd="0" presId="urn:microsoft.com/office/officeart/2005/8/layout/lProcess2"/>
    <dgm:cxn modelId="{FDBA2CEB-482B-4707-8D4E-EAF5A0B93932}" srcId="{873D1A22-FBC1-4CEC-8C0C-A79CEA49851B}" destId="{840F808A-D248-4FB8-90C8-8398D8638642}" srcOrd="1" destOrd="0" parTransId="{F980E4FB-83A4-4DBD-A4CA-1F7149CB1C84}" sibTransId="{1795C018-B36F-4963-AAB9-1F16DCD78DF1}"/>
    <dgm:cxn modelId="{DAC0F95F-1B5A-4B10-B6DE-BDFD30EAC8CE}" srcId="{F18D2A72-F81B-4508-9A80-34BD60ED125A}" destId="{3FDE6D05-D623-4981-956D-3407EEEDB573}" srcOrd="3" destOrd="0" parTransId="{47ADE328-430F-40DB-B154-2290323026BE}" sibTransId="{349FAB19-AF55-4E40-B4BC-194EA0E2609A}"/>
    <dgm:cxn modelId="{C2252128-EF61-49FB-A699-671ED72DA6DC}" type="presOf" srcId="{E76B7141-2055-4995-B815-B94EE474FCFA}" destId="{46AA4119-0A98-4A4B-BB7C-087A291C9764}" srcOrd="0" destOrd="0" presId="urn:microsoft.com/office/officeart/2005/8/layout/lProcess2"/>
    <dgm:cxn modelId="{6AB53A3D-0FA1-4464-B756-AB0F1C081DB5}" type="presOf" srcId="{8274307F-B34A-4DBC-9066-2B2CDB02CAD2}" destId="{E80C16C4-BB84-4A02-A634-797B81924DC6}" srcOrd="0" destOrd="0" presId="urn:microsoft.com/office/officeart/2005/8/layout/lProcess2"/>
    <dgm:cxn modelId="{086EEC88-9D32-47AF-A176-AC75EA388394}" srcId="{F18D2A72-F81B-4508-9A80-34BD60ED125A}" destId="{34E9698E-48CC-4EE4-B525-D876FB126F70}" srcOrd="4" destOrd="0" parTransId="{848321B4-B262-4485-B8B3-C2EB3DBD0276}" sibTransId="{D04809F5-DA89-49D6-A5C7-6AEE4EDBF86B}"/>
    <dgm:cxn modelId="{FDEC86D9-5D25-4D2F-BB55-AD69D8605F95}" type="presOf" srcId="{873D1A22-FBC1-4CEC-8C0C-A79CEA49851B}" destId="{D9A0B818-05E8-4B23-BD54-AA0D2E031E39}" srcOrd="1" destOrd="0" presId="urn:microsoft.com/office/officeart/2005/8/layout/lProcess2"/>
    <dgm:cxn modelId="{28E33511-36FC-4352-A446-09CED5626CCF}" srcId="{34E9698E-48CC-4EE4-B525-D876FB126F70}" destId="{A1D77C59-EA09-4CF1-B5DA-9C49ED6C01EC}" srcOrd="1" destOrd="0" parTransId="{B9E821EE-14CF-4780-BCA3-84921C675F20}" sibTransId="{E64A8D30-F377-4489-80C4-A946D7BBB065}"/>
    <dgm:cxn modelId="{2AF56E46-16E1-4C9A-8CD0-F8CDEBCCB55F}" type="presOf" srcId="{B5E48D54-D5B8-45B4-A3FB-9F0F48C7FC4B}" destId="{9DEEDFFD-4343-4085-90C4-DBF6C0705883}" srcOrd="0" destOrd="0" presId="urn:microsoft.com/office/officeart/2005/8/layout/lProcess2"/>
    <dgm:cxn modelId="{CEA0F8F1-50D1-4D36-A1B8-410536DD5DFA}" srcId="{873D1A22-FBC1-4CEC-8C0C-A79CEA49851B}" destId="{79F66146-8F32-48F6-85A5-20D42BA59628}" srcOrd="0" destOrd="0" parTransId="{FFC499AA-08B8-45CC-9BF4-4CC1F338FEDF}" sibTransId="{D6C53888-1FC8-4333-BAA9-47EA6DA596FD}"/>
    <dgm:cxn modelId="{141EE35A-AB93-4B76-8652-F788F4F783B2}" type="presOf" srcId="{6AFE267C-4C16-4E8A-9C99-2EF7F74F8039}" destId="{B8716345-8F97-4A7D-9050-542755BC2234}" srcOrd="0" destOrd="0" presId="urn:microsoft.com/office/officeart/2005/8/layout/lProcess2"/>
    <dgm:cxn modelId="{0A4925A2-E54F-4BED-9984-86181988BF04}" srcId="{D690C811-9BFF-4F88-B84E-027A7F314645}" destId="{FFD1C185-3FF5-4F46-86A6-E45D47A7D41B}" srcOrd="0" destOrd="0" parTransId="{E544737D-3BB4-4659-8E3A-F960C26FE884}" sibTransId="{84557E1D-B815-45F8-AC93-D1671D3D34FD}"/>
    <dgm:cxn modelId="{E3690DEA-8E89-4AF1-A228-19CF02AF69B0}" srcId="{34E9698E-48CC-4EE4-B525-D876FB126F70}" destId="{A56082DE-077E-487A-912F-0A71456EB502}" srcOrd="0" destOrd="0" parTransId="{97A9AC0D-83F8-4458-8B75-030F3D104DE9}" sibTransId="{092F8B0D-3B8F-4E5B-A65C-2215AA9B092D}"/>
    <dgm:cxn modelId="{2D012371-A326-477C-ABDA-F131F8115292}" srcId="{3FDE6D05-D623-4981-956D-3407EEEDB573}" destId="{CD29FC0D-6A51-4F2D-BF43-62AADEF9F4AA}" srcOrd="3" destOrd="0" parTransId="{EEBDA647-109E-4FB5-940A-F82194DCD91C}" sibTransId="{D5C35F7A-75A0-4606-A25E-857DE857517D}"/>
    <dgm:cxn modelId="{1A993856-0F45-4FDA-8488-960110A57E2D}" type="presOf" srcId="{873D1A22-FBC1-4CEC-8C0C-A79CEA49851B}" destId="{B5B8AF58-1184-480C-A988-9BF792F0E641}" srcOrd="0" destOrd="0" presId="urn:microsoft.com/office/officeart/2005/8/layout/lProcess2"/>
    <dgm:cxn modelId="{859DCA1F-E6A7-48FA-AFDF-51131B5AED77}" type="presOf" srcId="{79F66146-8F32-48F6-85A5-20D42BA59628}" destId="{68D65BC3-C733-4024-A52D-0AD9B90AF680}" srcOrd="0" destOrd="0" presId="urn:microsoft.com/office/officeart/2005/8/layout/lProcess2"/>
    <dgm:cxn modelId="{95A9324E-6FFB-40D3-AAA9-49E0DB2096C7}" srcId="{3FDE6D05-D623-4981-956D-3407EEEDB573}" destId="{835C1E4C-7D57-4754-AAAE-DDE3FB11E18C}" srcOrd="1" destOrd="0" parTransId="{BF76FD7E-AB5E-47C1-9A74-FD1C4D0951C0}" sibTransId="{3307A0AF-11CF-4847-8581-38CF4A3A5596}"/>
    <dgm:cxn modelId="{7957A1CE-1351-4EDD-9988-C58EE9E6260B}" srcId="{B5E48D54-D5B8-45B4-A3FB-9F0F48C7FC4B}" destId="{34AE3EA6-EDD8-4483-A33D-476BF46CFF1A}" srcOrd="1" destOrd="0" parTransId="{28F74F88-9ADB-4C39-B801-85F271A85F1A}" sibTransId="{693FFDFE-1223-4A04-AB57-EA3CA5C588DE}"/>
    <dgm:cxn modelId="{10B6013F-5433-41D2-84A5-6F560CCCA2F2}" srcId="{B5E48D54-D5B8-45B4-A3FB-9F0F48C7FC4B}" destId="{0743B7FF-E8DF-4F85-949B-B2351EEC465D}" srcOrd="3" destOrd="0" parTransId="{A43765ED-1D6D-4866-A183-200F909CD5C0}" sibTransId="{DDE2BE4F-9E2F-4B85-B6F9-F95023807A64}"/>
    <dgm:cxn modelId="{42260A52-AAE6-4C43-8E3D-3EB800BD17AF}" type="presOf" srcId="{3FDE6D05-D623-4981-956D-3407EEEDB573}" destId="{A56B133A-6494-4D1C-ADFC-88178B6CD389}" srcOrd="0" destOrd="0" presId="urn:microsoft.com/office/officeart/2005/8/layout/lProcess2"/>
    <dgm:cxn modelId="{D546B289-615C-4F1D-B276-E5383F3ABC57}" type="presOf" srcId="{835C1E4C-7D57-4754-AAAE-DDE3FB11E18C}" destId="{7B18CC8D-6BA1-4D18-92B3-6127FF5FA1CE}" srcOrd="0" destOrd="0" presId="urn:microsoft.com/office/officeart/2005/8/layout/lProcess2"/>
    <dgm:cxn modelId="{87698FBF-FCA2-4236-8294-644E6A0DF25B}" type="presOf" srcId="{9813E2D7-CFB8-4132-B46E-1B3664444C63}" destId="{B150D996-D8F0-4D90-B2F5-A16D7423BC98}" srcOrd="0" destOrd="0" presId="urn:microsoft.com/office/officeart/2005/8/layout/lProcess2"/>
    <dgm:cxn modelId="{6281DEDF-9427-4030-B488-73A056DB3B99}" type="presOf" srcId="{34E9698E-48CC-4EE4-B525-D876FB126F70}" destId="{9370CF31-0076-47CC-B754-76921E82370E}" srcOrd="1" destOrd="0" presId="urn:microsoft.com/office/officeart/2005/8/layout/lProcess2"/>
    <dgm:cxn modelId="{128EC887-1699-48F1-A100-72AD581E0225}" srcId="{873D1A22-FBC1-4CEC-8C0C-A79CEA49851B}" destId="{ECC0AA87-D8E7-45A5-9C16-E95CAE339BCA}" srcOrd="2" destOrd="0" parTransId="{DAF9516B-BFD3-4409-9166-D4E08E60D5D7}" sibTransId="{4C80EBAE-6183-4EA8-8716-4F3E3AF3F710}"/>
    <dgm:cxn modelId="{DF715649-2D24-47E6-84C5-67050F74297B}" type="presOf" srcId="{3FDE6D05-D623-4981-956D-3407EEEDB573}" destId="{8714C934-218B-4BD6-A061-081E0CC27D42}" srcOrd="1" destOrd="0" presId="urn:microsoft.com/office/officeart/2005/8/layout/lProcess2"/>
    <dgm:cxn modelId="{43995E39-78FD-4459-9026-D6C5CF64902B}" srcId="{3FDE6D05-D623-4981-956D-3407EEEDB573}" destId="{6AFE267C-4C16-4E8A-9C99-2EF7F74F8039}" srcOrd="0" destOrd="0" parTransId="{485ECFBF-790F-41D4-88C6-FD3D1BC52A81}" sibTransId="{CD19BFA0-B0C2-4B44-A96E-054DC40D9DEE}"/>
    <dgm:cxn modelId="{C3EE0D57-6735-4D56-BBB7-755999D9F824}" srcId="{D690C811-9BFF-4F88-B84E-027A7F314645}" destId="{E9703A5A-CC86-463E-9EB8-80103E8258A8}" srcOrd="3" destOrd="0" parTransId="{A7EF8A0B-83F9-4499-98BE-B68AFC25A9A1}" sibTransId="{D7B0C2E8-FB42-466D-806C-8ED9A9AC9F00}"/>
    <dgm:cxn modelId="{9E216AA4-4244-4463-A4D6-B0B8DF43659A}" type="presOf" srcId="{7369CADC-47E9-46D0-AB64-120487E6DA2E}" destId="{26271EE8-4E6E-4CB1-890A-B116814B1FF0}" srcOrd="0" destOrd="0" presId="urn:microsoft.com/office/officeart/2005/8/layout/lProcess2"/>
    <dgm:cxn modelId="{4B026706-5B23-4EB4-B776-2F9A9B7F0829}" type="presOf" srcId="{D690C811-9BFF-4F88-B84E-027A7F314645}" destId="{156C3300-E6E3-4695-8195-5B41805C87AF}" srcOrd="1" destOrd="0" presId="urn:microsoft.com/office/officeart/2005/8/layout/lProcess2"/>
    <dgm:cxn modelId="{8DDD02E3-21CB-4A96-BB42-C9CACCEF7F75}" type="presParOf" srcId="{8D7DA0CE-F5B4-4E49-8B1E-BC7D67A6EB52}" destId="{62A3050E-9C1E-4058-9DCF-C1578F4D17AC}" srcOrd="0" destOrd="0" presId="urn:microsoft.com/office/officeart/2005/8/layout/lProcess2"/>
    <dgm:cxn modelId="{99814864-8C8A-4F9B-A575-51BC9E829155}" type="presParOf" srcId="{62A3050E-9C1E-4058-9DCF-C1578F4D17AC}" destId="{B5B8AF58-1184-480C-A988-9BF792F0E641}" srcOrd="0" destOrd="0" presId="urn:microsoft.com/office/officeart/2005/8/layout/lProcess2"/>
    <dgm:cxn modelId="{938B7297-A833-4C1A-8610-34CFE05655F1}" type="presParOf" srcId="{62A3050E-9C1E-4058-9DCF-C1578F4D17AC}" destId="{D9A0B818-05E8-4B23-BD54-AA0D2E031E39}" srcOrd="1" destOrd="0" presId="urn:microsoft.com/office/officeart/2005/8/layout/lProcess2"/>
    <dgm:cxn modelId="{BC92A84E-6C6E-470D-A7B4-F463AF2D269A}" type="presParOf" srcId="{62A3050E-9C1E-4058-9DCF-C1578F4D17AC}" destId="{8C766257-6888-43BA-BCCB-D6BDC6AAA7C9}" srcOrd="2" destOrd="0" presId="urn:microsoft.com/office/officeart/2005/8/layout/lProcess2"/>
    <dgm:cxn modelId="{5317C972-3E58-4795-9595-9069ED74504B}" type="presParOf" srcId="{8C766257-6888-43BA-BCCB-D6BDC6AAA7C9}" destId="{305C3D21-1CED-4506-AF96-9806709315BE}" srcOrd="0" destOrd="0" presId="urn:microsoft.com/office/officeart/2005/8/layout/lProcess2"/>
    <dgm:cxn modelId="{F9FF5D0C-BB59-46BD-A532-8D98A5427453}" type="presParOf" srcId="{305C3D21-1CED-4506-AF96-9806709315BE}" destId="{68D65BC3-C733-4024-A52D-0AD9B90AF680}" srcOrd="0" destOrd="0" presId="urn:microsoft.com/office/officeart/2005/8/layout/lProcess2"/>
    <dgm:cxn modelId="{7477DB5C-5787-4BC1-A220-E73E0D537D1C}" type="presParOf" srcId="{305C3D21-1CED-4506-AF96-9806709315BE}" destId="{70DA549A-A4F8-4D12-B889-85CE684D9178}" srcOrd="1" destOrd="0" presId="urn:microsoft.com/office/officeart/2005/8/layout/lProcess2"/>
    <dgm:cxn modelId="{1173F118-7B9F-4AC7-8436-E045BE325194}" type="presParOf" srcId="{305C3D21-1CED-4506-AF96-9806709315BE}" destId="{5297B974-26EB-4F93-BA3B-13DFA3C8044D}" srcOrd="2" destOrd="0" presId="urn:microsoft.com/office/officeart/2005/8/layout/lProcess2"/>
    <dgm:cxn modelId="{2412BFFE-57D3-43A9-A0C6-ADE727F93FBF}" type="presParOf" srcId="{305C3D21-1CED-4506-AF96-9806709315BE}" destId="{C800E8EC-29C8-4DD6-8A5F-CA34FF8F977D}" srcOrd="3" destOrd="0" presId="urn:microsoft.com/office/officeart/2005/8/layout/lProcess2"/>
    <dgm:cxn modelId="{49F79E6D-608A-4DF2-8B43-B7044936F338}" type="presParOf" srcId="{305C3D21-1CED-4506-AF96-9806709315BE}" destId="{A3F99190-8130-4C5F-BDFE-3C05A8E7ED1C}" srcOrd="4" destOrd="0" presId="urn:microsoft.com/office/officeart/2005/8/layout/lProcess2"/>
    <dgm:cxn modelId="{37EF96AB-634C-4446-8B6F-CFD5678E52B3}" type="presParOf" srcId="{8D7DA0CE-F5B4-4E49-8B1E-BC7D67A6EB52}" destId="{EFCF18C3-7FE6-4463-BCEA-0B751DF1B10F}" srcOrd="1" destOrd="0" presId="urn:microsoft.com/office/officeart/2005/8/layout/lProcess2"/>
    <dgm:cxn modelId="{DD80A013-AE8E-4805-BF6F-E35C112F0E61}" type="presParOf" srcId="{8D7DA0CE-F5B4-4E49-8B1E-BC7D67A6EB52}" destId="{53A4ACC7-6D53-4502-8D09-6F70C44B8DBD}" srcOrd="2" destOrd="0" presId="urn:microsoft.com/office/officeart/2005/8/layout/lProcess2"/>
    <dgm:cxn modelId="{AC431147-DF2A-48CC-BD52-880F6462FCA7}" type="presParOf" srcId="{53A4ACC7-6D53-4502-8D09-6F70C44B8DBD}" destId="{71892D5F-46B4-461A-B20E-82B71DAADAEC}" srcOrd="0" destOrd="0" presId="urn:microsoft.com/office/officeart/2005/8/layout/lProcess2"/>
    <dgm:cxn modelId="{5000E6E7-E675-44EC-8A91-F11C5DAE9A7E}" type="presParOf" srcId="{53A4ACC7-6D53-4502-8D09-6F70C44B8DBD}" destId="{156C3300-E6E3-4695-8195-5B41805C87AF}" srcOrd="1" destOrd="0" presId="urn:microsoft.com/office/officeart/2005/8/layout/lProcess2"/>
    <dgm:cxn modelId="{5A300B9F-DF7E-4B0F-AAC6-367C8FF7F5D8}" type="presParOf" srcId="{53A4ACC7-6D53-4502-8D09-6F70C44B8DBD}" destId="{62311C9F-BE10-4AD6-88CB-A493B06FF251}" srcOrd="2" destOrd="0" presId="urn:microsoft.com/office/officeart/2005/8/layout/lProcess2"/>
    <dgm:cxn modelId="{3B3302A9-1D6C-4E21-9733-848D315D09CB}" type="presParOf" srcId="{62311C9F-BE10-4AD6-88CB-A493B06FF251}" destId="{D7632B66-3FFD-43FD-83F0-98F89F190CD8}" srcOrd="0" destOrd="0" presId="urn:microsoft.com/office/officeart/2005/8/layout/lProcess2"/>
    <dgm:cxn modelId="{38465468-A320-4870-857C-35B113A85472}" type="presParOf" srcId="{D7632B66-3FFD-43FD-83F0-98F89F190CD8}" destId="{558FB39A-4942-4F1D-8970-94D9EA90D469}" srcOrd="0" destOrd="0" presId="urn:microsoft.com/office/officeart/2005/8/layout/lProcess2"/>
    <dgm:cxn modelId="{F004E5BC-4A77-4B92-9F94-C5E9B3F078EA}" type="presParOf" srcId="{D7632B66-3FFD-43FD-83F0-98F89F190CD8}" destId="{D1B7C7E0-8B4B-4E56-8CC7-DEF965D0F8F5}" srcOrd="1" destOrd="0" presId="urn:microsoft.com/office/officeart/2005/8/layout/lProcess2"/>
    <dgm:cxn modelId="{76C524C2-DA46-4624-A336-2B099F41758A}" type="presParOf" srcId="{D7632B66-3FFD-43FD-83F0-98F89F190CD8}" destId="{46AA4119-0A98-4A4B-BB7C-087A291C9764}" srcOrd="2" destOrd="0" presId="urn:microsoft.com/office/officeart/2005/8/layout/lProcess2"/>
    <dgm:cxn modelId="{B774104E-33EB-423B-9904-43197767307E}" type="presParOf" srcId="{D7632B66-3FFD-43FD-83F0-98F89F190CD8}" destId="{5C2F9526-8E81-4866-9F0E-6A4E52F0E836}" srcOrd="3" destOrd="0" presId="urn:microsoft.com/office/officeart/2005/8/layout/lProcess2"/>
    <dgm:cxn modelId="{4337F8C1-B520-49CE-88CC-9233804C2911}" type="presParOf" srcId="{D7632B66-3FFD-43FD-83F0-98F89F190CD8}" destId="{27D065D9-CA8A-44ED-A8E6-438B602EC281}" srcOrd="4" destOrd="0" presId="urn:microsoft.com/office/officeart/2005/8/layout/lProcess2"/>
    <dgm:cxn modelId="{E2EDEC4C-5C56-4D07-96A3-622DE3F4E8EC}" type="presParOf" srcId="{D7632B66-3FFD-43FD-83F0-98F89F190CD8}" destId="{54200903-2A05-46B9-B4BC-76D1069887C6}" srcOrd="5" destOrd="0" presId="urn:microsoft.com/office/officeart/2005/8/layout/lProcess2"/>
    <dgm:cxn modelId="{A2F704E5-D103-4326-ADA7-C3D8FED8FB6F}" type="presParOf" srcId="{D7632B66-3FFD-43FD-83F0-98F89F190CD8}" destId="{A3AA9A67-6F36-4284-860D-6B5CF20A7333}" srcOrd="6" destOrd="0" presId="urn:microsoft.com/office/officeart/2005/8/layout/lProcess2"/>
    <dgm:cxn modelId="{D98FFE9A-0060-4540-A570-2DD3E640ED67}" type="presParOf" srcId="{8D7DA0CE-F5B4-4E49-8B1E-BC7D67A6EB52}" destId="{43FDFAF9-C918-438A-8B35-ED9E94FBD4FE}" srcOrd="3" destOrd="0" presId="urn:microsoft.com/office/officeart/2005/8/layout/lProcess2"/>
    <dgm:cxn modelId="{E97BDC65-944D-4956-A31B-35C28CC89030}" type="presParOf" srcId="{8D7DA0CE-F5B4-4E49-8B1E-BC7D67A6EB52}" destId="{49F63021-2D6A-467C-97EE-0E274C703508}" srcOrd="4" destOrd="0" presId="urn:microsoft.com/office/officeart/2005/8/layout/lProcess2"/>
    <dgm:cxn modelId="{9A2D1C5C-AA65-448A-AEF4-5147C6F9BC0B}" type="presParOf" srcId="{49F63021-2D6A-467C-97EE-0E274C703508}" destId="{9DEEDFFD-4343-4085-90C4-DBF6C0705883}" srcOrd="0" destOrd="0" presId="urn:microsoft.com/office/officeart/2005/8/layout/lProcess2"/>
    <dgm:cxn modelId="{146DE97F-74B8-4F94-952D-FA7D716E838E}" type="presParOf" srcId="{49F63021-2D6A-467C-97EE-0E274C703508}" destId="{CED8DE85-780B-4162-A50D-850F586CD977}" srcOrd="1" destOrd="0" presId="urn:microsoft.com/office/officeart/2005/8/layout/lProcess2"/>
    <dgm:cxn modelId="{0C464AFD-716A-4C19-BF4E-98AC3C681441}" type="presParOf" srcId="{49F63021-2D6A-467C-97EE-0E274C703508}" destId="{FADAC5BE-1596-4D37-A98E-BE7FD8FEBD7D}" srcOrd="2" destOrd="0" presId="urn:microsoft.com/office/officeart/2005/8/layout/lProcess2"/>
    <dgm:cxn modelId="{090FE375-CF89-4E4E-B969-6FD27550A1AD}" type="presParOf" srcId="{FADAC5BE-1596-4D37-A98E-BE7FD8FEBD7D}" destId="{DADA0697-F4F7-4C05-B408-3FD409E7A216}" srcOrd="0" destOrd="0" presId="urn:microsoft.com/office/officeart/2005/8/layout/lProcess2"/>
    <dgm:cxn modelId="{060B77F6-7FF6-4C47-B1D7-619782D46751}" type="presParOf" srcId="{DADA0697-F4F7-4C05-B408-3FD409E7A216}" destId="{E80C16C4-BB84-4A02-A634-797B81924DC6}" srcOrd="0" destOrd="0" presId="urn:microsoft.com/office/officeart/2005/8/layout/lProcess2"/>
    <dgm:cxn modelId="{AE78E5AC-3537-41CB-8DCF-3CF295F9C069}" type="presParOf" srcId="{DADA0697-F4F7-4C05-B408-3FD409E7A216}" destId="{8F72D177-7C0B-41F6-AA2D-D470E81F2B59}" srcOrd="1" destOrd="0" presId="urn:microsoft.com/office/officeart/2005/8/layout/lProcess2"/>
    <dgm:cxn modelId="{EBEAA94C-125D-46F1-98E9-AB660B28B032}" type="presParOf" srcId="{DADA0697-F4F7-4C05-B408-3FD409E7A216}" destId="{A5E38F8F-B2CB-443C-B005-3F5C7FB892BC}" srcOrd="2" destOrd="0" presId="urn:microsoft.com/office/officeart/2005/8/layout/lProcess2"/>
    <dgm:cxn modelId="{95878A46-6E1F-4D7F-8784-432620F71906}" type="presParOf" srcId="{DADA0697-F4F7-4C05-B408-3FD409E7A216}" destId="{B0705218-3E73-4227-A463-6F08D23245C5}" srcOrd="3" destOrd="0" presId="urn:microsoft.com/office/officeart/2005/8/layout/lProcess2"/>
    <dgm:cxn modelId="{10A88BD7-DFFB-41B8-A1B9-9FFE0EEBC480}" type="presParOf" srcId="{DADA0697-F4F7-4C05-B408-3FD409E7A216}" destId="{B150D996-D8F0-4D90-B2F5-A16D7423BC98}" srcOrd="4" destOrd="0" presId="urn:microsoft.com/office/officeart/2005/8/layout/lProcess2"/>
    <dgm:cxn modelId="{B84FDAE6-660F-4E4E-9DF9-99F110F2F173}" type="presParOf" srcId="{DADA0697-F4F7-4C05-B408-3FD409E7A216}" destId="{F44FEDEC-BAB0-4838-81D0-E7B4E4F0F7A2}" srcOrd="5" destOrd="0" presId="urn:microsoft.com/office/officeart/2005/8/layout/lProcess2"/>
    <dgm:cxn modelId="{373CA4CD-3ADF-4572-9E05-D7AE0942B792}" type="presParOf" srcId="{DADA0697-F4F7-4C05-B408-3FD409E7A216}" destId="{010CDA0D-8202-46F7-9720-E56F90AEB682}" srcOrd="6" destOrd="0" presId="urn:microsoft.com/office/officeart/2005/8/layout/lProcess2"/>
    <dgm:cxn modelId="{23E49767-82D4-4D3D-B200-8D235BE834CA}" type="presParOf" srcId="{8D7DA0CE-F5B4-4E49-8B1E-BC7D67A6EB52}" destId="{BF153547-7FC3-4B8E-84FF-8AB495D8D185}" srcOrd="5" destOrd="0" presId="urn:microsoft.com/office/officeart/2005/8/layout/lProcess2"/>
    <dgm:cxn modelId="{F8856E4C-4B46-4AD6-A5E0-9B2231077198}" type="presParOf" srcId="{8D7DA0CE-F5B4-4E49-8B1E-BC7D67A6EB52}" destId="{9AFA35C0-00D6-4A3E-AB1B-936C1A6319A8}" srcOrd="6" destOrd="0" presId="urn:microsoft.com/office/officeart/2005/8/layout/lProcess2"/>
    <dgm:cxn modelId="{61E4E0D5-78BA-45AA-95B3-787681EFB439}" type="presParOf" srcId="{9AFA35C0-00D6-4A3E-AB1B-936C1A6319A8}" destId="{A56B133A-6494-4D1C-ADFC-88178B6CD389}" srcOrd="0" destOrd="0" presId="urn:microsoft.com/office/officeart/2005/8/layout/lProcess2"/>
    <dgm:cxn modelId="{537F8029-200E-41C4-8AA4-5AD2BFC0D584}" type="presParOf" srcId="{9AFA35C0-00D6-4A3E-AB1B-936C1A6319A8}" destId="{8714C934-218B-4BD6-A061-081E0CC27D42}" srcOrd="1" destOrd="0" presId="urn:microsoft.com/office/officeart/2005/8/layout/lProcess2"/>
    <dgm:cxn modelId="{024B2A51-CB12-47F3-B985-56D4637642C7}" type="presParOf" srcId="{9AFA35C0-00D6-4A3E-AB1B-936C1A6319A8}" destId="{38F5E651-4D75-4EA4-AB7A-E16DEE4CADAA}" srcOrd="2" destOrd="0" presId="urn:microsoft.com/office/officeart/2005/8/layout/lProcess2"/>
    <dgm:cxn modelId="{BE6CC841-78B0-44BA-A600-5E1B01D742C4}" type="presParOf" srcId="{38F5E651-4D75-4EA4-AB7A-E16DEE4CADAA}" destId="{3EA88895-F76E-4DAA-A218-F5E1E4E2F22D}" srcOrd="0" destOrd="0" presId="urn:microsoft.com/office/officeart/2005/8/layout/lProcess2"/>
    <dgm:cxn modelId="{FF327E80-2988-4BDF-A9EF-843425A87BF8}" type="presParOf" srcId="{3EA88895-F76E-4DAA-A218-F5E1E4E2F22D}" destId="{B8716345-8F97-4A7D-9050-542755BC2234}" srcOrd="0" destOrd="0" presId="urn:microsoft.com/office/officeart/2005/8/layout/lProcess2"/>
    <dgm:cxn modelId="{8A684CF1-0646-4BCD-9F83-298130082185}" type="presParOf" srcId="{3EA88895-F76E-4DAA-A218-F5E1E4E2F22D}" destId="{99995CB3-6FD9-421B-B2E1-EBACF304BB55}" srcOrd="1" destOrd="0" presId="urn:microsoft.com/office/officeart/2005/8/layout/lProcess2"/>
    <dgm:cxn modelId="{EC0D3801-9FB1-41CD-A3B0-212D6B0B5292}" type="presParOf" srcId="{3EA88895-F76E-4DAA-A218-F5E1E4E2F22D}" destId="{7B18CC8D-6BA1-4D18-92B3-6127FF5FA1CE}" srcOrd="2" destOrd="0" presId="urn:microsoft.com/office/officeart/2005/8/layout/lProcess2"/>
    <dgm:cxn modelId="{8B80DC8A-7EF6-443D-ABD2-7EBAE8749B1E}" type="presParOf" srcId="{3EA88895-F76E-4DAA-A218-F5E1E4E2F22D}" destId="{8E00B35F-DD13-4ACB-9F14-6C9756C469F0}" srcOrd="3" destOrd="0" presId="urn:microsoft.com/office/officeart/2005/8/layout/lProcess2"/>
    <dgm:cxn modelId="{4FDE9D65-9FF7-432E-8A1C-8BB81E3B1429}" type="presParOf" srcId="{3EA88895-F76E-4DAA-A218-F5E1E4E2F22D}" destId="{63196A37-DEB9-4FEC-BF1D-E6D53C379C2A}" srcOrd="4" destOrd="0" presId="urn:microsoft.com/office/officeart/2005/8/layout/lProcess2"/>
    <dgm:cxn modelId="{3ED75752-FD95-4708-BFC1-387D160EDB11}" type="presParOf" srcId="{3EA88895-F76E-4DAA-A218-F5E1E4E2F22D}" destId="{298B8495-F54D-40A3-A96D-B9ABCB583D8F}" srcOrd="5" destOrd="0" presId="urn:microsoft.com/office/officeart/2005/8/layout/lProcess2"/>
    <dgm:cxn modelId="{36A61336-152A-4D66-B841-3FC63A72EB86}" type="presParOf" srcId="{3EA88895-F76E-4DAA-A218-F5E1E4E2F22D}" destId="{9CED094F-000A-471A-9F5C-E88AB617453B}" srcOrd="6" destOrd="0" presId="urn:microsoft.com/office/officeart/2005/8/layout/lProcess2"/>
    <dgm:cxn modelId="{F0C4F430-5C48-4358-9FAC-7AE4C755755E}" type="presParOf" srcId="{8D7DA0CE-F5B4-4E49-8B1E-BC7D67A6EB52}" destId="{67625B84-08CD-43BC-9A99-F1CB03196D27}" srcOrd="7" destOrd="0" presId="urn:microsoft.com/office/officeart/2005/8/layout/lProcess2"/>
    <dgm:cxn modelId="{A72613F2-0319-4E74-91A4-5BE7A996A4FB}" type="presParOf" srcId="{8D7DA0CE-F5B4-4E49-8B1E-BC7D67A6EB52}" destId="{D58BAD94-1CF4-437C-8D50-B5B1CFE8047C}" srcOrd="8" destOrd="0" presId="urn:microsoft.com/office/officeart/2005/8/layout/lProcess2"/>
    <dgm:cxn modelId="{88C08BFA-741A-4CFA-A950-98B984DE7CD7}" type="presParOf" srcId="{D58BAD94-1CF4-437C-8D50-B5B1CFE8047C}" destId="{13F270AF-C944-4F0C-A9E2-EE629506F1BE}" srcOrd="0" destOrd="0" presId="urn:microsoft.com/office/officeart/2005/8/layout/lProcess2"/>
    <dgm:cxn modelId="{35A44613-332A-4396-87DF-5270AA18AF46}" type="presParOf" srcId="{D58BAD94-1CF4-437C-8D50-B5B1CFE8047C}" destId="{9370CF31-0076-47CC-B754-76921E82370E}" srcOrd="1" destOrd="0" presId="urn:microsoft.com/office/officeart/2005/8/layout/lProcess2"/>
    <dgm:cxn modelId="{45921201-6338-4E59-AC59-5AF222B325AE}" type="presParOf" srcId="{D58BAD94-1CF4-437C-8D50-B5B1CFE8047C}" destId="{A4AA3334-950A-4CBA-8B0F-DBB16E133940}" srcOrd="2" destOrd="0" presId="urn:microsoft.com/office/officeart/2005/8/layout/lProcess2"/>
    <dgm:cxn modelId="{5740CDEC-9D99-4C20-9216-D6E392D01E22}" type="presParOf" srcId="{A4AA3334-950A-4CBA-8B0F-DBB16E133940}" destId="{E68A18A6-356B-402C-BF9D-983ECF7BAF8F}" srcOrd="0" destOrd="0" presId="urn:microsoft.com/office/officeart/2005/8/layout/lProcess2"/>
    <dgm:cxn modelId="{361F3073-94AE-4AAF-94A7-43475FACE946}" type="presParOf" srcId="{E68A18A6-356B-402C-BF9D-983ECF7BAF8F}" destId="{FA6745F8-A39F-4639-A924-8C04D1FDA209}" srcOrd="0" destOrd="0" presId="urn:microsoft.com/office/officeart/2005/8/layout/lProcess2"/>
    <dgm:cxn modelId="{9FE591A9-948B-4A5D-9B64-E68BD4BFE3E4}" type="presParOf" srcId="{E68A18A6-356B-402C-BF9D-983ECF7BAF8F}" destId="{6952017F-0CE0-4069-8680-9A5C786825FE}" srcOrd="1" destOrd="0" presId="urn:microsoft.com/office/officeart/2005/8/layout/lProcess2"/>
    <dgm:cxn modelId="{E1916ED9-F5BF-45C8-90B8-D24B08C05BBC}" type="presParOf" srcId="{E68A18A6-356B-402C-BF9D-983ECF7BAF8F}" destId="{C134CF5D-46BD-4569-BC93-42890DB3AAA5}" srcOrd="2" destOrd="0" presId="urn:microsoft.com/office/officeart/2005/8/layout/lProcess2"/>
    <dgm:cxn modelId="{E09144D8-FE16-4561-9916-63AF28316C55}" type="presParOf" srcId="{E68A18A6-356B-402C-BF9D-983ECF7BAF8F}" destId="{27AC59FF-D3E5-4F44-B354-BE87BCFA1AE8}" srcOrd="3" destOrd="0" presId="urn:microsoft.com/office/officeart/2005/8/layout/lProcess2"/>
    <dgm:cxn modelId="{7B02E6AB-1A46-4075-B8A8-85A8F89A2551}" type="presParOf" srcId="{E68A18A6-356B-402C-BF9D-983ECF7BAF8F}" destId="{26271EE8-4E6E-4CB1-890A-B116814B1FF0}" srcOrd="4" destOrd="0" presId="urn:microsoft.com/office/officeart/2005/8/layout/lProcess2"/>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A0457A-51E6-4096-9632-2C7902271EE6}" type="doc">
      <dgm:prSet loTypeId="urn:microsoft.com/office/officeart/2005/8/layout/target3" loCatId="list" qsTypeId="urn:microsoft.com/office/officeart/2005/8/quickstyle/simple1" qsCatId="simple" csTypeId="urn:microsoft.com/office/officeart/2005/8/colors/accent2_4" csCatId="accent2" phldr="1"/>
      <dgm:spPr/>
      <dgm:t>
        <a:bodyPr/>
        <a:lstStyle/>
        <a:p>
          <a:endParaRPr lang="en-US"/>
        </a:p>
      </dgm:t>
    </dgm:pt>
    <dgm:pt modelId="{3E1A26B3-4793-4725-AC6C-4EE607D84393}">
      <dgm:prSet phldrT="[Text]"/>
      <dgm:spPr/>
      <dgm:t>
        <a:bodyPr/>
        <a:lstStyle/>
        <a:p>
          <a:r>
            <a:rPr lang="en-IE" dirty="0" smtClean="0"/>
            <a:t>Tools</a:t>
          </a:r>
          <a:endParaRPr lang="en-US" dirty="0"/>
        </a:p>
      </dgm:t>
    </dgm:pt>
    <dgm:pt modelId="{7E9D018B-AF14-4D01-8F1D-5FF7BEF07D04}" type="parTrans" cxnId="{5350F3C6-6D55-4AF8-9810-9F9AEB2E50A6}">
      <dgm:prSet/>
      <dgm:spPr/>
      <dgm:t>
        <a:bodyPr/>
        <a:lstStyle/>
        <a:p>
          <a:endParaRPr lang="en-US"/>
        </a:p>
      </dgm:t>
    </dgm:pt>
    <dgm:pt modelId="{306907D2-BBA4-4ADE-87D8-8188F885BAF4}" type="sibTrans" cxnId="{5350F3C6-6D55-4AF8-9810-9F9AEB2E50A6}">
      <dgm:prSet/>
      <dgm:spPr/>
      <dgm:t>
        <a:bodyPr/>
        <a:lstStyle/>
        <a:p>
          <a:endParaRPr lang="en-US"/>
        </a:p>
      </dgm:t>
    </dgm:pt>
    <dgm:pt modelId="{B8BCFBAD-4E5C-490F-8D7D-12B3C30A9833}">
      <dgm:prSet phldrT="[Text]"/>
      <dgm:spPr/>
      <dgm:t>
        <a:bodyPr/>
        <a:lstStyle/>
        <a:p>
          <a:r>
            <a:rPr lang="en-IE" dirty="0" smtClean="0"/>
            <a:t>WS</a:t>
          </a:r>
          <a:endParaRPr lang="en-US" dirty="0"/>
        </a:p>
      </dgm:t>
    </dgm:pt>
    <dgm:pt modelId="{CFBCBE77-4D90-4E1D-8E7F-8BE845E81D08}" type="parTrans" cxnId="{4A163559-B129-452B-90E7-12349415A96D}">
      <dgm:prSet/>
      <dgm:spPr/>
      <dgm:t>
        <a:bodyPr/>
        <a:lstStyle/>
        <a:p>
          <a:endParaRPr lang="en-US"/>
        </a:p>
      </dgm:t>
    </dgm:pt>
    <dgm:pt modelId="{05D00E4A-4851-40B0-98B2-C241751848ED}" type="sibTrans" cxnId="{4A163559-B129-452B-90E7-12349415A96D}">
      <dgm:prSet/>
      <dgm:spPr/>
      <dgm:t>
        <a:bodyPr/>
        <a:lstStyle/>
        <a:p>
          <a:endParaRPr lang="en-US"/>
        </a:p>
      </dgm:t>
    </dgm:pt>
    <dgm:pt modelId="{A4C1C2A2-68A5-4BA3-8E52-23B3EA98DC1E}">
      <dgm:prSet phldrT="[Text]"/>
      <dgm:spPr/>
      <dgm:t>
        <a:bodyPr/>
        <a:lstStyle/>
        <a:p>
          <a:r>
            <a:rPr lang="en-IE" dirty="0" err="1" smtClean="0"/>
            <a:t>SdmxSource</a:t>
          </a:r>
          <a:r>
            <a:rPr lang="en-IE" dirty="0" smtClean="0"/>
            <a:t>/Core </a:t>
          </a:r>
          <a:r>
            <a:rPr lang="en-IE" dirty="0" smtClean="0"/>
            <a:t>&amp; DB</a:t>
          </a:r>
          <a:endParaRPr lang="en-US" dirty="0"/>
        </a:p>
      </dgm:t>
    </dgm:pt>
    <dgm:pt modelId="{52272289-B87E-4847-8382-405BE916E409}" type="parTrans" cxnId="{6BC50210-E2F2-4F7E-BCF8-8E348320B438}">
      <dgm:prSet/>
      <dgm:spPr/>
      <dgm:t>
        <a:bodyPr/>
        <a:lstStyle/>
        <a:p>
          <a:endParaRPr lang="en-US"/>
        </a:p>
      </dgm:t>
    </dgm:pt>
    <dgm:pt modelId="{B1A5CA2C-2E91-4088-836E-73389C1F662D}" type="sibTrans" cxnId="{6BC50210-E2F2-4F7E-BCF8-8E348320B438}">
      <dgm:prSet/>
      <dgm:spPr/>
      <dgm:t>
        <a:bodyPr/>
        <a:lstStyle/>
        <a:p>
          <a:endParaRPr lang="en-US"/>
        </a:p>
      </dgm:t>
    </dgm:pt>
    <dgm:pt modelId="{57B0D52E-2814-424B-8AF1-1394242F9A46}" type="pres">
      <dgm:prSet presAssocID="{57A0457A-51E6-4096-9632-2C7902271EE6}" presName="Name0" presStyleCnt="0">
        <dgm:presLayoutVars>
          <dgm:chMax val="7"/>
          <dgm:dir/>
          <dgm:animLvl val="lvl"/>
          <dgm:resizeHandles val="exact"/>
        </dgm:presLayoutVars>
      </dgm:prSet>
      <dgm:spPr/>
      <dgm:t>
        <a:bodyPr/>
        <a:lstStyle/>
        <a:p>
          <a:endParaRPr lang="en-US"/>
        </a:p>
      </dgm:t>
    </dgm:pt>
    <dgm:pt modelId="{5045B734-98CE-4DE3-92D2-1DA2FF1ABE7C}" type="pres">
      <dgm:prSet presAssocID="{3E1A26B3-4793-4725-AC6C-4EE607D84393}" presName="circle1" presStyleLbl="node1" presStyleIdx="0" presStyleCnt="3"/>
      <dgm:spPr>
        <a:solidFill>
          <a:schemeClr val="bg2">
            <a:lumMod val="90000"/>
          </a:schemeClr>
        </a:solidFill>
      </dgm:spPr>
    </dgm:pt>
    <dgm:pt modelId="{A830E768-4610-4F2D-BDBF-52A49941E158}" type="pres">
      <dgm:prSet presAssocID="{3E1A26B3-4793-4725-AC6C-4EE607D84393}" presName="space" presStyleCnt="0"/>
      <dgm:spPr/>
    </dgm:pt>
    <dgm:pt modelId="{423A37F4-3BF2-413B-A727-562ADDF57A10}" type="pres">
      <dgm:prSet presAssocID="{3E1A26B3-4793-4725-AC6C-4EE607D84393}" presName="rect1" presStyleLbl="alignAcc1" presStyleIdx="0" presStyleCnt="3" custLinFactNeighborX="15852" custLinFactNeighborY="9888"/>
      <dgm:spPr/>
      <dgm:t>
        <a:bodyPr/>
        <a:lstStyle/>
        <a:p>
          <a:endParaRPr lang="en-US"/>
        </a:p>
      </dgm:t>
    </dgm:pt>
    <dgm:pt modelId="{37269FC5-7A36-42EC-ACF9-80E97B3DD3F0}" type="pres">
      <dgm:prSet presAssocID="{B8BCFBAD-4E5C-490F-8D7D-12B3C30A9833}" presName="vertSpace2" presStyleLbl="node1" presStyleIdx="0" presStyleCnt="3"/>
      <dgm:spPr/>
    </dgm:pt>
    <dgm:pt modelId="{5561FBED-C506-4C92-A03E-9522CF15844E}" type="pres">
      <dgm:prSet presAssocID="{B8BCFBAD-4E5C-490F-8D7D-12B3C30A9833}" presName="circle2" presStyleLbl="node1" presStyleIdx="1" presStyleCnt="3"/>
      <dgm:spPr>
        <a:solidFill>
          <a:schemeClr val="tx2">
            <a:lumMod val="60000"/>
            <a:lumOff val="40000"/>
          </a:schemeClr>
        </a:solidFill>
      </dgm:spPr>
    </dgm:pt>
    <dgm:pt modelId="{E7442C51-00E0-421C-B22E-607561079266}" type="pres">
      <dgm:prSet presAssocID="{B8BCFBAD-4E5C-490F-8D7D-12B3C30A9833}" presName="rect2" presStyleLbl="alignAcc1" presStyleIdx="1" presStyleCnt="3"/>
      <dgm:spPr/>
      <dgm:t>
        <a:bodyPr/>
        <a:lstStyle/>
        <a:p>
          <a:endParaRPr lang="en-US"/>
        </a:p>
      </dgm:t>
    </dgm:pt>
    <dgm:pt modelId="{C5DDDBB2-9DC7-4A48-B450-E192D620144E}" type="pres">
      <dgm:prSet presAssocID="{A4C1C2A2-68A5-4BA3-8E52-23B3EA98DC1E}" presName="vertSpace3" presStyleLbl="node1" presStyleIdx="1" presStyleCnt="3"/>
      <dgm:spPr/>
    </dgm:pt>
    <dgm:pt modelId="{2FD3A61B-42CD-4A69-B2E7-A11690A8BC31}" type="pres">
      <dgm:prSet presAssocID="{A4C1C2A2-68A5-4BA3-8E52-23B3EA98DC1E}" presName="circle3" presStyleLbl="node1" presStyleIdx="2" presStyleCnt="3"/>
      <dgm:spPr>
        <a:solidFill>
          <a:schemeClr val="tx2">
            <a:lumMod val="50000"/>
          </a:schemeClr>
        </a:solidFill>
      </dgm:spPr>
    </dgm:pt>
    <dgm:pt modelId="{2B9F7B36-0EEE-4DDD-B38E-F256DB36C6AC}" type="pres">
      <dgm:prSet presAssocID="{A4C1C2A2-68A5-4BA3-8E52-23B3EA98DC1E}" presName="rect3" presStyleLbl="alignAcc1" presStyleIdx="2" presStyleCnt="3" custScaleY="97373"/>
      <dgm:spPr/>
      <dgm:t>
        <a:bodyPr/>
        <a:lstStyle/>
        <a:p>
          <a:endParaRPr lang="en-US"/>
        </a:p>
      </dgm:t>
    </dgm:pt>
    <dgm:pt modelId="{8D4652BC-9244-4545-80B4-02E618335358}" type="pres">
      <dgm:prSet presAssocID="{3E1A26B3-4793-4725-AC6C-4EE607D84393}" presName="rect1ParTxNoCh" presStyleLbl="alignAcc1" presStyleIdx="2" presStyleCnt="3">
        <dgm:presLayoutVars>
          <dgm:chMax val="1"/>
          <dgm:bulletEnabled val="1"/>
        </dgm:presLayoutVars>
      </dgm:prSet>
      <dgm:spPr/>
      <dgm:t>
        <a:bodyPr/>
        <a:lstStyle/>
        <a:p>
          <a:endParaRPr lang="en-US"/>
        </a:p>
      </dgm:t>
    </dgm:pt>
    <dgm:pt modelId="{0E4CE8CC-2D60-435E-96D3-BE5AF5D70FB7}" type="pres">
      <dgm:prSet presAssocID="{B8BCFBAD-4E5C-490F-8D7D-12B3C30A9833}" presName="rect2ParTxNoCh" presStyleLbl="alignAcc1" presStyleIdx="2" presStyleCnt="3">
        <dgm:presLayoutVars>
          <dgm:chMax val="1"/>
          <dgm:bulletEnabled val="1"/>
        </dgm:presLayoutVars>
      </dgm:prSet>
      <dgm:spPr/>
      <dgm:t>
        <a:bodyPr/>
        <a:lstStyle/>
        <a:p>
          <a:endParaRPr lang="en-US"/>
        </a:p>
      </dgm:t>
    </dgm:pt>
    <dgm:pt modelId="{332D155B-1A25-414A-AD03-036C5BDD1221}" type="pres">
      <dgm:prSet presAssocID="{A4C1C2A2-68A5-4BA3-8E52-23B3EA98DC1E}" presName="rect3ParTxNoCh" presStyleLbl="alignAcc1" presStyleIdx="2" presStyleCnt="3">
        <dgm:presLayoutVars>
          <dgm:chMax val="1"/>
          <dgm:bulletEnabled val="1"/>
        </dgm:presLayoutVars>
      </dgm:prSet>
      <dgm:spPr/>
      <dgm:t>
        <a:bodyPr/>
        <a:lstStyle/>
        <a:p>
          <a:endParaRPr lang="en-US"/>
        </a:p>
      </dgm:t>
    </dgm:pt>
  </dgm:ptLst>
  <dgm:cxnLst>
    <dgm:cxn modelId="{6CFB7DCD-2F72-42FF-B2BB-8A7A121E057A}" type="presOf" srcId="{A4C1C2A2-68A5-4BA3-8E52-23B3EA98DC1E}" destId="{332D155B-1A25-414A-AD03-036C5BDD1221}" srcOrd="1" destOrd="0" presId="urn:microsoft.com/office/officeart/2005/8/layout/target3"/>
    <dgm:cxn modelId="{5350F3C6-6D55-4AF8-9810-9F9AEB2E50A6}" srcId="{57A0457A-51E6-4096-9632-2C7902271EE6}" destId="{3E1A26B3-4793-4725-AC6C-4EE607D84393}" srcOrd="0" destOrd="0" parTransId="{7E9D018B-AF14-4D01-8F1D-5FF7BEF07D04}" sibTransId="{306907D2-BBA4-4ADE-87D8-8188F885BAF4}"/>
    <dgm:cxn modelId="{60C82E22-86A3-4AC1-A97C-FE624F8F6FAC}" type="presOf" srcId="{57A0457A-51E6-4096-9632-2C7902271EE6}" destId="{57B0D52E-2814-424B-8AF1-1394242F9A46}" srcOrd="0" destOrd="0" presId="urn:microsoft.com/office/officeart/2005/8/layout/target3"/>
    <dgm:cxn modelId="{1F465521-FA52-40DC-84C6-8D561C94F5B1}" type="presOf" srcId="{A4C1C2A2-68A5-4BA3-8E52-23B3EA98DC1E}" destId="{2B9F7B36-0EEE-4DDD-B38E-F256DB36C6AC}" srcOrd="0" destOrd="0" presId="urn:microsoft.com/office/officeart/2005/8/layout/target3"/>
    <dgm:cxn modelId="{0BB5F891-E8A9-4889-BE95-A8D5B17D95BD}" type="presOf" srcId="{B8BCFBAD-4E5C-490F-8D7D-12B3C30A9833}" destId="{0E4CE8CC-2D60-435E-96D3-BE5AF5D70FB7}" srcOrd="1" destOrd="0" presId="urn:microsoft.com/office/officeart/2005/8/layout/target3"/>
    <dgm:cxn modelId="{EA6C2FE6-6F30-4F8E-997B-22BB06CE209A}" type="presOf" srcId="{3E1A26B3-4793-4725-AC6C-4EE607D84393}" destId="{8D4652BC-9244-4545-80B4-02E618335358}" srcOrd="1" destOrd="0" presId="urn:microsoft.com/office/officeart/2005/8/layout/target3"/>
    <dgm:cxn modelId="{6BC50210-E2F2-4F7E-BCF8-8E348320B438}" srcId="{57A0457A-51E6-4096-9632-2C7902271EE6}" destId="{A4C1C2A2-68A5-4BA3-8E52-23B3EA98DC1E}" srcOrd="2" destOrd="0" parTransId="{52272289-B87E-4847-8382-405BE916E409}" sibTransId="{B1A5CA2C-2E91-4088-836E-73389C1F662D}"/>
    <dgm:cxn modelId="{DF0C4C74-78CB-419B-9839-BC721D06DD71}" type="presOf" srcId="{3E1A26B3-4793-4725-AC6C-4EE607D84393}" destId="{423A37F4-3BF2-413B-A727-562ADDF57A10}" srcOrd="0" destOrd="0" presId="urn:microsoft.com/office/officeart/2005/8/layout/target3"/>
    <dgm:cxn modelId="{8A14775E-113A-4D42-9689-8D8239EAEA57}" type="presOf" srcId="{B8BCFBAD-4E5C-490F-8D7D-12B3C30A9833}" destId="{E7442C51-00E0-421C-B22E-607561079266}" srcOrd="0" destOrd="0" presId="urn:microsoft.com/office/officeart/2005/8/layout/target3"/>
    <dgm:cxn modelId="{4A163559-B129-452B-90E7-12349415A96D}" srcId="{57A0457A-51E6-4096-9632-2C7902271EE6}" destId="{B8BCFBAD-4E5C-490F-8D7D-12B3C30A9833}" srcOrd="1" destOrd="0" parTransId="{CFBCBE77-4D90-4E1D-8E7F-8BE845E81D08}" sibTransId="{05D00E4A-4851-40B0-98B2-C241751848ED}"/>
    <dgm:cxn modelId="{11EE532B-6B5A-4A06-A117-098B1F954042}" type="presParOf" srcId="{57B0D52E-2814-424B-8AF1-1394242F9A46}" destId="{5045B734-98CE-4DE3-92D2-1DA2FF1ABE7C}" srcOrd="0" destOrd="0" presId="urn:microsoft.com/office/officeart/2005/8/layout/target3"/>
    <dgm:cxn modelId="{E1712D68-B0F3-48E2-9C51-67298A2BFB26}" type="presParOf" srcId="{57B0D52E-2814-424B-8AF1-1394242F9A46}" destId="{A830E768-4610-4F2D-BDBF-52A49941E158}" srcOrd="1" destOrd="0" presId="urn:microsoft.com/office/officeart/2005/8/layout/target3"/>
    <dgm:cxn modelId="{BF274EC7-CB6B-41E9-9F99-8CB6088069D6}" type="presParOf" srcId="{57B0D52E-2814-424B-8AF1-1394242F9A46}" destId="{423A37F4-3BF2-413B-A727-562ADDF57A10}" srcOrd="2" destOrd="0" presId="urn:microsoft.com/office/officeart/2005/8/layout/target3"/>
    <dgm:cxn modelId="{1B3DE540-A249-4153-9B7E-E3812FB3F1C7}" type="presParOf" srcId="{57B0D52E-2814-424B-8AF1-1394242F9A46}" destId="{37269FC5-7A36-42EC-ACF9-80E97B3DD3F0}" srcOrd="3" destOrd="0" presId="urn:microsoft.com/office/officeart/2005/8/layout/target3"/>
    <dgm:cxn modelId="{234C48A8-A853-4EAF-AF15-160BFFD39046}" type="presParOf" srcId="{57B0D52E-2814-424B-8AF1-1394242F9A46}" destId="{5561FBED-C506-4C92-A03E-9522CF15844E}" srcOrd="4" destOrd="0" presId="urn:microsoft.com/office/officeart/2005/8/layout/target3"/>
    <dgm:cxn modelId="{27BE57AB-1FA5-47E6-9AB5-DFEE225A893A}" type="presParOf" srcId="{57B0D52E-2814-424B-8AF1-1394242F9A46}" destId="{E7442C51-00E0-421C-B22E-607561079266}" srcOrd="5" destOrd="0" presId="urn:microsoft.com/office/officeart/2005/8/layout/target3"/>
    <dgm:cxn modelId="{9FFCA503-022A-4313-B213-3AE765B48E00}" type="presParOf" srcId="{57B0D52E-2814-424B-8AF1-1394242F9A46}" destId="{C5DDDBB2-9DC7-4A48-B450-E192D620144E}" srcOrd="6" destOrd="0" presId="urn:microsoft.com/office/officeart/2005/8/layout/target3"/>
    <dgm:cxn modelId="{C746D7B7-AE1B-4D19-809B-C1D0FC73A8AD}" type="presParOf" srcId="{57B0D52E-2814-424B-8AF1-1394242F9A46}" destId="{2FD3A61B-42CD-4A69-B2E7-A11690A8BC31}" srcOrd="7" destOrd="0" presId="urn:microsoft.com/office/officeart/2005/8/layout/target3"/>
    <dgm:cxn modelId="{76DD237F-268A-48F1-9C8C-CD358D3039E7}" type="presParOf" srcId="{57B0D52E-2814-424B-8AF1-1394242F9A46}" destId="{2B9F7B36-0EEE-4DDD-B38E-F256DB36C6AC}" srcOrd="8" destOrd="0" presId="urn:microsoft.com/office/officeart/2005/8/layout/target3"/>
    <dgm:cxn modelId="{A9BB8E2C-0CFA-40AC-9951-7161852F6BDB}" type="presParOf" srcId="{57B0D52E-2814-424B-8AF1-1394242F9A46}" destId="{8D4652BC-9244-4545-80B4-02E618335358}" srcOrd="9" destOrd="0" presId="urn:microsoft.com/office/officeart/2005/8/layout/target3"/>
    <dgm:cxn modelId="{BD08F627-A444-4DAA-AB40-12CA7338E39C}" type="presParOf" srcId="{57B0D52E-2814-424B-8AF1-1394242F9A46}" destId="{0E4CE8CC-2D60-435E-96D3-BE5AF5D70FB7}" srcOrd="10" destOrd="0" presId="urn:microsoft.com/office/officeart/2005/8/layout/target3"/>
    <dgm:cxn modelId="{D77EBEFE-6B8D-471C-B5E5-18BD6A9ED431}" type="presParOf" srcId="{57B0D52E-2814-424B-8AF1-1394242F9A46}" destId="{332D155B-1A25-414A-AD03-036C5BDD1221}"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B8AF58-1184-480C-A988-9BF792F0E641}">
      <dsp:nvSpPr>
        <dsp:cNvPr id="0" name=""/>
        <dsp:cNvSpPr/>
      </dsp:nvSpPr>
      <dsp:spPr>
        <a:xfrm>
          <a:off x="5857" y="0"/>
          <a:ext cx="2055548" cy="3881438"/>
        </a:xfrm>
        <a:prstGeom prst="roundRect">
          <a:avLst>
            <a:gd name="adj" fmla="val 10000"/>
          </a:avLst>
        </a:prstGeom>
        <a:noFill/>
        <a:ln w="44450">
          <a:solidFill>
            <a:srgbClr val="18508C"/>
          </a:solidFill>
        </a:ln>
        <a:effectLst/>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US" sz="3500" kern="1200" dirty="0" smtClean="0"/>
            <a:t>Data</a:t>
          </a:r>
          <a:endParaRPr lang="el-GR" sz="3500" kern="1200" dirty="0"/>
        </a:p>
      </dsp:txBody>
      <dsp:txXfrm>
        <a:off x="5857" y="0"/>
        <a:ext cx="2055548" cy="1164431"/>
      </dsp:txXfrm>
    </dsp:sp>
    <dsp:sp modelId="{68D65BC3-C733-4024-A52D-0AD9B90AF680}">
      <dsp:nvSpPr>
        <dsp:cNvPr id="0" name=""/>
        <dsp:cNvSpPr/>
      </dsp:nvSpPr>
      <dsp:spPr>
        <a:xfrm>
          <a:off x="211412" y="1164763"/>
          <a:ext cx="1644439" cy="762547"/>
        </a:xfrm>
        <a:prstGeom prst="roundRect">
          <a:avLst>
            <a:gd name="adj" fmla="val 10000"/>
          </a:avLst>
        </a:prstGeom>
        <a:solidFill>
          <a:srgbClr val="18508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Reader/ Writer</a:t>
          </a:r>
          <a:endParaRPr lang="el-GR" sz="1600" b="1" kern="1200" dirty="0">
            <a:solidFill>
              <a:schemeClr val="bg1"/>
            </a:solidFill>
          </a:endParaRPr>
        </a:p>
      </dsp:txBody>
      <dsp:txXfrm>
        <a:off x="233746" y="1187097"/>
        <a:ext cx="1599771" cy="717879"/>
      </dsp:txXfrm>
    </dsp:sp>
    <dsp:sp modelId="{5297B974-26EB-4F93-BA3B-13DFA3C8044D}">
      <dsp:nvSpPr>
        <dsp:cNvPr id="0" name=""/>
        <dsp:cNvSpPr/>
      </dsp:nvSpPr>
      <dsp:spPr>
        <a:xfrm>
          <a:off x="211412" y="2044625"/>
          <a:ext cx="1644439" cy="762547"/>
        </a:xfrm>
        <a:prstGeom prst="roundRect">
          <a:avLst>
            <a:gd name="adj" fmla="val 10000"/>
          </a:avLst>
        </a:prstGeom>
        <a:gradFill rotWithShape="0">
          <a:gsLst>
            <a:gs pos="0">
              <a:srgbClr val="18508C"/>
            </a:gs>
            <a:gs pos="29000">
              <a:srgbClr val="85C2FF"/>
            </a:gs>
            <a:gs pos="65000">
              <a:srgbClr val="C4D6EB"/>
            </a:gs>
            <a:gs pos="100000">
              <a:srgbClr val="FFEBFA"/>
            </a:gs>
          </a:gsLst>
          <a:lin ang="54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Retrieval/ Persistence</a:t>
          </a:r>
          <a:endParaRPr lang="el-GR" sz="1600" b="1" kern="1200" dirty="0">
            <a:solidFill>
              <a:schemeClr val="tx1"/>
            </a:solidFill>
          </a:endParaRPr>
        </a:p>
      </dsp:txBody>
      <dsp:txXfrm>
        <a:off x="233746" y="2066959"/>
        <a:ext cx="1599771" cy="717879"/>
      </dsp:txXfrm>
    </dsp:sp>
    <dsp:sp modelId="{A3F99190-8130-4C5F-BDFE-3C05A8E7ED1C}">
      <dsp:nvSpPr>
        <dsp:cNvPr id="0" name=""/>
        <dsp:cNvSpPr/>
      </dsp:nvSpPr>
      <dsp:spPr>
        <a:xfrm>
          <a:off x="211412" y="2924487"/>
          <a:ext cx="1644439" cy="762547"/>
        </a:xfrm>
        <a:prstGeom prst="roundRect">
          <a:avLst>
            <a:gd name="adj" fmla="val 10000"/>
          </a:avLst>
        </a:prstGeom>
        <a:solidFill>
          <a:srgbClr val="18508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Validation</a:t>
          </a:r>
          <a:endParaRPr lang="el-GR" sz="1600" b="1" kern="1200" dirty="0">
            <a:solidFill>
              <a:schemeClr val="bg1"/>
            </a:solidFill>
          </a:endParaRPr>
        </a:p>
      </dsp:txBody>
      <dsp:txXfrm>
        <a:off x="233746" y="2946821"/>
        <a:ext cx="1599771" cy="717879"/>
      </dsp:txXfrm>
    </dsp:sp>
    <dsp:sp modelId="{71892D5F-46B4-461A-B20E-82B71DAADAEC}">
      <dsp:nvSpPr>
        <dsp:cNvPr id="0" name=""/>
        <dsp:cNvSpPr/>
      </dsp:nvSpPr>
      <dsp:spPr>
        <a:xfrm>
          <a:off x="2215572" y="0"/>
          <a:ext cx="2055548" cy="3881438"/>
        </a:xfrm>
        <a:prstGeom prst="roundRect">
          <a:avLst>
            <a:gd name="adj" fmla="val 10000"/>
          </a:avLst>
        </a:prstGeom>
        <a:noFill/>
        <a:ln w="44450">
          <a:solidFill>
            <a:srgbClr val="18508C"/>
          </a:solidFill>
        </a:ln>
        <a:effectLst/>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US" sz="3500" kern="1200" dirty="0" smtClean="0"/>
            <a:t>Metadata</a:t>
          </a:r>
          <a:endParaRPr lang="el-GR" sz="3500" kern="1200" dirty="0"/>
        </a:p>
      </dsp:txBody>
      <dsp:txXfrm>
        <a:off x="2215572" y="0"/>
        <a:ext cx="2055548" cy="1164431"/>
      </dsp:txXfrm>
    </dsp:sp>
    <dsp:sp modelId="{558FB39A-4942-4F1D-8970-94D9EA90D469}">
      <dsp:nvSpPr>
        <dsp:cNvPr id="0" name=""/>
        <dsp:cNvSpPr/>
      </dsp:nvSpPr>
      <dsp:spPr>
        <a:xfrm>
          <a:off x="2421127" y="1815640"/>
          <a:ext cx="1644439" cy="564210"/>
        </a:xfrm>
        <a:prstGeom prst="roundRect">
          <a:avLst>
            <a:gd name="adj" fmla="val 10000"/>
          </a:avLst>
        </a:prstGeom>
        <a:gradFill rotWithShape="0">
          <a:gsLst>
            <a:gs pos="50000">
              <a:srgbClr val="417BB7"/>
            </a:gs>
            <a:gs pos="28000">
              <a:srgbClr val="18508C"/>
            </a:gs>
            <a:gs pos="69000">
              <a:srgbClr val="85C2FF"/>
            </a:gs>
            <a:gs pos="88000">
              <a:srgbClr val="C4D6EB"/>
            </a:gs>
            <a:gs pos="100000">
              <a:srgbClr val="FFEBFA"/>
            </a:gs>
          </a:gsLst>
          <a:lin ang="54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Reader/ Writer</a:t>
          </a:r>
          <a:endParaRPr lang="el-GR" sz="1600" b="1" kern="1200" dirty="0">
            <a:solidFill>
              <a:schemeClr val="bg1"/>
            </a:solidFill>
          </a:endParaRPr>
        </a:p>
      </dsp:txBody>
      <dsp:txXfrm>
        <a:off x="2437652" y="1832165"/>
        <a:ext cx="1611389" cy="531160"/>
      </dsp:txXfrm>
    </dsp:sp>
    <dsp:sp modelId="{46AA4119-0A98-4A4B-BB7C-087A291C9764}">
      <dsp:nvSpPr>
        <dsp:cNvPr id="0" name=""/>
        <dsp:cNvSpPr/>
      </dsp:nvSpPr>
      <dsp:spPr>
        <a:xfrm>
          <a:off x="2421127" y="2466653"/>
          <a:ext cx="1644439" cy="564210"/>
        </a:xfrm>
        <a:prstGeom prst="roundRect">
          <a:avLst>
            <a:gd name="adj" fmla="val 10000"/>
          </a:avLst>
        </a:prstGeom>
        <a:gradFill rotWithShape="0">
          <a:gsLst>
            <a:gs pos="0">
              <a:srgbClr val="18508C"/>
            </a:gs>
            <a:gs pos="29000">
              <a:srgbClr val="85C2FF"/>
            </a:gs>
            <a:gs pos="65000">
              <a:srgbClr val="C4D6EB"/>
            </a:gs>
            <a:gs pos="100000">
              <a:srgbClr val="FFEBFA"/>
            </a:gs>
          </a:gsLst>
          <a:lin ang="54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Retrieval / Persistence</a:t>
          </a:r>
          <a:endParaRPr lang="el-GR" sz="1600" b="1" kern="1200" dirty="0">
            <a:solidFill>
              <a:schemeClr val="tx1"/>
            </a:solidFill>
          </a:endParaRPr>
        </a:p>
      </dsp:txBody>
      <dsp:txXfrm>
        <a:off x="2437652" y="2483178"/>
        <a:ext cx="1611389" cy="531160"/>
      </dsp:txXfrm>
    </dsp:sp>
    <dsp:sp modelId="{27D065D9-CA8A-44ED-A8E6-438B602EC281}">
      <dsp:nvSpPr>
        <dsp:cNvPr id="0" name=""/>
        <dsp:cNvSpPr/>
      </dsp:nvSpPr>
      <dsp:spPr>
        <a:xfrm>
          <a:off x="2421127" y="3105907"/>
          <a:ext cx="1644439" cy="567889"/>
        </a:xfrm>
        <a:prstGeom prst="roundRect">
          <a:avLst>
            <a:gd name="adj" fmla="val 10000"/>
          </a:avLst>
        </a:prstGeom>
        <a:gradFill rotWithShape="0">
          <a:gsLst>
            <a:gs pos="0">
              <a:srgbClr val="18508C"/>
            </a:gs>
            <a:gs pos="29000">
              <a:srgbClr val="85C2FF"/>
            </a:gs>
            <a:gs pos="65000">
              <a:srgbClr val="C4D6EB"/>
            </a:gs>
            <a:gs pos="100000">
              <a:srgbClr val="FFEBFA"/>
            </a:gs>
          </a:gsLst>
          <a:lin ang="54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Validation</a:t>
          </a:r>
          <a:endParaRPr lang="el-GR" sz="1600" b="1" kern="1200" dirty="0">
            <a:solidFill>
              <a:schemeClr val="tx1"/>
            </a:solidFill>
          </a:endParaRPr>
        </a:p>
      </dsp:txBody>
      <dsp:txXfrm>
        <a:off x="2437760" y="3122540"/>
        <a:ext cx="1611173" cy="534623"/>
      </dsp:txXfrm>
    </dsp:sp>
    <dsp:sp modelId="{A3AA9A67-6F36-4284-860D-6B5CF20A7333}">
      <dsp:nvSpPr>
        <dsp:cNvPr id="0" name=""/>
        <dsp:cNvSpPr/>
      </dsp:nvSpPr>
      <dsp:spPr>
        <a:xfrm>
          <a:off x="2404288" y="1165816"/>
          <a:ext cx="1644439" cy="564210"/>
        </a:xfrm>
        <a:prstGeom prst="roundRect">
          <a:avLst>
            <a:gd name="adj" fmla="val 10000"/>
          </a:avLst>
        </a:prstGeom>
        <a:solidFill>
          <a:srgbClr val="18508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GB" sz="1600" b="1" kern="1200" dirty="0" smtClean="0">
              <a:solidFill>
                <a:schemeClr val="bg1"/>
              </a:solidFill>
            </a:rPr>
            <a:t>Model</a:t>
          </a:r>
          <a:endParaRPr lang="en-GB" sz="1600" b="1" kern="1200" dirty="0">
            <a:solidFill>
              <a:schemeClr val="bg1"/>
            </a:solidFill>
          </a:endParaRPr>
        </a:p>
      </dsp:txBody>
      <dsp:txXfrm>
        <a:off x="2420813" y="1182341"/>
        <a:ext cx="1611389" cy="531160"/>
      </dsp:txXfrm>
    </dsp:sp>
    <dsp:sp modelId="{9DEEDFFD-4343-4085-90C4-DBF6C0705883}">
      <dsp:nvSpPr>
        <dsp:cNvPr id="0" name=""/>
        <dsp:cNvSpPr/>
      </dsp:nvSpPr>
      <dsp:spPr>
        <a:xfrm>
          <a:off x="4425288" y="0"/>
          <a:ext cx="2055548" cy="3881438"/>
        </a:xfrm>
        <a:prstGeom prst="roundRect">
          <a:avLst>
            <a:gd name="adj" fmla="val 10000"/>
          </a:avLst>
        </a:prstGeom>
        <a:noFill/>
        <a:ln w="44450">
          <a:solidFill>
            <a:srgbClr val="18508C"/>
          </a:solidFill>
        </a:ln>
        <a:effectLst/>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US" sz="3500" kern="1200" dirty="0" smtClean="0"/>
            <a:t>Structure</a:t>
          </a:r>
          <a:endParaRPr lang="el-GR" sz="3500" kern="1200" dirty="0"/>
        </a:p>
      </dsp:txBody>
      <dsp:txXfrm>
        <a:off x="4425288" y="0"/>
        <a:ext cx="2055548" cy="1164431"/>
      </dsp:txXfrm>
    </dsp:sp>
    <dsp:sp modelId="{E80C16C4-BB84-4A02-A634-797B81924DC6}">
      <dsp:nvSpPr>
        <dsp:cNvPr id="0" name=""/>
        <dsp:cNvSpPr/>
      </dsp:nvSpPr>
      <dsp:spPr>
        <a:xfrm>
          <a:off x="4630842" y="1164526"/>
          <a:ext cx="1644439" cy="565442"/>
        </a:xfrm>
        <a:prstGeom prst="roundRect">
          <a:avLst>
            <a:gd name="adj" fmla="val 10000"/>
          </a:avLst>
        </a:prstGeom>
        <a:solidFill>
          <a:srgbClr val="18508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Model</a:t>
          </a:r>
          <a:endParaRPr lang="el-GR" sz="1600" b="1" kern="1200" dirty="0">
            <a:solidFill>
              <a:schemeClr val="bg1"/>
            </a:solidFill>
          </a:endParaRPr>
        </a:p>
      </dsp:txBody>
      <dsp:txXfrm>
        <a:off x="4647403" y="1181087"/>
        <a:ext cx="1611317" cy="532320"/>
      </dsp:txXfrm>
    </dsp:sp>
    <dsp:sp modelId="{A5E38F8F-B2CB-443C-B005-3F5C7FB892BC}">
      <dsp:nvSpPr>
        <dsp:cNvPr id="0" name=""/>
        <dsp:cNvSpPr/>
      </dsp:nvSpPr>
      <dsp:spPr>
        <a:xfrm>
          <a:off x="4630842" y="1816960"/>
          <a:ext cx="1644439" cy="565442"/>
        </a:xfrm>
        <a:prstGeom prst="roundRect">
          <a:avLst>
            <a:gd name="adj" fmla="val 10000"/>
          </a:avLst>
        </a:prstGeom>
        <a:solidFill>
          <a:srgbClr val="18508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Parser/ Writer</a:t>
          </a:r>
          <a:endParaRPr lang="el-GR" sz="1600" b="1" kern="1200" dirty="0">
            <a:solidFill>
              <a:schemeClr val="bg1"/>
            </a:solidFill>
          </a:endParaRPr>
        </a:p>
      </dsp:txBody>
      <dsp:txXfrm>
        <a:off x="4647403" y="1833521"/>
        <a:ext cx="1611317" cy="532320"/>
      </dsp:txXfrm>
    </dsp:sp>
    <dsp:sp modelId="{B150D996-D8F0-4D90-B2F5-A16D7423BC98}">
      <dsp:nvSpPr>
        <dsp:cNvPr id="0" name=""/>
        <dsp:cNvSpPr/>
      </dsp:nvSpPr>
      <dsp:spPr>
        <a:xfrm>
          <a:off x="4630842" y="2469394"/>
          <a:ext cx="1644439" cy="565442"/>
        </a:xfrm>
        <a:prstGeom prst="roundRect">
          <a:avLst>
            <a:gd name="adj" fmla="val 10000"/>
          </a:avLst>
        </a:prstGeom>
        <a:gradFill rotWithShape="0">
          <a:gsLst>
            <a:gs pos="0">
              <a:srgbClr val="18508C"/>
            </a:gs>
            <a:gs pos="29000">
              <a:srgbClr val="85C2FF"/>
            </a:gs>
            <a:gs pos="65000">
              <a:srgbClr val="C4D6EB"/>
            </a:gs>
            <a:gs pos="100000">
              <a:srgbClr val="FFEBFA"/>
            </a:gs>
          </a:gsLst>
          <a:lin ang="54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Retrieval/ Persistence</a:t>
          </a:r>
          <a:endParaRPr lang="el-GR" sz="1600" b="1" kern="1200" dirty="0">
            <a:solidFill>
              <a:schemeClr val="tx1"/>
            </a:solidFill>
          </a:endParaRPr>
        </a:p>
      </dsp:txBody>
      <dsp:txXfrm>
        <a:off x="4647403" y="2485955"/>
        <a:ext cx="1611317" cy="532320"/>
      </dsp:txXfrm>
    </dsp:sp>
    <dsp:sp modelId="{010CDA0D-8202-46F7-9720-E56F90AEB682}">
      <dsp:nvSpPr>
        <dsp:cNvPr id="0" name=""/>
        <dsp:cNvSpPr/>
      </dsp:nvSpPr>
      <dsp:spPr>
        <a:xfrm>
          <a:off x="4630842" y="3121828"/>
          <a:ext cx="1644439" cy="565442"/>
        </a:xfrm>
        <a:prstGeom prst="roundRect">
          <a:avLst>
            <a:gd name="adj" fmla="val 10000"/>
          </a:avLst>
        </a:prstGeom>
        <a:solidFill>
          <a:srgbClr val="18508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Validation</a:t>
          </a:r>
          <a:endParaRPr lang="el-GR" sz="1600" b="1" kern="1200" dirty="0">
            <a:solidFill>
              <a:schemeClr val="bg1"/>
            </a:solidFill>
          </a:endParaRPr>
        </a:p>
      </dsp:txBody>
      <dsp:txXfrm>
        <a:off x="4647403" y="3138389"/>
        <a:ext cx="1611317" cy="532320"/>
      </dsp:txXfrm>
    </dsp:sp>
    <dsp:sp modelId="{A56B133A-6494-4D1C-ADFC-88178B6CD389}">
      <dsp:nvSpPr>
        <dsp:cNvPr id="0" name=""/>
        <dsp:cNvSpPr/>
      </dsp:nvSpPr>
      <dsp:spPr>
        <a:xfrm>
          <a:off x="6635003" y="0"/>
          <a:ext cx="2055548" cy="3881438"/>
        </a:xfrm>
        <a:prstGeom prst="roundRect">
          <a:avLst>
            <a:gd name="adj" fmla="val 10000"/>
          </a:avLst>
        </a:prstGeom>
        <a:noFill/>
        <a:ln w="44450">
          <a:solidFill>
            <a:srgbClr val="18508C"/>
          </a:solidFill>
        </a:ln>
        <a:effectLst/>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US" sz="3500" kern="1200" dirty="0" smtClean="0"/>
            <a:t>Registry*</a:t>
          </a:r>
          <a:endParaRPr lang="el-GR" sz="3500" kern="1200" dirty="0"/>
        </a:p>
      </dsp:txBody>
      <dsp:txXfrm>
        <a:off x="6635003" y="0"/>
        <a:ext cx="2055548" cy="1164431"/>
      </dsp:txXfrm>
    </dsp:sp>
    <dsp:sp modelId="{B8716345-8F97-4A7D-9050-542755BC2234}">
      <dsp:nvSpPr>
        <dsp:cNvPr id="0" name=""/>
        <dsp:cNvSpPr/>
      </dsp:nvSpPr>
      <dsp:spPr>
        <a:xfrm>
          <a:off x="6840558" y="1164526"/>
          <a:ext cx="1644439" cy="565442"/>
        </a:xfrm>
        <a:prstGeom prst="roundRect">
          <a:avLst>
            <a:gd name="adj" fmla="val 10000"/>
          </a:avLst>
        </a:prstGeom>
        <a:solidFill>
          <a:srgbClr val="18508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Model</a:t>
          </a:r>
          <a:endParaRPr lang="el-GR" sz="1600" b="1" kern="1200" dirty="0">
            <a:solidFill>
              <a:schemeClr val="bg1"/>
            </a:solidFill>
          </a:endParaRPr>
        </a:p>
      </dsp:txBody>
      <dsp:txXfrm>
        <a:off x="6857119" y="1181087"/>
        <a:ext cx="1611317" cy="532320"/>
      </dsp:txXfrm>
    </dsp:sp>
    <dsp:sp modelId="{7B18CC8D-6BA1-4D18-92B3-6127FF5FA1CE}">
      <dsp:nvSpPr>
        <dsp:cNvPr id="0" name=""/>
        <dsp:cNvSpPr/>
      </dsp:nvSpPr>
      <dsp:spPr>
        <a:xfrm>
          <a:off x="6840558" y="1816960"/>
          <a:ext cx="1644439" cy="565442"/>
        </a:xfrm>
        <a:prstGeom prst="roundRect">
          <a:avLst>
            <a:gd name="adj" fmla="val 10000"/>
          </a:avLst>
        </a:prstGeom>
        <a:solidFill>
          <a:srgbClr val="18508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Parser/ Writer</a:t>
          </a:r>
          <a:endParaRPr lang="el-GR" sz="1600" b="1" kern="1200" dirty="0">
            <a:solidFill>
              <a:schemeClr val="bg1"/>
            </a:solidFill>
          </a:endParaRPr>
        </a:p>
      </dsp:txBody>
      <dsp:txXfrm>
        <a:off x="6857119" y="1833521"/>
        <a:ext cx="1611317" cy="532320"/>
      </dsp:txXfrm>
    </dsp:sp>
    <dsp:sp modelId="{63196A37-DEB9-4FEC-BF1D-E6D53C379C2A}">
      <dsp:nvSpPr>
        <dsp:cNvPr id="0" name=""/>
        <dsp:cNvSpPr/>
      </dsp:nvSpPr>
      <dsp:spPr>
        <a:xfrm>
          <a:off x="6840558" y="2469394"/>
          <a:ext cx="1644439" cy="565442"/>
        </a:xfrm>
        <a:prstGeom prst="roundRect">
          <a:avLst>
            <a:gd name="adj" fmla="val 10000"/>
          </a:avLst>
        </a:prstGeom>
        <a:gradFill rotWithShape="0">
          <a:gsLst>
            <a:gs pos="0">
              <a:srgbClr val="18508C"/>
            </a:gs>
            <a:gs pos="29000">
              <a:srgbClr val="85C2FF"/>
            </a:gs>
            <a:gs pos="65000">
              <a:srgbClr val="C4D6EB"/>
            </a:gs>
            <a:gs pos="100000">
              <a:srgbClr val="FFEBFA"/>
            </a:gs>
          </a:gsLst>
          <a:lin ang="54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Retrieval / Persistence</a:t>
          </a:r>
          <a:endParaRPr lang="el-GR" sz="1600" b="1" kern="1200" dirty="0">
            <a:solidFill>
              <a:schemeClr val="tx1"/>
            </a:solidFill>
          </a:endParaRPr>
        </a:p>
      </dsp:txBody>
      <dsp:txXfrm>
        <a:off x="6857119" y="2485955"/>
        <a:ext cx="1611317" cy="532320"/>
      </dsp:txXfrm>
    </dsp:sp>
    <dsp:sp modelId="{9CED094F-000A-471A-9F5C-E88AB617453B}">
      <dsp:nvSpPr>
        <dsp:cNvPr id="0" name=""/>
        <dsp:cNvSpPr/>
      </dsp:nvSpPr>
      <dsp:spPr>
        <a:xfrm>
          <a:off x="6840558" y="3121828"/>
          <a:ext cx="1644439" cy="565442"/>
        </a:xfrm>
        <a:prstGeom prst="roundRect">
          <a:avLst>
            <a:gd name="adj" fmla="val 10000"/>
          </a:avLst>
        </a:prstGeom>
        <a:solidFill>
          <a:srgbClr val="18508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Validation</a:t>
          </a:r>
          <a:endParaRPr lang="el-GR" sz="1600" b="1" kern="1200" dirty="0">
            <a:solidFill>
              <a:schemeClr val="bg1"/>
            </a:solidFill>
          </a:endParaRPr>
        </a:p>
      </dsp:txBody>
      <dsp:txXfrm>
        <a:off x="6857119" y="3138389"/>
        <a:ext cx="1611317" cy="532320"/>
      </dsp:txXfrm>
    </dsp:sp>
    <dsp:sp modelId="{13F270AF-C944-4F0C-A9E2-EE629506F1BE}">
      <dsp:nvSpPr>
        <dsp:cNvPr id="0" name=""/>
        <dsp:cNvSpPr/>
      </dsp:nvSpPr>
      <dsp:spPr>
        <a:xfrm>
          <a:off x="8844718" y="0"/>
          <a:ext cx="2055548" cy="3881438"/>
        </a:xfrm>
        <a:prstGeom prst="roundRect">
          <a:avLst>
            <a:gd name="adj" fmla="val 10000"/>
          </a:avLst>
        </a:prstGeom>
        <a:noFill/>
        <a:ln w="44450">
          <a:solidFill>
            <a:srgbClr val="18508C"/>
          </a:solidFill>
        </a:ln>
        <a:effectLst/>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US" sz="3500" kern="1200" dirty="0" smtClean="0"/>
            <a:t>Query</a:t>
          </a:r>
          <a:endParaRPr lang="el-GR" sz="3500" kern="1200" dirty="0"/>
        </a:p>
      </dsp:txBody>
      <dsp:txXfrm>
        <a:off x="8844718" y="0"/>
        <a:ext cx="2055548" cy="1164431"/>
      </dsp:txXfrm>
    </dsp:sp>
    <dsp:sp modelId="{FA6745F8-A39F-4639-A924-8C04D1FDA209}">
      <dsp:nvSpPr>
        <dsp:cNvPr id="0" name=""/>
        <dsp:cNvSpPr/>
      </dsp:nvSpPr>
      <dsp:spPr>
        <a:xfrm>
          <a:off x="9050273" y="1164763"/>
          <a:ext cx="1644439" cy="762547"/>
        </a:xfrm>
        <a:prstGeom prst="roundRect">
          <a:avLst>
            <a:gd name="adj" fmla="val 10000"/>
          </a:avLst>
        </a:prstGeom>
        <a:solidFill>
          <a:srgbClr val="18508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Model</a:t>
          </a:r>
          <a:endParaRPr lang="el-GR" sz="1600" b="1" kern="1200" dirty="0">
            <a:solidFill>
              <a:schemeClr val="bg1"/>
            </a:solidFill>
          </a:endParaRPr>
        </a:p>
      </dsp:txBody>
      <dsp:txXfrm>
        <a:off x="9072607" y="1187097"/>
        <a:ext cx="1599771" cy="717879"/>
      </dsp:txXfrm>
    </dsp:sp>
    <dsp:sp modelId="{C134CF5D-46BD-4569-BC93-42890DB3AAA5}">
      <dsp:nvSpPr>
        <dsp:cNvPr id="0" name=""/>
        <dsp:cNvSpPr/>
      </dsp:nvSpPr>
      <dsp:spPr>
        <a:xfrm>
          <a:off x="9050273" y="2044625"/>
          <a:ext cx="1644439" cy="762547"/>
        </a:xfrm>
        <a:prstGeom prst="roundRect">
          <a:avLst>
            <a:gd name="adj" fmla="val 10000"/>
          </a:avLst>
        </a:prstGeom>
        <a:solidFill>
          <a:srgbClr val="18508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Parser / Writer</a:t>
          </a:r>
          <a:endParaRPr lang="el-GR" sz="1600" b="1" kern="1200" dirty="0">
            <a:solidFill>
              <a:schemeClr val="bg1"/>
            </a:solidFill>
          </a:endParaRPr>
        </a:p>
      </dsp:txBody>
      <dsp:txXfrm>
        <a:off x="9072607" y="2066959"/>
        <a:ext cx="1599771" cy="717879"/>
      </dsp:txXfrm>
    </dsp:sp>
    <dsp:sp modelId="{26271EE8-4E6E-4CB1-890A-B116814B1FF0}">
      <dsp:nvSpPr>
        <dsp:cNvPr id="0" name=""/>
        <dsp:cNvSpPr/>
      </dsp:nvSpPr>
      <dsp:spPr>
        <a:xfrm>
          <a:off x="9050273" y="2924487"/>
          <a:ext cx="1644439" cy="762547"/>
        </a:xfrm>
        <a:prstGeom prst="roundRect">
          <a:avLst>
            <a:gd name="adj" fmla="val 10000"/>
          </a:avLst>
        </a:prstGeom>
        <a:solidFill>
          <a:srgbClr val="18508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Validation</a:t>
          </a:r>
          <a:endParaRPr lang="el-GR" sz="1600" b="1" kern="1200" dirty="0">
            <a:solidFill>
              <a:schemeClr val="bg1"/>
            </a:solidFill>
          </a:endParaRPr>
        </a:p>
      </dsp:txBody>
      <dsp:txXfrm>
        <a:off x="9072607" y="2946821"/>
        <a:ext cx="1599771" cy="7178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45B734-98CE-4DE3-92D2-1DA2FF1ABE7C}">
      <dsp:nvSpPr>
        <dsp:cNvPr id="0" name=""/>
        <dsp:cNvSpPr/>
      </dsp:nvSpPr>
      <dsp:spPr>
        <a:xfrm>
          <a:off x="0" y="0"/>
          <a:ext cx="1155902" cy="1155902"/>
        </a:xfrm>
        <a:prstGeom prst="pie">
          <a:avLst>
            <a:gd name="adj1" fmla="val 5400000"/>
            <a:gd name="adj2" fmla="val 16200000"/>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3A37F4-3BF2-413B-A727-562ADDF57A10}">
      <dsp:nvSpPr>
        <dsp:cNvPr id="0" name=""/>
        <dsp:cNvSpPr/>
      </dsp:nvSpPr>
      <dsp:spPr>
        <a:xfrm>
          <a:off x="577951" y="0"/>
          <a:ext cx="2574007" cy="1155902"/>
        </a:xfrm>
        <a:prstGeom prst="rect">
          <a:avLst/>
        </a:prstGeom>
        <a:solidFill>
          <a:schemeClr val="lt1">
            <a:alpha val="90000"/>
            <a:hueOff val="0"/>
            <a:satOff val="0"/>
            <a:lumOff val="0"/>
            <a:alphaOff val="0"/>
          </a:schemeClr>
        </a:solidFill>
        <a:ln w="12700" cap="flat" cmpd="sng" algn="ctr">
          <a:solidFill>
            <a:schemeClr val="accent2">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E" sz="1500" kern="1200" dirty="0" smtClean="0"/>
            <a:t>Tools</a:t>
          </a:r>
          <a:endParaRPr lang="en-US" sz="1500" kern="1200" dirty="0"/>
        </a:p>
      </dsp:txBody>
      <dsp:txXfrm>
        <a:off x="577951" y="0"/>
        <a:ext cx="2574007" cy="346771"/>
      </dsp:txXfrm>
    </dsp:sp>
    <dsp:sp modelId="{5561FBED-C506-4C92-A03E-9522CF15844E}">
      <dsp:nvSpPr>
        <dsp:cNvPr id="0" name=""/>
        <dsp:cNvSpPr/>
      </dsp:nvSpPr>
      <dsp:spPr>
        <a:xfrm>
          <a:off x="202283" y="346771"/>
          <a:ext cx="751336" cy="751336"/>
        </a:xfrm>
        <a:prstGeom prst="pie">
          <a:avLst>
            <a:gd name="adj1" fmla="val 5400000"/>
            <a:gd name="adj2" fmla="val 16200000"/>
          </a:avLst>
        </a:prstGeom>
        <a:solidFill>
          <a:schemeClr val="tx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7442C51-00E0-421C-B22E-607561079266}">
      <dsp:nvSpPr>
        <dsp:cNvPr id="0" name=""/>
        <dsp:cNvSpPr/>
      </dsp:nvSpPr>
      <dsp:spPr>
        <a:xfrm>
          <a:off x="577951" y="346771"/>
          <a:ext cx="2574007" cy="751336"/>
        </a:xfrm>
        <a:prstGeom prst="rect">
          <a:avLst/>
        </a:prstGeom>
        <a:solidFill>
          <a:schemeClr val="lt1">
            <a:alpha val="90000"/>
            <a:hueOff val="0"/>
            <a:satOff val="0"/>
            <a:lumOff val="0"/>
            <a:alphaOff val="0"/>
          </a:schemeClr>
        </a:solidFill>
        <a:ln w="12700" cap="flat" cmpd="sng" algn="ctr">
          <a:solidFill>
            <a:schemeClr val="accent2">
              <a:shade val="50000"/>
              <a:hueOff val="199204"/>
              <a:satOff val="5917"/>
              <a:lumOff val="2596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E" sz="1500" kern="1200" dirty="0" smtClean="0"/>
            <a:t>WS</a:t>
          </a:r>
          <a:endParaRPr lang="en-US" sz="1500" kern="1200" dirty="0"/>
        </a:p>
      </dsp:txBody>
      <dsp:txXfrm>
        <a:off x="577951" y="346771"/>
        <a:ext cx="2574007" cy="346770"/>
      </dsp:txXfrm>
    </dsp:sp>
    <dsp:sp modelId="{2FD3A61B-42CD-4A69-B2E7-A11690A8BC31}">
      <dsp:nvSpPr>
        <dsp:cNvPr id="0" name=""/>
        <dsp:cNvSpPr/>
      </dsp:nvSpPr>
      <dsp:spPr>
        <a:xfrm>
          <a:off x="404566" y="693542"/>
          <a:ext cx="346770" cy="346770"/>
        </a:xfrm>
        <a:prstGeom prst="pie">
          <a:avLst>
            <a:gd name="adj1" fmla="val 5400000"/>
            <a:gd name="adj2" fmla="val 16200000"/>
          </a:avLst>
        </a:prstGeom>
        <a:solidFill>
          <a:schemeClr val="tx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9F7B36-0EEE-4DDD-B38E-F256DB36C6AC}">
      <dsp:nvSpPr>
        <dsp:cNvPr id="0" name=""/>
        <dsp:cNvSpPr/>
      </dsp:nvSpPr>
      <dsp:spPr>
        <a:xfrm>
          <a:off x="577951" y="698096"/>
          <a:ext cx="2574007" cy="337660"/>
        </a:xfrm>
        <a:prstGeom prst="rect">
          <a:avLst/>
        </a:prstGeom>
        <a:solidFill>
          <a:schemeClr val="lt1">
            <a:alpha val="90000"/>
            <a:hueOff val="0"/>
            <a:satOff val="0"/>
            <a:lumOff val="0"/>
            <a:alphaOff val="0"/>
          </a:schemeClr>
        </a:solidFill>
        <a:ln w="12700" cap="flat" cmpd="sng" algn="ctr">
          <a:solidFill>
            <a:schemeClr val="accent2">
              <a:shade val="50000"/>
              <a:hueOff val="199204"/>
              <a:satOff val="5917"/>
              <a:lumOff val="2596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E" sz="1500" kern="1200" dirty="0" err="1" smtClean="0"/>
            <a:t>SdmxSource</a:t>
          </a:r>
          <a:r>
            <a:rPr lang="en-IE" sz="1500" kern="1200" dirty="0" smtClean="0"/>
            <a:t>/Core </a:t>
          </a:r>
          <a:r>
            <a:rPr lang="en-IE" sz="1500" kern="1200" dirty="0" smtClean="0"/>
            <a:t>&amp; DB</a:t>
          </a:r>
          <a:endParaRPr lang="en-US" sz="1500" kern="1200" dirty="0"/>
        </a:p>
      </dsp:txBody>
      <dsp:txXfrm>
        <a:off x="577951" y="698096"/>
        <a:ext cx="2574007" cy="337660"/>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DD920D-7172-4A9A-AB4C-C41AF903DAAB}" type="datetimeFigureOut">
              <a:rPr lang="en-US" smtClean="0"/>
              <a:t>6/8/2023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25AF76-621E-4656-ABA8-1CF3738509FB}" type="slidenum">
              <a:rPr lang="en-US" smtClean="0"/>
              <a:t>‹#›</a:t>
            </a:fld>
            <a:endParaRPr lang="en-US"/>
          </a:p>
        </p:txBody>
      </p:sp>
    </p:spTree>
    <p:extLst>
      <p:ext uri="{BB962C8B-B14F-4D97-AF65-F5344CB8AC3E}">
        <p14:creationId xmlns:p14="http://schemas.microsoft.com/office/powerpoint/2010/main" val="156525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sdmxsource.org/"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 this</a:t>
            </a:r>
            <a:r>
              <a:rPr lang="en-US" baseline="0" dirty="0" smtClean="0"/>
              <a:t> architecture about and how the building blocks can be reused</a:t>
            </a:r>
            <a:endParaRPr lang="en-US" dirty="0" smtClean="0"/>
          </a:p>
          <a:p>
            <a:r>
              <a:rPr lang="en-US" dirty="0" smtClean="0"/>
              <a:t>It</a:t>
            </a:r>
            <a:r>
              <a:rPr lang="en-US" baseline="0" dirty="0" smtClean="0"/>
              <a:t> is version agnostic but the model tends to favor SDMX v2.1. </a:t>
            </a:r>
          </a:p>
          <a:p>
            <a:endParaRPr lang="en-US" baseline="0" dirty="0" smtClean="0"/>
          </a:p>
          <a:p>
            <a:r>
              <a:rPr lang="en-GB" dirty="0" smtClean="0"/>
              <a:t>SDMX Source is developed by Metadata Technology and is used by many big institutions, including Eurostat who has adopted SDMX Source as the underlying framework for its tools and applications. Building an application on this framework ensures full SDMX compliance for both import and export of information.</a:t>
            </a:r>
          </a:p>
          <a:p>
            <a:r>
              <a:rPr lang="en-GB" dirty="0" smtClean="0"/>
              <a:t>If you use SDMX as the model on which your data collection, data reporting, and data dissemination systems are built, then the benefits will roll </a:t>
            </a:r>
            <a:r>
              <a:rPr lang="en-GB" dirty="0" err="1" smtClean="0"/>
              <a:t>i</a:t>
            </a:r>
            <a:endParaRPr lang="el-GR" dirty="0" smtClean="0"/>
          </a:p>
          <a:p>
            <a:endParaRPr lang="en-US" dirty="0"/>
          </a:p>
        </p:txBody>
      </p:sp>
      <p:sp>
        <p:nvSpPr>
          <p:cNvPr id="4" name="Slide Number Placeholder 3"/>
          <p:cNvSpPr>
            <a:spLocks noGrp="1"/>
          </p:cNvSpPr>
          <p:nvPr>
            <p:ph type="sldNum" sz="quarter" idx="10"/>
          </p:nvPr>
        </p:nvSpPr>
        <p:spPr/>
        <p:txBody>
          <a:bodyPr/>
          <a:lstStyle/>
          <a:p>
            <a:fld id="{33761FBC-D58E-401D-B6A2-7B2ABC292F9B}" type="slidenum">
              <a:rPr lang="en-US" smtClean="0"/>
              <a:t>2</a:t>
            </a:fld>
            <a:endParaRPr lang="en-US"/>
          </a:p>
        </p:txBody>
      </p:sp>
    </p:spTree>
    <p:extLst>
      <p:ext uri="{BB962C8B-B14F-4D97-AF65-F5344CB8AC3E}">
        <p14:creationId xmlns:p14="http://schemas.microsoft.com/office/powerpoint/2010/main" val="27638377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The</a:t>
            </a:r>
            <a:r>
              <a:rPr lang="en-IE" baseline="0" dirty="0" smtClean="0"/>
              <a:t> strategy towards 3.0 was first to implement all the non breaking 3.0 features in “public releases”, which are version 8 of the SDMX RI and version 9 of the SDMX Converter. When it comes to the </a:t>
            </a:r>
            <a:r>
              <a:rPr lang="en-IE" baseline="0" dirty="0" err="1" smtClean="0"/>
              <a:t>SDMXSource</a:t>
            </a:r>
            <a:r>
              <a:rPr lang="en-IE" baseline="0" dirty="0" smtClean="0"/>
              <a:t> Java the strategy was to reuse what other sponsor organisations had developed and based on the Sponsor`s mandate to create a single reference implementation which to be based on the </a:t>
            </a:r>
            <a:r>
              <a:rPr lang="en-IE" baseline="0" dirty="0" err="1" smtClean="0"/>
              <a:t>SDMXSource</a:t>
            </a:r>
            <a:r>
              <a:rPr lang="en-IE" baseline="0" dirty="0" smtClean="0"/>
              <a:t> (Eurostat) and </a:t>
            </a:r>
            <a:r>
              <a:rPr lang="en-IE" baseline="0" dirty="0" err="1" smtClean="0"/>
              <a:t>SDMXCore</a:t>
            </a:r>
            <a:r>
              <a:rPr lang="en-IE" baseline="0" dirty="0" smtClean="0"/>
              <a:t> (BIS). This initiative is currently in progress and has delivered several testing packages covering features under structural metadata. The </a:t>
            </a:r>
            <a:r>
              <a:rPr lang="en-IE" baseline="0" dirty="0" err="1" smtClean="0"/>
              <a:t>SDMXSource</a:t>
            </a:r>
            <a:r>
              <a:rPr lang="en-IE" baseline="0" dirty="0" smtClean="0"/>
              <a:t> .NET is developed in parallel by Eurostat with the cooperation of the OECD.</a:t>
            </a:r>
          </a:p>
          <a:p>
            <a:r>
              <a:rPr lang="en-IE" baseline="0" dirty="0" smtClean="0"/>
              <a:t>When it comes to the Euro SDMX Registry, Eurostat has started a pilot to replace the Euro SDMX Registry with the Fusion metadata Registry tool, developed and published by the BIS</a:t>
            </a:r>
          </a:p>
          <a:p>
            <a:r>
              <a:rPr lang="en-IE" baseline="0" dirty="0" smtClean="0"/>
              <a:t>The SDMX 3.0 roadmap overview: it officially s</a:t>
            </a:r>
            <a:r>
              <a:rPr lang="en-IE" dirty="0" smtClean="0"/>
              <a:t>tarted in </a:t>
            </a:r>
            <a:r>
              <a:rPr lang="en-IE" b="1" dirty="0" smtClean="0"/>
              <a:t>Q1/2022  </a:t>
            </a:r>
            <a:r>
              <a:rPr lang="en-IE" dirty="0" smtClean="0"/>
              <a:t>with a planned release date  </a:t>
            </a:r>
            <a:r>
              <a:rPr lang="en-IE" b="1" dirty="0" smtClean="0"/>
              <a:t>Q4/2023</a:t>
            </a:r>
            <a:r>
              <a:rPr lang="en-IE" dirty="0" smtClean="0"/>
              <a:t> </a:t>
            </a:r>
          </a:p>
          <a:p>
            <a:r>
              <a:rPr lang="en-IE" dirty="0" smtClean="0"/>
              <a:t>The process is under the governance</a:t>
            </a:r>
            <a:r>
              <a:rPr lang="en-IE" baseline="0" dirty="0" smtClean="0"/>
              <a:t> of the </a:t>
            </a:r>
            <a:r>
              <a:rPr lang="en-GB" dirty="0" smtClean="0"/>
              <a:t>Shared tools Expert Group in</a:t>
            </a:r>
            <a:r>
              <a:rPr lang="en-GB" baseline="0" dirty="0" smtClean="0"/>
              <a:t> which members are </a:t>
            </a:r>
            <a:r>
              <a:rPr lang="en-GB" dirty="0" smtClean="0"/>
              <a:t>NSIs, OECD, ILO, UN, ECB</a:t>
            </a:r>
          </a:p>
          <a:p>
            <a:r>
              <a:rPr lang="en-IE" dirty="0" smtClean="0"/>
              <a:t>During</a:t>
            </a:r>
            <a:r>
              <a:rPr lang="en-IE" baseline="0" dirty="0" smtClean="0"/>
              <a:t> the implementation </a:t>
            </a:r>
            <a:r>
              <a:rPr lang="en-IE" dirty="0" smtClean="0"/>
              <a:t>development releases </a:t>
            </a:r>
            <a:r>
              <a:rPr lang="en-IE" baseline="0" dirty="0" smtClean="0"/>
              <a:t> are done </a:t>
            </a:r>
            <a:r>
              <a:rPr lang="en-IE" dirty="0" smtClean="0"/>
              <a:t>every 3 weeks</a:t>
            </a:r>
            <a:r>
              <a:rPr lang="en-IE" baseline="0" dirty="0" smtClean="0"/>
              <a:t> and t</a:t>
            </a:r>
            <a:r>
              <a:rPr lang="en-IE" dirty="0" smtClean="0"/>
              <a:t>est releases </a:t>
            </a:r>
            <a:r>
              <a:rPr lang="en-IE" baseline="0" dirty="0" smtClean="0"/>
              <a:t> for the community </a:t>
            </a:r>
            <a:r>
              <a:rPr lang="en-IE" dirty="0" smtClean="0"/>
              <a:t>every 2 months.</a:t>
            </a:r>
          </a:p>
          <a:p>
            <a:r>
              <a:rPr lang="en-IE" dirty="0" smtClean="0"/>
              <a:t>Planned public release</a:t>
            </a:r>
            <a:r>
              <a:rPr lang="en-IE" baseline="0" dirty="0" smtClean="0"/>
              <a:t> of needed SDMX 3.0 features is </a:t>
            </a:r>
            <a:r>
              <a:rPr lang="en-US" dirty="0" smtClean="0"/>
              <a:t>Q4 2023.</a:t>
            </a:r>
            <a:r>
              <a:rPr lang="en-US" baseline="0" dirty="0" smtClean="0"/>
              <a:t> These releases will be </a:t>
            </a:r>
            <a:r>
              <a:rPr lang="en-IE" dirty="0" smtClean="0"/>
              <a:t>V 9.x.x for</a:t>
            </a:r>
            <a:r>
              <a:rPr lang="en-IE" baseline="0" dirty="0" smtClean="0"/>
              <a:t> the</a:t>
            </a:r>
            <a:r>
              <a:rPr lang="en-IE" dirty="0" smtClean="0"/>
              <a:t> SDMX-RI</a:t>
            </a:r>
            <a:r>
              <a:rPr lang="en-IE" baseline="0" dirty="0" smtClean="0"/>
              <a:t> and </a:t>
            </a:r>
            <a:r>
              <a:rPr lang="en-IE" dirty="0" smtClean="0"/>
              <a:t>V 10.x.x </a:t>
            </a:r>
            <a:r>
              <a:rPr lang="en-IE" smtClean="0"/>
              <a:t>for</a:t>
            </a:r>
            <a:r>
              <a:rPr lang="en-IE" baseline="0" smtClean="0"/>
              <a:t> the</a:t>
            </a:r>
            <a:r>
              <a:rPr lang="en-IE" smtClean="0"/>
              <a:t> </a:t>
            </a:r>
            <a:r>
              <a:rPr lang="en-IE" dirty="0" smtClean="0"/>
              <a:t>SDMX Converter</a:t>
            </a:r>
          </a:p>
          <a:p>
            <a:endParaRPr lang="en-US" dirty="0"/>
          </a:p>
        </p:txBody>
      </p:sp>
      <p:sp>
        <p:nvSpPr>
          <p:cNvPr id="4" name="Slide Number Placeholder 3"/>
          <p:cNvSpPr>
            <a:spLocks noGrp="1"/>
          </p:cNvSpPr>
          <p:nvPr>
            <p:ph type="sldNum" sz="quarter" idx="10"/>
          </p:nvPr>
        </p:nvSpPr>
        <p:spPr/>
        <p:txBody>
          <a:bodyPr/>
          <a:lstStyle/>
          <a:p>
            <a:fld id="{59CF2995-AB43-4B7C-B8CD-9DC7C3692A9C}" type="slidenum">
              <a:rPr lang="en-GB" smtClean="0"/>
              <a:t>18</a:t>
            </a:fld>
            <a:endParaRPr lang="en-GB"/>
          </a:p>
        </p:txBody>
      </p:sp>
    </p:spTree>
    <p:extLst>
      <p:ext uri="{BB962C8B-B14F-4D97-AF65-F5344CB8AC3E}">
        <p14:creationId xmlns:p14="http://schemas.microsoft.com/office/powerpoint/2010/main" val="13132489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Update/add/delete parts of the</a:t>
            </a:r>
            <a:r>
              <a:rPr lang="en-IE" baseline="0" dirty="0" smtClean="0"/>
              <a:t> copy right notice where appropriate.</a:t>
            </a:r>
          </a:p>
          <a:p>
            <a:r>
              <a:rPr lang="en-IE" baseline="0" dirty="0" smtClean="0"/>
              <a:t>More information: </a:t>
            </a:r>
            <a:r>
              <a:rPr lang="en-GB" dirty="0" smtClean="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19</a:t>
            </a:fld>
            <a:endParaRPr lang="en-GB"/>
          </a:p>
        </p:txBody>
      </p:sp>
    </p:spTree>
    <p:extLst>
      <p:ext uri="{BB962C8B-B14F-4D97-AF65-F5344CB8AC3E}">
        <p14:creationId xmlns:p14="http://schemas.microsoft.com/office/powerpoint/2010/main" val="314435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Can exist as a single component or integrated into other systems</a:t>
            </a:r>
          </a:p>
          <a:p>
            <a:r>
              <a:rPr lang="en-GB" dirty="0" smtClean="0"/>
              <a:t>Integrated into other tools (Converter, Registry, DSW, SDMX-RI)</a:t>
            </a:r>
          </a:p>
          <a:p>
            <a:r>
              <a:rPr lang="en-GB" dirty="0" smtClean="0"/>
              <a:t>Integrated, used and connecting systems: SDMX-RI, Census Hub, .STAT (ongoing)</a:t>
            </a:r>
          </a:p>
          <a:p>
            <a:endParaRPr lang="en-GB" dirty="0"/>
          </a:p>
        </p:txBody>
      </p:sp>
      <p:sp>
        <p:nvSpPr>
          <p:cNvPr id="4" name="Slide Number Placeholder 3"/>
          <p:cNvSpPr>
            <a:spLocks noGrp="1"/>
          </p:cNvSpPr>
          <p:nvPr>
            <p:ph type="sldNum" sz="quarter" idx="10"/>
          </p:nvPr>
        </p:nvSpPr>
        <p:spPr/>
        <p:txBody>
          <a:bodyPr/>
          <a:lstStyle/>
          <a:p>
            <a:fld id="{CC578928-A74D-134A-8B78-2B2A45CE89C5}" type="slidenum">
              <a:rPr lang="en-GB" smtClean="0"/>
              <a:pPr/>
              <a:t>3</a:t>
            </a:fld>
            <a:endParaRPr lang="en-GB"/>
          </a:p>
        </p:txBody>
      </p:sp>
    </p:spTree>
    <p:extLst>
      <p:ext uri="{BB962C8B-B14F-4D97-AF65-F5344CB8AC3E}">
        <p14:creationId xmlns:p14="http://schemas.microsoft.com/office/powerpoint/2010/main" val="883793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SDMX has a Common Component Architecture based on the SDMX Information Model and an open source implementation of this architecture. This is available at </a:t>
            </a:r>
            <a:r>
              <a:rPr lang="en-GB" dirty="0" smtClean="0">
                <a:hlinkClick r:id="rId3"/>
              </a:rPr>
              <a:t>www.sdmxsource.org</a:t>
            </a:r>
            <a:r>
              <a:rPr lang="en-GB" dirty="0" smtClean="0"/>
              <a:t>. </a:t>
            </a:r>
            <a:endParaRPr lang="en-US" dirty="0" smtClean="0"/>
          </a:p>
          <a:p>
            <a:r>
              <a:rPr lang="en-GB" dirty="0" smtClean="0"/>
              <a:t>The SDMX Information Model is a data model. it does not in itself specify behaviour (e.g. what behaviour should a system have when processing a Code), though the various specifications may include specific high level behaviour such as submitting structural metadata to an SDMX Registry.</a:t>
            </a:r>
          </a:p>
          <a:p>
            <a:endParaRPr lang="en-US" dirty="0"/>
          </a:p>
        </p:txBody>
      </p:sp>
      <p:sp>
        <p:nvSpPr>
          <p:cNvPr id="4" name="Slide Number Placeholder 3"/>
          <p:cNvSpPr>
            <a:spLocks noGrp="1"/>
          </p:cNvSpPr>
          <p:nvPr>
            <p:ph type="sldNum" sz="quarter" idx="10"/>
          </p:nvPr>
        </p:nvSpPr>
        <p:spPr/>
        <p:txBody>
          <a:bodyPr/>
          <a:lstStyle/>
          <a:p>
            <a:fld id="{33761FBC-D58E-401D-B6A2-7B2ABC292F9B}" type="slidenum">
              <a:rPr lang="en-US" smtClean="0"/>
              <a:t>4</a:t>
            </a:fld>
            <a:endParaRPr lang="en-US"/>
          </a:p>
        </p:txBody>
      </p:sp>
    </p:spTree>
    <p:extLst>
      <p:ext uri="{BB962C8B-B14F-4D97-AF65-F5344CB8AC3E}">
        <p14:creationId xmlns:p14="http://schemas.microsoft.com/office/powerpoint/2010/main" val="64336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smtClean="0"/>
          </a:p>
          <a:p>
            <a:r>
              <a:rPr lang="en-US" dirty="0" smtClean="0"/>
              <a:t>Data</a:t>
            </a:r>
          </a:p>
          <a:p>
            <a:pPr lvl="1"/>
            <a:r>
              <a:rPr lang="en-US" dirty="0" smtClean="0"/>
              <a:t>Streaming reader and writer interfaces and implementations</a:t>
            </a:r>
          </a:p>
          <a:p>
            <a:pPr lvl="1"/>
            <a:r>
              <a:rPr lang="en-US" dirty="0" smtClean="0"/>
              <a:t>Retrieval/Persistence interfaces</a:t>
            </a:r>
          </a:p>
          <a:p>
            <a:pPr lvl="1"/>
            <a:r>
              <a:rPr lang="en-US" dirty="0" smtClean="0"/>
              <a:t>Interfaces and implementation for validation</a:t>
            </a:r>
            <a:r>
              <a:rPr lang="en-US" baseline="0" dirty="0" smtClean="0"/>
              <a:t> - </a:t>
            </a:r>
            <a:r>
              <a:rPr lang="en-US" dirty="0" smtClean="0"/>
              <a:t>Implementation not in .NET yet</a:t>
            </a:r>
          </a:p>
          <a:p>
            <a:pPr lvl="1"/>
            <a:endParaRPr lang="en-US" dirty="0" smtClean="0"/>
          </a:p>
          <a:p>
            <a:r>
              <a:rPr lang="en-US" dirty="0" smtClean="0"/>
              <a:t>Metadata</a:t>
            </a:r>
          </a:p>
          <a:p>
            <a:pPr lvl="1"/>
            <a:r>
              <a:rPr lang="en-US" dirty="0" smtClean="0"/>
              <a:t>Model interface and implementation</a:t>
            </a:r>
          </a:p>
          <a:p>
            <a:pPr lvl="1"/>
            <a:r>
              <a:rPr lang="en-US" dirty="0" smtClean="0"/>
              <a:t>Parser implementation (not API yet)</a:t>
            </a:r>
          </a:p>
          <a:p>
            <a:pPr lvl="1"/>
            <a:r>
              <a:rPr lang="en-US" dirty="0" smtClean="0"/>
              <a:t>Writer interface</a:t>
            </a:r>
          </a:p>
          <a:p>
            <a:pPr lvl="1"/>
            <a:r>
              <a:rPr lang="en-US" dirty="0" smtClean="0"/>
              <a:t>Missing</a:t>
            </a:r>
            <a:r>
              <a:rPr lang="en-US" baseline="0" dirty="0" smtClean="0"/>
              <a:t> - </a:t>
            </a:r>
            <a:r>
              <a:rPr lang="en-US" dirty="0" smtClean="0"/>
              <a:t>Interfaces for parsing/reading, retrieval, persistence, validation</a:t>
            </a:r>
          </a:p>
          <a:p>
            <a:pPr lvl="2"/>
            <a:endParaRPr lang="en-US" dirty="0" smtClean="0"/>
          </a:p>
          <a:p>
            <a:r>
              <a:rPr lang="en-US" dirty="0" smtClean="0"/>
              <a:t>Structure</a:t>
            </a:r>
          </a:p>
          <a:p>
            <a:pPr lvl="1"/>
            <a:r>
              <a:rPr lang="en-US" dirty="0" smtClean="0"/>
              <a:t>Model interfaces and implementations (classes)</a:t>
            </a:r>
          </a:p>
          <a:p>
            <a:pPr lvl="1"/>
            <a:r>
              <a:rPr lang="en-US" dirty="0" smtClean="0"/>
              <a:t>Parser/Writer interfaces and implementations</a:t>
            </a:r>
          </a:p>
          <a:p>
            <a:pPr lvl="1"/>
            <a:r>
              <a:rPr lang="en-US" dirty="0" smtClean="0"/>
              <a:t>Retrieval/Persistence interfaces</a:t>
            </a:r>
            <a:r>
              <a:rPr lang="en-US" baseline="0" dirty="0" smtClean="0"/>
              <a:t> - </a:t>
            </a:r>
            <a:r>
              <a:rPr lang="en-US" dirty="0" smtClean="0"/>
              <a:t>In memory store implementation included</a:t>
            </a:r>
          </a:p>
          <a:p>
            <a:pPr lvl="1"/>
            <a:r>
              <a:rPr lang="en-US" dirty="0" smtClean="0"/>
              <a:t>XSD and in code rules for validation </a:t>
            </a:r>
          </a:p>
          <a:p>
            <a:pPr lvl="2"/>
            <a:endParaRPr lang="en-US" dirty="0" smtClean="0"/>
          </a:p>
          <a:p>
            <a:r>
              <a:rPr lang="en-US" dirty="0" smtClean="0"/>
              <a:t>Registry messages</a:t>
            </a:r>
          </a:p>
          <a:p>
            <a:pPr lvl="1"/>
            <a:r>
              <a:rPr lang="en-US" dirty="0" smtClean="0"/>
              <a:t>Model interfaces and implementations</a:t>
            </a:r>
          </a:p>
          <a:p>
            <a:pPr lvl="1"/>
            <a:r>
              <a:rPr lang="en-US" dirty="0" smtClean="0"/>
              <a:t>Parser/Writer interfaces and implementations</a:t>
            </a:r>
          </a:p>
          <a:p>
            <a:pPr lvl="1"/>
            <a:r>
              <a:rPr lang="en-US" dirty="0" smtClean="0"/>
              <a:t>Retrieval/Persistence interfaces</a:t>
            </a:r>
          </a:p>
          <a:p>
            <a:pPr lvl="1"/>
            <a:r>
              <a:rPr lang="en-US" dirty="0" smtClean="0"/>
              <a:t>XSD and in code validation</a:t>
            </a:r>
            <a:endParaRPr lang="en-US" dirty="0"/>
          </a:p>
          <a:p>
            <a:r>
              <a:rPr lang="en-US" dirty="0" smtClean="0"/>
              <a:t>Query messages</a:t>
            </a:r>
          </a:p>
          <a:p>
            <a:pPr lvl="1"/>
            <a:r>
              <a:rPr lang="en-US" dirty="0" smtClean="0"/>
              <a:t>Model interfaces and implementations</a:t>
            </a:r>
          </a:p>
          <a:p>
            <a:pPr lvl="1"/>
            <a:r>
              <a:rPr lang="en-US" dirty="0" smtClean="0"/>
              <a:t>Parser/Builder interfaces and implementations</a:t>
            </a:r>
            <a:r>
              <a:rPr lang="en-US" baseline="0" dirty="0" smtClean="0"/>
              <a:t> - </a:t>
            </a:r>
            <a:r>
              <a:rPr lang="en-US" dirty="0" smtClean="0"/>
              <a:t>Some implementations in ESTAT extension of </a:t>
            </a:r>
            <a:r>
              <a:rPr lang="en-US" dirty="0" err="1" smtClean="0"/>
              <a:t>SdmxSource</a:t>
            </a:r>
            <a:endParaRPr lang="en-US" dirty="0" smtClean="0"/>
          </a:p>
          <a:p>
            <a:pPr lvl="1"/>
            <a:r>
              <a:rPr lang="en-US" dirty="0" smtClean="0"/>
              <a:t>XSD and in code validation</a:t>
            </a:r>
          </a:p>
          <a:p>
            <a:pPr lvl="2"/>
            <a:endParaRPr lang="en-US" dirty="0" smtClean="0"/>
          </a:p>
        </p:txBody>
      </p:sp>
      <p:sp>
        <p:nvSpPr>
          <p:cNvPr id="4" name="Slide Number Placeholder 3"/>
          <p:cNvSpPr>
            <a:spLocks noGrp="1"/>
          </p:cNvSpPr>
          <p:nvPr>
            <p:ph type="sldNum" sz="quarter" idx="10"/>
          </p:nvPr>
        </p:nvSpPr>
        <p:spPr/>
        <p:txBody>
          <a:bodyPr/>
          <a:lstStyle/>
          <a:p>
            <a:fld id="{CC578928-A74D-134A-8B78-2B2A45CE89C5}" type="slidenum">
              <a:rPr lang="en-GB" smtClean="0"/>
              <a:pPr/>
              <a:t>5</a:t>
            </a:fld>
            <a:endParaRPr lang="en-GB"/>
          </a:p>
        </p:txBody>
      </p:sp>
    </p:spTree>
    <p:extLst>
      <p:ext uri="{BB962C8B-B14F-4D97-AF65-F5344CB8AC3E}">
        <p14:creationId xmlns:p14="http://schemas.microsoft.com/office/powerpoint/2010/main" val="2666901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A statistical system comprises many sub systems and components. A major issue with many computer systems, and statistical systems are no exception, is that the systems and therefore the software is built in silos or, at best, are built with tightly coupled, non-reusable, software components.</a:t>
            </a:r>
          </a:p>
          <a:p>
            <a:endParaRPr lang="en-US" dirty="0" smtClean="0"/>
          </a:p>
          <a:p>
            <a:r>
              <a:rPr lang="en-US" dirty="0" err="1" smtClean="0"/>
              <a:t>SDMXsource</a:t>
            </a:r>
            <a:endParaRPr lang="en-US" dirty="0" smtClean="0"/>
          </a:p>
          <a:p>
            <a:r>
              <a:rPr lang="en-US" dirty="0" smtClean="0"/>
              <a:t>Data reader/writer</a:t>
            </a:r>
          </a:p>
          <a:p>
            <a:pPr lvl="1"/>
            <a:r>
              <a:rPr lang="en-US" dirty="0" smtClean="0"/>
              <a:t>Compact, </a:t>
            </a:r>
            <a:r>
              <a:rPr lang="en-US" dirty="0" err="1" smtClean="0"/>
              <a:t>StructureSpecific</a:t>
            </a:r>
            <a:r>
              <a:rPr lang="en-US" dirty="0" smtClean="0"/>
              <a:t>, Generic, Cross Sectional*, EDI</a:t>
            </a:r>
          </a:p>
          <a:p>
            <a:pPr lvl="1"/>
            <a:r>
              <a:rPr lang="en-US" dirty="0" smtClean="0"/>
              <a:t>Future: JSON, CSV</a:t>
            </a:r>
          </a:p>
          <a:p>
            <a:r>
              <a:rPr lang="en-US" dirty="0" smtClean="0"/>
              <a:t>Structure parser/writer</a:t>
            </a:r>
          </a:p>
          <a:p>
            <a:pPr lvl="1"/>
            <a:r>
              <a:rPr lang="en-US" dirty="0" smtClean="0"/>
              <a:t>SDMX v2.0, SDMX v2.1, EDI**</a:t>
            </a:r>
          </a:p>
          <a:p>
            <a:pPr lvl="1"/>
            <a:r>
              <a:rPr lang="en-US" dirty="0" smtClean="0"/>
              <a:t>Future: JSON</a:t>
            </a:r>
          </a:p>
          <a:p>
            <a:r>
              <a:rPr lang="en-US" dirty="0" smtClean="0"/>
              <a:t>Query parser/writer</a:t>
            </a:r>
          </a:p>
          <a:p>
            <a:pPr lvl="1"/>
            <a:r>
              <a:rPr lang="en-US" dirty="0" smtClean="0"/>
              <a:t>SDMX v2.0, SDMX v2.1, REST</a:t>
            </a:r>
          </a:p>
          <a:p>
            <a:pPr lvl="1"/>
            <a:r>
              <a:rPr lang="en-US" dirty="0" smtClean="0"/>
              <a:t>Structure, Data, Registry</a:t>
            </a:r>
            <a:endParaRPr lang="el-GR" dirty="0" smtClean="0"/>
          </a:p>
          <a:p>
            <a:endParaRPr lang="en-US" dirty="0" smtClean="0"/>
          </a:p>
          <a:p>
            <a:r>
              <a:rPr lang="en-US" dirty="0" smtClean="0"/>
              <a:t>* Cross Sectional readers added by EUROSTAT</a:t>
            </a:r>
          </a:p>
          <a:p>
            <a:r>
              <a:rPr lang="en-US" dirty="0" smtClean="0"/>
              <a:t>** Java</a:t>
            </a:r>
            <a:r>
              <a:rPr lang="en-US" baseline="0" dirty="0" smtClean="0"/>
              <a:t> only</a:t>
            </a:r>
            <a:endParaRPr lang="en-US" dirty="0" smtClean="0"/>
          </a:p>
          <a:p>
            <a:endParaRPr lang="en-US" dirty="0" smtClean="0"/>
          </a:p>
          <a:p>
            <a:endParaRPr lang="en-US" dirty="0" smtClean="0"/>
          </a:p>
          <a:p>
            <a:endParaRPr lang="en-US" dirty="0" smtClean="0"/>
          </a:p>
          <a:p>
            <a:r>
              <a:rPr lang="en-US" dirty="0" smtClean="0"/>
              <a:t>SDMXRI</a:t>
            </a:r>
          </a:p>
          <a:p>
            <a:r>
              <a:rPr lang="en-US" dirty="0" smtClean="0"/>
              <a:t>Structure </a:t>
            </a:r>
          </a:p>
          <a:p>
            <a:pPr lvl="1"/>
            <a:r>
              <a:rPr lang="en-US" dirty="0" smtClean="0"/>
              <a:t>Implementation of </a:t>
            </a:r>
            <a:r>
              <a:rPr lang="en-US" dirty="0" err="1" smtClean="0"/>
              <a:t>SdmxSource</a:t>
            </a:r>
            <a:r>
              <a:rPr lang="en-US" dirty="0" smtClean="0"/>
              <a:t> interfaces</a:t>
            </a:r>
          </a:p>
          <a:p>
            <a:pPr lvl="2"/>
            <a:r>
              <a:rPr lang="en-US" dirty="0" smtClean="0"/>
              <a:t>Retrieval from Mapping Store</a:t>
            </a:r>
          </a:p>
          <a:p>
            <a:pPr lvl="2"/>
            <a:r>
              <a:rPr lang="en-US" dirty="0" smtClean="0"/>
              <a:t>Persistence to Mapping Store</a:t>
            </a:r>
          </a:p>
          <a:p>
            <a:pPr lvl="1"/>
            <a:r>
              <a:rPr lang="en-US" dirty="0" smtClean="0"/>
              <a:t>Usage of </a:t>
            </a:r>
            <a:r>
              <a:rPr lang="en-US" dirty="0" err="1" smtClean="0"/>
              <a:t>SdmxSource</a:t>
            </a:r>
            <a:r>
              <a:rPr lang="en-US" dirty="0" smtClean="0"/>
              <a:t> implementations</a:t>
            </a:r>
          </a:p>
          <a:p>
            <a:pPr lvl="2"/>
            <a:r>
              <a:rPr lang="en-US" dirty="0" smtClean="0"/>
              <a:t>Structure parser/writer</a:t>
            </a:r>
          </a:p>
          <a:p>
            <a:pPr lvl="2"/>
            <a:r>
              <a:rPr lang="en-US" dirty="0" smtClean="0"/>
              <a:t>Model</a:t>
            </a:r>
          </a:p>
          <a:p>
            <a:r>
              <a:rPr lang="en-US" dirty="0" smtClean="0"/>
              <a:t>Data</a:t>
            </a:r>
          </a:p>
          <a:p>
            <a:pPr lvl="1"/>
            <a:r>
              <a:rPr lang="en-US" dirty="0" smtClean="0"/>
              <a:t>Implementation of </a:t>
            </a:r>
            <a:r>
              <a:rPr lang="en-US" dirty="0" err="1" smtClean="0"/>
              <a:t>SdmxSource</a:t>
            </a:r>
            <a:r>
              <a:rPr lang="en-US" dirty="0" smtClean="0"/>
              <a:t> interfaces</a:t>
            </a:r>
          </a:p>
          <a:p>
            <a:pPr lvl="2"/>
            <a:r>
              <a:rPr lang="en-US" dirty="0" smtClean="0"/>
              <a:t>Retrieval from DDB</a:t>
            </a:r>
          </a:p>
          <a:p>
            <a:pPr lvl="1"/>
            <a:r>
              <a:rPr lang="en-US" dirty="0" smtClean="0"/>
              <a:t>Usage of </a:t>
            </a:r>
            <a:r>
              <a:rPr lang="en-US" dirty="0" err="1" smtClean="0"/>
              <a:t>SdmxSource</a:t>
            </a:r>
            <a:r>
              <a:rPr lang="en-US" dirty="0" smtClean="0"/>
              <a:t> implementations</a:t>
            </a:r>
          </a:p>
          <a:p>
            <a:pPr lvl="2"/>
            <a:r>
              <a:rPr lang="en-US" dirty="0" smtClean="0"/>
              <a:t>Data reader/writer</a:t>
            </a:r>
          </a:p>
          <a:p>
            <a:r>
              <a:rPr lang="en-US" dirty="0" smtClean="0"/>
              <a:t>Query Data and Structure</a:t>
            </a:r>
          </a:p>
          <a:p>
            <a:pPr lvl="1"/>
            <a:r>
              <a:rPr lang="en-US" dirty="0" smtClean="0"/>
              <a:t>Usage of </a:t>
            </a:r>
            <a:r>
              <a:rPr lang="en-US" dirty="0" err="1" smtClean="0"/>
              <a:t>SdmxSource</a:t>
            </a:r>
            <a:r>
              <a:rPr lang="en-US" dirty="0" smtClean="0"/>
              <a:t> implementations</a:t>
            </a:r>
          </a:p>
          <a:p>
            <a:pPr lvl="2"/>
            <a:r>
              <a:rPr lang="en-US" dirty="0" smtClean="0"/>
              <a:t>Model</a:t>
            </a:r>
          </a:p>
          <a:p>
            <a:pPr lvl="2"/>
            <a:r>
              <a:rPr lang="en-US" dirty="0" smtClean="0"/>
              <a:t>Parser/Writer</a:t>
            </a:r>
          </a:p>
          <a:p>
            <a:endParaRPr lang="en-US" dirty="0" smtClean="0"/>
          </a:p>
          <a:p>
            <a:endParaRPr lang="en-US" dirty="0" smtClean="0"/>
          </a:p>
          <a:p>
            <a:endParaRPr lang="en-US" dirty="0" smtClean="0"/>
          </a:p>
          <a:p>
            <a:r>
              <a:rPr lang="en-US" dirty="0" smtClean="0"/>
              <a:t>Registry</a:t>
            </a:r>
          </a:p>
          <a:p>
            <a:r>
              <a:rPr lang="en-US" dirty="0" smtClean="0"/>
              <a:t>Structure </a:t>
            </a:r>
          </a:p>
          <a:p>
            <a:pPr lvl="1"/>
            <a:r>
              <a:rPr lang="en-US" dirty="0" smtClean="0"/>
              <a:t>Implementation of </a:t>
            </a:r>
            <a:r>
              <a:rPr lang="en-US" dirty="0" err="1" smtClean="0"/>
              <a:t>SdmxSource</a:t>
            </a:r>
            <a:r>
              <a:rPr lang="en-US" dirty="0" smtClean="0"/>
              <a:t> interfaces</a:t>
            </a:r>
          </a:p>
          <a:p>
            <a:pPr lvl="2"/>
            <a:r>
              <a:rPr lang="en-US" dirty="0" smtClean="0"/>
              <a:t>Retrieval from Registry DB</a:t>
            </a:r>
          </a:p>
          <a:p>
            <a:pPr lvl="2"/>
            <a:r>
              <a:rPr lang="en-US" dirty="0" smtClean="0"/>
              <a:t>Persistence to Registry DB</a:t>
            </a:r>
          </a:p>
          <a:p>
            <a:pPr lvl="1"/>
            <a:r>
              <a:rPr lang="en-US" dirty="0" smtClean="0"/>
              <a:t>Usage of </a:t>
            </a:r>
            <a:r>
              <a:rPr lang="en-US" dirty="0" err="1" smtClean="0"/>
              <a:t>SdmxSource</a:t>
            </a:r>
            <a:r>
              <a:rPr lang="en-US" dirty="0" smtClean="0"/>
              <a:t> implementations</a:t>
            </a:r>
          </a:p>
          <a:p>
            <a:pPr lvl="2"/>
            <a:r>
              <a:rPr lang="en-US" dirty="0" smtClean="0"/>
              <a:t>Structure parser/writer</a:t>
            </a:r>
          </a:p>
          <a:p>
            <a:pPr lvl="2"/>
            <a:r>
              <a:rPr lang="en-US" dirty="0" smtClean="0"/>
              <a:t>Model</a:t>
            </a:r>
          </a:p>
          <a:p>
            <a:r>
              <a:rPr lang="en-US" dirty="0" smtClean="0"/>
              <a:t>Query/Registry </a:t>
            </a:r>
          </a:p>
          <a:p>
            <a:pPr lvl="1"/>
            <a:r>
              <a:rPr lang="en-US" dirty="0" smtClean="0"/>
              <a:t>Usage of </a:t>
            </a:r>
            <a:r>
              <a:rPr lang="en-US" dirty="0" err="1" smtClean="0"/>
              <a:t>SdmxSource</a:t>
            </a:r>
            <a:r>
              <a:rPr lang="en-US" dirty="0" smtClean="0"/>
              <a:t> implementations</a:t>
            </a:r>
          </a:p>
          <a:p>
            <a:pPr lvl="2"/>
            <a:r>
              <a:rPr lang="en-US" dirty="0" smtClean="0"/>
              <a:t>Model</a:t>
            </a:r>
          </a:p>
          <a:p>
            <a:pPr lvl="2"/>
            <a:r>
              <a:rPr lang="en-US" dirty="0" smtClean="0"/>
              <a:t>Parsing</a:t>
            </a:r>
          </a:p>
          <a:p>
            <a:endParaRPr lang="en-US" dirty="0" smtClean="0"/>
          </a:p>
          <a:p>
            <a:r>
              <a:rPr lang="en-US" dirty="0" smtClean="0"/>
              <a:t>STRUVAL</a:t>
            </a:r>
          </a:p>
          <a:p>
            <a:r>
              <a:rPr lang="en-US" dirty="0" smtClean="0"/>
              <a:t>Structure </a:t>
            </a:r>
          </a:p>
          <a:p>
            <a:pPr lvl="1"/>
            <a:r>
              <a:rPr lang="en-US" dirty="0" smtClean="0"/>
              <a:t>Usage of </a:t>
            </a:r>
            <a:r>
              <a:rPr lang="en-US" dirty="0" err="1" smtClean="0"/>
              <a:t>SdmxSource</a:t>
            </a:r>
            <a:r>
              <a:rPr lang="en-US" dirty="0" smtClean="0"/>
              <a:t> implementation</a:t>
            </a:r>
          </a:p>
          <a:p>
            <a:pPr lvl="2"/>
            <a:r>
              <a:rPr lang="en-US" dirty="0" smtClean="0"/>
              <a:t>Structure parser</a:t>
            </a:r>
          </a:p>
          <a:p>
            <a:pPr lvl="2"/>
            <a:r>
              <a:rPr lang="en-US" dirty="0" smtClean="0"/>
              <a:t>Model</a:t>
            </a:r>
          </a:p>
          <a:p>
            <a:r>
              <a:rPr lang="en-US" dirty="0" smtClean="0"/>
              <a:t>Data</a:t>
            </a:r>
          </a:p>
          <a:p>
            <a:pPr lvl="1"/>
            <a:r>
              <a:rPr lang="en-US" dirty="0" smtClean="0"/>
              <a:t>Implementation of </a:t>
            </a:r>
            <a:r>
              <a:rPr lang="en-US" dirty="0" err="1" smtClean="0"/>
              <a:t>SdmxSource</a:t>
            </a:r>
            <a:r>
              <a:rPr lang="en-US" dirty="0" smtClean="0"/>
              <a:t> interfaces</a:t>
            </a:r>
          </a:p>
          <a:p>
            <a:pPr lvl="2"/>
            <a:r>
              <a:rPr lang="en-US" dirty="0" smtClean="0"/>
              <a:t>Reader</a:t>
            </a:r>
          </a:p>
          <a:p>
            <a:pPr lvl="2"/>
            <a:r>
              <a:rPr lang="en-US" dirty="0" smtClean="0"/>
              <a:t>Validation</a:t>
            </a:r>
          </a:p>
          <a:p>
            <a:endParaRPr lang="en-US" dirty="0" smtClean="0"/>
          </a:p>
          <a:p>
            <a:endParaRPr lang="en-US" dirty="0" smtClean="0"/>
          </a:p>
          <a:p>
            <a:r>
              <a:rPr lang="en-US" dirty="0" smtClean="0"/>
              <a:t>DSW</a:t>
            </a:r>
          </a:p>
          <a:p>
            <a:r>
              <a:rPr lang="en-US" dirty="0" smtClean="0"/>
              <a:t>Structure </a:t>
            </a:r>
          </a:p>
          <a:p>
            <a:pPr lvl="1"/>
            <a:r>
              <a:rPr lang="en-US" dirty="0" smtClean="0"/>
              <a:t>Implementation of </a:t>
            </a:r>
            <a:r>
              <a:rPr lang="en-US" dirty="0" err="1" smtClean="0"/>
              <a:t>SdmxSource</a:t>
            </a:r>
            <a:r>
              <a:rPr lang="en-US" dirty="0" smtClean="0"/>
              <a:t> interfaces</a:t>
            </a:r>
          </a:p>
          <a:p>
            <a:pPr lvl="2"/>
            <a:r>
              <a:rPr lang="en-US" dirty="0" smtClean="0"/>
              <a:t>Retrieval from file system</a:t>
            </a:r>
          </a:p>
          <a:p>
            <a:pPr lvl="2"/>
            <a:r>
              <a:rPr lang="en-US" dirty="0" smtClean="0"/>
              <a:t>Persistence to file system</a:t>
            </a:r>
          </a:p>
          <a:p>
            <a:pPr lvl="1"/>
            <a:r>
              <a:rPr lang="en-US" dirty="0" smtClean="0"/>
              <a:t>Usage of </a:t>
            </a:r>
            <a:r>
              <a:rPr lang="en-US" dirty="0" err="1" smtClean="0"/>
              <a:t>SdmxSource</a:t>
            </a:r>
            <a:r>
              <a:rPr lang="en-US" dirty="0" smtClean="0"/>
              <a:t> implementations</a:t>
            </a:r>
          </a:p>
          <a:p>
            <a:pPr lvl="2"/>
            <a:r>
              <a:rPr lang="en-US" dirty="0" smtClean="0"/>
              <a:t>Structure parser/writer</a:t>
            </a:r>
          </a:p>
          <a:p>
            <a:pPr lvl="2"/>
            <a:r>
              <a:rPr lang="en-US" dirty="0" smtClean="0"/>
              <a:t>Model</a:t>
            </a:r>
          </a:p>
          <a:p>
            <a:r>
              <a:rPr lang="en-US" dirty="0" smtClean="0"/>
              <a:t>Query/Registry </a:t>
            </a:r>
          </a:p>
          <a:p>
            <a:pPr lvl="1"/>
            <a:r>
              <a:rPr lang="en-US" dirty="0" smtClean="0"/>
              <a:t>Usage of </a:t>
            </a:r>
            <a:r>
              <a:rPr lang="en-US" dirty="0" err="1" smtClean="0"/>
              <a:t>SdmxSource</a:t>
            </a:r>
            <a:r>
              <a:rPr lang="en-US" dirty="0" smtClean="0"/>
              <a:t> implementations</a:t>
            </a:r>
          </a:p>
          <a:p>
            <a:pPr lvl="2"/>
            <a:r>
              <a:rPr lang="en-US" dirty="0" smtClean="0"/>
              <a:t>Model</a:t>
            </a:r>
          </a:p>
          <a:p>
            <a:pPr lvl="2"/>
            <a:r>
              <a:rPr lang="en-US" dirty="0" smtClean="0"/>
              <a:t>Writer</a:t>
            </a:r>
          </a:p>
          <a:p>
            <a:endParaRPr lang="en-US" dirty="0" smtClean="0"/>
          </a:p>
          <a:p>
            <a:endParaRPr lang="en-US" dirty="0" smtClean="0"/>
          </a:p>
          <a:p>
            <a:endParaRPr lang="en-US" dirty="0" smtClean="0"/>
          </a:p>
          <a:p>
            <a:r>
              <a:rPr lang="en-US" dirty="0" smtClean="0"/>
              <a:t>Converter</a:t>
            </a:r>
          </a:p>
          <a:p>
            <a:pPr lvl="1"/>
            <a:r>
              <a:rPr lang="en-US" dirty="0" smtClean="0"/>
              <a:t>Usage</a:t>
            </a:r>
          </a:p>
          <a:p>
            <a:pPr lvl="2"/>
            <a:r>
              <a:rPr lang="en-US" dirty="0" smtClean="0"/>
              <a:t>Structure parser</a:t>
            </a:r>
          </a:p>
          <a:p>
            <a:pPr lvl="2"/>
            <a:r>
              <a:rPr lang="en-US" dirty="0" smtClean="0"/>
              <a:t>Data Reader/Writer</a:t>
            </a:r>
          </a:p>
          <a:p>
            <a:r>
              <a:rPr lang="en-US" dirty="0" smtClean="0"/>
              <a:t>DSWS</a:t>
            </a:r>
          </a:p>
          <a:p>
            <a:pPr lvl="1"/>
            <a:r>
              <a:rPr lang="en-US" dirty="0" smtClean="0"/>
              <a:t>Implement</a:t>
            </a:r>
          </a:p>
          <a:p>
            <a:pPr lvl="2"/>
            <a:r>
              <a:rPr lang="en-US" dirty="0" smtClean="0"/>
              <a:t>Data and Structure retrieval interface</a:t>
            </a:r>
          </a:p>
          <a:p>
            <a:pPr lvl="1"/>
            <a:r>
              <a:rPr lang="en-US" dirty="0" smtClean="0"/>
              <a:t>Re-Uses SDMX RI WS</a:t>
            </a:r>
            <a:endParaRPr lang="en-GB" dirty="0"/>
          </a:p>
        </p:txBody>
      </p:sp>
      <p:sp>
        <p:nvSpPr>
          <p:cNvPr id="4" name="Slide Number Placeholder 3"/>
          <p:cNvSpPr>
            <a:spLocks noGrp="1"/>
          </p:cNvSpPr>
          <p:nvPr>
            <p:ph type="sldNum" sz="quarter" idx="10"/>
          </p:nvPr>
        </p:nvSpPr>
        <p:spPr/>
        <p:txBody>
          <a:bodyPr/>
          <a:lstStyle/>
          <a:p>
            <a:fld id="{CC578928-A74D-134A-8B78-2B2A45CE89C5}" type="slidenum">
              <a:rPr lang="en-GB" smtClean="0"/>
              <a:pPr/>
              <a:t>6</a:t>
            </a:fld>
            <a:endParaRPr lang="en-GB"/>
          </a:p>
        </p:txBody>
      </p:sp>
    </p:spTree>
    <p:extLst>
      <p:ext uri="{BB962C8B-B14F-4D97-AF65-F5344CB8AC3E}">
        <p14:creationId xmlns:p14="http://schemas.microsoft.com/office/powerpoint/2010/main" val="3387034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about the future SRI</a:t>
            </a:r>
          </a:p>
          <a:p>
            <a:r>
              <a:rPr lang="en-GB" dirty="0" smtClean="0"/>
              <a:t>Following the SDMX CAPI and ultimate goal of reusable building blocks the SDMX tools delivered</a:t>
            </a:r>
            <a:r>
              <a:rPr lang="en-GB" baseline="0" dirty="0" smtClean="0"/>
              <a:t> a number of reusable and extensible components, comprising of interfaces and implementation, which are available as APIs, WS APIs or tools</a:t>
            </a:r>
          </a:p>
          <a:p>
            <a:r>
              <a:rPr lang="en-GB" baseline="0" dirty="0" smtClean="0"/>
              <a:t>While their remain </a:t>
            </a:r>
            <a:r>
              <a:rPr lang="en-GB" baseline="0" dirty="0" err="1" smtClean="0"/>
              <a:t>faithfull</a:t>
            </a:r>
            <a:r>
              <a:rPr lang="en-GB" baseline="0" dirty="0" smtClean="0"/>
              <a:t> to the SDMX standard and specifications are open to be used in multiple use cases and to be integrated in legacy </a:t>
            </a:r>
            <a:r>
              <a:rPr lang="en-GB" baseline="0" dirty="0" err="1" smtClean="0"/>
              <a:t>ssytems</a:t>
            </a:r>
            <a:r>
              <a:rPr lang="en-GB" baseline="0" dirty="0" smtClean="0"/>
              <a:t>. Those building blocks are used among other systems or software tools ensuring the same behaviour and common data model between the software. They are published as open source and used by other organisations within and outside ESS. The added value of those components, apart from the ensured SDMX compliance, is that they are loosely coupled, developed to be plug-and-play components and are developed to support a wide spectrum of platforms and DB vendors supported</a:t>
            </a:r>
            <a:endParaRPr lang="en-GB" dirty="0" smtClean="0"/>
          </a:p>
          <a:p>
            <a:endParaRPr lang="en-GB" dirty="0" smtClean="0"/>
          </a:p>
          <a:p>
            <a:r>
              <a:rPr lang="en-GB" dirty="0" smtClean="0"/>
              <a:t>A statistical system comprises many sub systems and components. A major issue with many computer systems, and statistical systems are no exception, is that the systems and therefore the software is built in silos or, at best, are built with tightly coupled, non-reusable, software components.</a:t>
            </a:r>
          </a:p>
          <a:p>
            <a:endParaRPr lang="en-GB" dirty="0" smtClean="0"/>
          </a:p>
          <a:p>
            <a:endParaRPr lang="en-GB" dirty="0" smtClean="0"/>
          </a:p>
          <a:p>
            <a:r>
              <a:rPr lang="en-GB" dirty="0" smtClean="0"/>
              <a:t>SDMXRI extensibility</a:t>
            </a:r>
          </a:p>
          <a:p>
            <a:endParaRPr lang="en-GB" dirty="0" smtClean="0"/>
          </a:p>
          <a:p>
            <a:r>
              <a:rPr lang="en-US" dirty="0" smtClean="0"/>
              <a:t>Web Service</a:t>
            </a:r>
          </a:p>
          <a:p>
            <a:pPr lvl="1"/>
            <a:r>
              <a:rPr lang="en-US" dirty="0" smtClean="0"/>
              <a:t>Plug-able multiple data and structure retrievers</a:t>
            </a:r>
          </a:p>
          <a:p>
            <a:pPr lvl="1"/>
            <a:r>
              <a:rPr lang="en-US" dirty="0" smtClean="0"/>
              <a:t>Plug-able authentication (via application server)</a:t>
            </a:r>
          </a:p>
          <a:p>
            <a:pPr lvl="1"/>
            <a:r>
              <a:rPr lang="en-US" dirty="0" smtClean="0"/>
              <a:t>Plug-able multiple dataflow authorization providers</a:t>
            </a:r>
          </a:p>
          <a:p>
            <a:pPr lvl="1"/>
            <a:r>
              <a:rPr lang="en-US" dirty="0" smtClean="0"/>
              <a:t>Plug-able REST output format</a:t>
            </a:r>
            <a:r>
              <a:rPr lang="en-US" baseline="0" dirty="0" smtClean="0"/>
              <a:t> </a:t>
            </a:r>
            <a:r>
              <a:rPr lang="en-US" baseline="0" dirty="0" err="1" smtClean="0"/>
              <a:t>plugins</a:t>
            </a:r>
            <a:r>
              <a:rPr lang="en-US" dirty="0" smtClean="0"/>
              <a:t>, for data and structural metadata</a:t>
            </a:r>
            <a:r>
              <a:rPr lang="en-US" baseline="0" dirty="0" smtClean="0"/>
              <a:t>. </a:t>
            </a:r>
            <a:r>
              <a:rPr lang="en-US" baseline="0" dirty="0" err="1" smtClean="0"/>
              <a:t>Plugins</a:t>
            </a:r>
            <a:r>
              <a:rPr lang="en-US" baseline="0" dirty="0" smtClean="0"/>
              <a:t> include HTTP negotiation</a:t>
            </a:r>
          </a:p>
          <a:p>
            <a:pPr lvl="1"/>
            <a:r>
              <a:rPr lang="en-US" baseline="0" dirty="0" smtClean="0"/>
              <a:t>Plug-able Structure Persistence</a:t>
            </a:r>
            <a:endParaRPr lang="en-US" dirty="0" smtClean="0"/>
          </a:p>
          <a:p>
            <a:r>
              <a:rPr lang="en-US" dirty="0" smtClean="0"/>
              <a:t>Data Retriever</a:t>
            </a:r>
          </a:p>
          <a:p>
            <a:pPr lvl="1"/>
            <a:r>
              <a:rPr lang="en-US" dirty="0" smtClean="0"/>
              <a:t>Can be extended to support other Dissemination DB providers</a:t>
            </a:r>
          </a:p>
          <a:p>
            <a:pPr lvl="2"/>
            <a:r>
              <a:rPr lang="en-US" dirty="0" smtClean="0"/>
              <a:t>Via configuration</a:t>
            </a:r>
          </a:p>
          <a:p>
            <a:r>
              <a:rPr lang="en-US" dirty="0" smtClean="0"/>
              <a:t>Mapping Assistant (API/WS/WA)</a:t>
            </a:r>
          </a:p>
          <a:p>
            <a:pPr lvl="1"/>
            <a:r>
              <a:rPr lang="en-US" dirty="0" smtClean="0"/>
              <a:t>Plug-able multiple Dissemination DB providers</a:t>
            </a:r>
          </a:p>
          <a:p>
            <a:pPr lvl="1"/>
            <a:r>
              <a:rPr lang="en-US" dirty="0" smtClean="0"/>
              <a:t>Plug-able multiple Query Editors</a:t>
            </a:r>
          </a:p>
          <a:p>
            <a:pPr lvl="1"/>
            <a:r>
              <a:rPr lang="en-US" dirty="0" smtClean="0"/>
              <a:t>Plug-able</a:t>
            </a:r>
            <a:r>
              <a:rPr lang="en-US" baseline="0" dirty="0" smtClean="0"/>
              <a:t> Mapping Application Store with different implementations the Mapping API (MAAPI)</a:t>
            </a:r>
          </a:p>
          <a:p>
            <a:pPr lvl="1"/>
            <a:r>
              <a:rPr lang="en-US" baseline="0" dirty="0" smtClean="0"/>
              <a:t>Plug-able WSs for MA Web App, using SDMX v2.1 REST WS guidelines and predefined MA Web API</a:t>
            </a:r>
            <a:endParaRPr lang="en-US" dirty="0" smtClean="0"/>
          </a:p>
          <a:p>
            <a:endParaRPr lang="en-GB" dirty="0" smtClean="0"/>
          </a:p>
          <a:p>
            <a:r>
              <a:rPr lang="en-GB" dirty="0" smtClean="0"/>
              <a:t>SDMXRI building blocks</a:t>
            </a:r>
          </a:p>
          <a:p>
            <a:r>
              <a:rPr lang="en-US" dirty="0" smtClean="0"/>
              <a:t>Data and Structure retrievers</a:t>
            </a:r>
          </a:p>
          <a:p>
            <a:pPr lvl="1"/>
            <a:r>
              <a:rPr lang="en-US" dirty="0" smtClean="0"/>
              <a:t>Implement </a:t>
            </a:r>
            <a:r>
              <a:rPr lang="en-US" dirty="0" err="1" smtClean="0"/>
              <a:t>SdmxSource</a:t>
            </a:r>
            <a:r>
              <a:rPr lang="en-US" dirty="0" smtClean="0"/>
              <a:t> interfaces</a:t>
            </a:r>
          </a:p>
          <a:p>
            <a:pPr lvl="1"/>
            <a:r>
              <a:rPr lang="en-US" dirty="0" smtClean="0"/>
              <a:t>Can be used from Web Service and desktop applications alike.</a:t>
            </a:r>
          </a:p>
          <a:p>
            <a:r>
              <a:rPr lang="en-US" dirty="0" smtClean="0"/>
              <a:t>Web Service</a:t>
            </a:r>
          </a:p>
          <a:p>
            <a:pPr lvl="1"/>
            <a:r>
              <a:rPr lang="en-US" dirty="0" smtClean="0"/>
              <a:t>SDMX Web service guidelines</a:t>
            </a:r>
          </a:p>
          <a:p>
            <a:pPr lvl="1"/>
            <a:r>
              <a:rPr lang="en-US" dirty="0" smtClean="0"/>
              <a:t>Used in DSWS with different DR/SR</a:t>
            </a:r>
          </a:p>
          <a:p>
            <a:pPr lvl="1"/>
            <a:endParaRPr lang="en-US" dirty="0" smtClean="0"/>
          </a:p>
          <a:p>
            <a:pPr lvl="0">
              <a:buFont typeface="Arial" charset="0"/>
              <a:buNone/>
            </a:pPr>
            <a:endParaRPr lang="en-US" dirty="0" smtClean="0"/>
          </a:p>
          <a:p>
            <a:pPr lvl="0"/>
            <a:r>
              <a:rPr lang="en-US" dirty="0" smtClean="0"/>
              <a:t>STRUVAL</a:t>
            </a:r>
            <a:r>
              <a:rPr lang="en-US" baseline="0" dirty="0" smtClean="0"/>
              <a:t> extensibility</a:t>
            </a:r>
          </a:p>
          <a:p>
            <a:pPr lvl="0"/>
            <a:endParaRPr lang="en-US" baseline="0" dirty="0" smtClean="0"/>
          </a:p>
          <a:p>
            <a:r>
              <a:rPr lang="en-US" dirty="0" smtClean="0"/>
              <a:t>Multiple data validation engines</a:t>
            </a:r>
          </a:p>
          <a:p>
            <a:r>
              <a:rPr lang="en-US" dirty="0" smtClean="0"/>
              <a:t>Multiple XML based validation rules</a:t>
            </a:r>
          </a:p>
          <a:p>
            <a:r>
              <a:rPr lang="en-US" dirty="0" smtClean="0"/>
              <a:t>Multiple data reader engines</a:t>
            </a:r>
          </a:p>
          <a:p>
            <a:r>
              <a:rPr lang="en-US" dirty="0" smtClean="0"/>
              <a:t>Building block</a:t>
            </a:r>
          </a:p>
          <a:p>
            <a:pPr lvl="1"/>
            <a:r>
              <a:rPr lang="en-US" dirty="0" smtClean="0"/>
              <a:t>To be used in Converter</a:t>
            </a:r>
          </a:p>
          <a:p>
            <a:pPr lvl="1"/>
            <a:r>
              <a:rPr lang="en-US" dirty="0" smtClean="0"/>
              <a:t>ESTAT data production systems</a:t>
            </a:r>
          </a:p>
          <a:p>
            <a:pPr lvl="1"/>
            <a:endParaRPr lang="en-US" dirty="0" smtClean="0"/>
          </a:p>
          <a:p>
            <a:pPr lvl="1"/>
            <a:endParaRPr lang="en-US" dirty="0" smtClean="0"/>
          </a:p>
          <a:p>
            <a:pPr lvl="1"/>
            <a:endParaRPr lang="en-US" dirty="0" smtClean="0"/>
          </a:p>
          <a:p>
            <a:r>
              <a:rPr lang="en-US" dirty="0" smtClean="0"/>
              <a:t>Converter</a:t>
            </a:r>
          </a:p>
          <a:p>
            <a:pPr lvl="1"/>
            <a:r>
              <a:rPr lang="en-US" dirty="0" smtClean="0"/>
              <a:t>Re-usable via API, WS and CLI</a:t>
            </a:r>
          </a:p>
          <a:p>
            <a:r>
              <a:rPr lang="en-US" dirty="0" smtClean="0"/>
              <a:t>Registry</a:t>
            </a:r>
          </a:p>
          <a:p>
            <a:pPr lvl="1"/>
            <a:r>
              <a:rPr lang="en-US" dirty="0" smtClean="0"/>
              <a:t>SDMX Registry and Web Service guideline compliant</a:t>
            </a:r>
          </a:p>
          <a:p>
            <a:pPr lvl="1"/>
            <a:r>
              <a:rPr lang="en-US" dirty="0" smtClean="0"/>
              <a:t>Re-usable via WS</a:t>
            </a:r>
          </a:p>
          <a:p>
            <a:pPr lvl="1"/>
            <a:r>
              <a:rPr lang="en-US" dirty="0" smtClean="0"/>
              <a:t>Connect to other Registries</a:t>
            </a:r>
          </a:p>
          <a:p>
            <a:r>
              <a:rPr lang="en-US" dirty="0" smtClean="0"/>
              <a:t>DSWS</a:t>
            </a:r>
          </a:p>
          <a:p>
            <a:pPr lvl="1"/>
            <a:r>
              <a:rPr lang="en-US" dirty="0" smtClean="0"/>
              <a:t>Re-usable via WS</a:t>
            </a:r>
          </a:p>
          <a:p>
            <a:r>
              <a:rPr lang="en-US" dirty="0" smtClean="0"/>
              <a:t>DSW</a:t>
            </a:r>
          </a:p>
          <a:p>
            <a:pPr lvl="1"/>
            <a:r>
              <a:rPr lang="en-US" dirty="0" smtClean="0"/>
              <a:t>Build and publish SDMX </a:t>
            </a:r>
            <a:r>
              <a:rPr lang="en-US" dirty="0" err="1" smtClean="0"/>
              <a:t>artefacts</a:t>
            </a:r>
            <a:endParaRPr lang="en-US" dirty="0" smtClean="0"/>
          </a:p>
          <a:p>
            <a:pPr lvl="1"/>
            <a:endParaRPr lang="en-US" dirty="0" smtClean="0"/>
          </a:p>
          <a:p>
            <a:r>
              <a:rPr lang="en-GB" dirty="0" smtClean="0"/>
              <a:t>MA API/WS (Mapping Assistant)</a:t>
            </a:r>
          </a:p>
          <a:p>
            <a:pPr>
              <a:buFont typeface="Arial" charset="0"/>
              <a:buChar char="•"/>
            </a:pPr>
            <a:r>
              <a:rPr lang="en-GB" baseline="0" dirty="0" smtClean="0"/>
              <a:t>Re-usable API and WS for accessing and storing Mapping information. API provides direct access via Java/C# API and WS provides a REST API.</a:t>
            </a:r>
          </a:p>
          <a:p>
            <a:pPr>
              <a:buFont typeface="Arial" charset="0"/>
              <a:buChar char="•"/>
            </a:pPr>
            <a:endParaRPr lang="en-GB" baseline="0" dirty="0" smtClean="0"/>
          </a:p>
          <a:p>
            <a:pPr>
              <a:buFont typeface="Arial" charset="0"/>
              <a:buChar char="•"/>
            </a:pPr>
            <a:endParaRPr lang="en-GB" baseline="0" dirty="0" smtClean="0"/>
          </a:p>
          <a:p>
            <a:pPr>
              <a:buFont typeface="Arial" charset="0"/>
              <a:buNone/>
            </a:pPr>
            <a:r>
              <a:rPr lang="en-GB" baseline="0" dirty="0" smtClean="0"/>
              <a:t>Output formats</a:t>
            </a:r>
          </a:p>
          <a:p>
            <a:pPr>
              <a:buFont typeface="Arial" charset="0"/>
              <a:buChar char="•"/>
            </a:pPr>
            <a:r>
              <a:rPr lang="en-GB" baseline="0" dirty="0" smtClean="0"/>
              <a:t>Consist of re-usable:</a:t>
            </a:r>
          </a:p>
          <a:p>
            <a:pPr lvl="1">
              <a:buFont typeface="Arial" charset="0"/>
              <a:buChar char="•"/>
            </a:pPr>
            <a:r>
              <a:rPr lang="en-GB" baseline="0" dirty="0" smtClean="0"/>
              <a:t> format specific engine for writing</a:t>
            </a:r>
          </a:p>
          <a:p>
            <a:pPr lvl="1">
              <a:buFont typeface="Arial" charset="0"/>
              <a:buChar char="•"/>
            </a:pPr>
            <a:r>
              <a:rPr lang="en-GB" baseline="0" dirty="0" smtClean="0"/>
              <a:t>HTTP negotiation </a:t>
            </a:r>
            <a:r>
              <a:rPr lang="en-GB" baseline="0" dirty="0" err="1" smtClean="0"/>
              <a:t>plugin</a:t>
            </a:r>
            <a:r>
              <a:rPr lang="en-GB" baseline="0" dirty="0" smtClean="0"/>
              <a:t>, used in SRI WS but also build to be re-usable</a:t>
            </a:r>
          </a:p>
          <a:p>
            <a:pPr>
              <a:buFont typeface="Arial" charset="0"/>
              <a:buChar char="•"/>
            </a:pPr>
            <a:endParaRPr lang="en-GB" baseline="0" dirty="0" smtClean="0"/>
          </a:p>
          <a:p>
            <a:r>
              <a:rPr lang="en-GB" baseline="0" dirty="0" smtClean="0"/>
              <a:t>SP </a:t>
            </a:r>
          </a:p>
          <a:p>
            <a:pPr>
              <a:buFont typeface="Arial" charset="0"/>
              <a:buChar char="•"/>
            </a:pPr>
            <a:r>
              <a:rPr lang="en-GB" baseline="0" dirty="0" smtClean="0"/>
              <a:t>Structure Persistence.</a:t>
            </a:r>
          </a:p>
          <a:p>
            <a:pPr>
              <a:buFont typeface="Arial" charset="0"/>
              <a:buChar char="•"/>
            </a:pPr>
            <a:r>
              <a:rPr lang="en-GB" baseline="0" dirty="0" smtClean="0"/>
              <a:t>A re-usable component for storing structural metadata into the Mapping Store using </a:t>
            </a:r>
            <a:r>
              <a:rPr lang="en-GB" baseline="0" dirty="0" err="1" smtClean="0"/>
              <a:t>SdmxSoure</a:t>
            </a:r>
            <a:r>
              <a:rPr lang="en-GB" baseline="0" dirty="0" smtClean="0"/>
              <a:t> API</a:t>
            </a:r>
          </a:p>
          <a:p>
            <a:pPr>
              <a:buFont typeface="Arial" charset="0"/>
              <a:buChar char="•"/>
            </a:pPr>
            <a:r>
              <a:rPr lang="en-GB" baseline="0" dirty="0" smtClean="0"/>
              <a:t>Re-used in Mapping Assistant and SRI WS</a:t>
            </a:r>
          </a:p>
          <a:p>
            <a:endParaRPr lang="en-GB" baseline="0" dirty="0" smtClean="0"/>
          </a:p>
          <a:p>
            <a:r>
              <a:rPr lang="en-GB" baseline="0" dirty="0" smtClean="0"/>
              <a:t> </a:t>
            </a:r>
            <a:endParaRPr lang="en-GB" dirty="0"/>
          </a:p>
        </p:txBody>
      </p:sp>
      <p:sp>
        <p:nvSpPr>
          <p:cNvPr id="4" name="Slide Number Placeholder 3"/>
          <p:cNvSpPr>
            <a:spLocks noGrp="1"/>
          </p:cNvSpPr>
          <p:nvPr>
            <p:ph type="sldNum" sz="quarter" idx="10"/>
          </p:nvPr>
        </p:nvSpPr>
        <p:spPr/>
        <p:txBody>
          <a:bodyPr/>
          <a:lstStyle/>
          <a:p>
            <a:fld id="{CC578928-A74D-134A-8B78-2B2A45CE89C5}" type="slidenum">
              <a:rPr lang="en-GB" smtClean="0"/>
              <a:pPr/>
              <a:t>7</a:t>
            </a:fld>
            <a:endParaRPr lang="en-GB"/>
          </a:p>
        </p:txBody>
      </p:sp>
    </p:spTree>
    <p:extLst>
      <p:ext uri="{BB962C8B-B14F-4D97-AF65-F5344CB8AC3E}">
        <p14:creationId xmlns:p14="http://schemas.microsoft.com/office/powerpoint/2010/main" val="2492839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Eurostat has been using the </a:t>
            </a:r>
            <a:r>
              <a:rPr lang="en-US" dirty="0" err="1"/>
              <a:t>SdmxSource</a:t>
            </a:r>
            <a:r>
              <a:rPr lang="en-US" dirty="0"/>
              <a:t> (predecessor of the FMR’s </a:t>
            </a:r>
            <a:r>
              <a:rPr lang="en-US" dirty="0" err="1"/>
              <a:t>sdmx</a:t>
            </a:r>
            <a:r>
              <a:rPr lang="en-US" dirty="0"/>
              <a:t>-core) since many years.</a:t>
            </a:r>
          </a:p>
          <a:p>
            <a:r>
              <a:rPr lang="en-US" dirty="0"/>
              <a:t>The popular SDMX-RI uses an evolution of the </a:t>
            </a:r>
            <a:r>
              <a:rPr lang="en-US" dirty="0" err="1"/>
              <a:t>SdmxSource</a:t>
            </a:r>
            <a:r>
              <a:rPr lang="en-US" dirty="0"/>
              <a:t> in both </a:t>
            </a:r>
            <a:r>
              <a:rPr lang="en-US" dirty="0" err="1"/>
              <a:t>.Net</a:t>
            </a:r>
            <a:r>
              <a:rPr lang="en-US" dirty="0"/>
              <a:t> and Java.</a:t>
            </a:r>
          </a:p>
          <a:p>
            <a:endParaRPr lang="en-US" dirty="0"/>
          </a:p>
          <a:p>
            <a:r>
              <a:rPr lang="en-US" dirty="0"/>
              <a:t>On the other hand, </a:t>
            </a:r>
            <a:r>
              <a:rPr lang="en-US" dirty="0" err="1"/>
              <a:t>sdmx</a:t>
            </a:r>
            <a:r>
              <a:rPr lang="en-US" dirty="0"/>
              <a:t>-core was designed with SDMX 3.0 in mind, but based largely on the </a:t>
            </a:r>
            <a:r>
              <a:rPr lang="en-US" dirty="0" err="1"/>
              <a:t>SdmxSource</a:t>
            </a:r>
            <a:r>
              <a:rPr lang="en-US" dirty="0"/>
              <a:t> design approach.</a:t>
            </a:r>
          </a:p>
          <a:p>
            <a:endParaRPr lang="en-US" dirty="0"/>
          </a:p>
          <a:p>
            <a:r>
              <a:rPr lang="en-US" dirty="0"/>
              <a:t>Currently, Eurostat is implementing SDMX 3.0 (mostly in .NET).</a:t>
            </a:r>
          </a:p>
          <a:p>
            <a:r>
              <a:rPr lang="en-US" dirty="0"/>
              <a:t>In the process of an early assessment of using the </a:t>
            </a:r>
            <a:r>
              <a:rPr lang="en-US" dirty="0" err="1"/>
              <a:t>sdmx</a:t>
            </a:r>
            <a:r>
              <a:rPr lang="en-US" dirty="0"/>
              <a:t>-core within the SDMX-RI.</a:t>
            </a:r>
          </a:p>
          <a:p>
            <a:endParaRPr lang="en-US" dirty="0"/>
          </a:p>
          <a:p>
            <a:r>
              <a:rPr lang="en-US" dirty="0"/>
              <a:t>BIS offered to focus on the </a:t>
            </a:r>
            <a:r>
              <a:rPr lang="en-US" dirty="0" err="1"/>
              <a:t>sdmx</a:t>
            </a:r>
            <a:r>
              <a:rPr lang="en-US" dirty="0"/>
              <a:t>-core development for Java, considering also Eurostat’s (SDMX-RI) needs.</a:t>
            </a:r>
          </a:p>
          <a:p>
            <a:endParaRPr lang="en-US" dirty="0"/>
          </a:p>
          <a:p>
            <a:r>
              <a:rPr lang="en-US" dirty="0"/>
              <a:t>Both, agreed to benefit by coordinating the development of a core SDMX Reference Implementation.</a:t>
            </a:r>
          </a:p>
          <a:p>
            <a:r>
              <a:rPr lang="en-US" dirty="0"/>
              <a:t>Eurostat on .NET and BIS on Java.</a:t>
            </a:r>
          </a:p>
          <a:p>
            <a:r>
              <a:rPr lang="en-US" dirty="0"/>
              <a:t>In a coordinated fashion, by prioritizing features to cover the users’ needs.</a:t>
            </a:r>
          </a:p>
          <a:p>
            <a:endParaRPr lang="en-US" dirty="0"/>
          </a:p>
          <a:p>
            <a:r>
              <a:rPr lang="en-US" dirty="0"/>
              <a:t>Thus, a GitHub Project to document and </a:t>
            </a:r>
            <a:r>
              <a:rPr lang="en-US" dirty="0" err="1"/>
              <a:t>prioritise</a:t>
            </a:r>
            <a:r>
              <a:rPr lang="en-US" dirty="0"/>
              <a:t> requirements was setup.</a:t>
            </a:r>
          </a:p>
          <a:p>
            <a:r>
              <a:rPr lang="en-US" dirty="0"/>
              <a:t>Source code has been shared among </a:t>
            </a:r>
            <a:r>
              <a:rPr lang="en-US" dirty="0" err="1"/>
              <a:t>organisations</a:t>
            </a:r>
            <a:r>
              <a:rPr lang="en-US" dirty="0"/>
              <a:t>.</a:t>
            </a:r>
          </a:p>
          <a:p>
            <a:r>
              <a:rPr lang="en-US" dirty="0"/>
              <a:t>A 6-weekly coordination meeting has been set up.</a:t>
            </a:r>
          </a:p>
          <a:p>
            <a:endParaRPr lang="en-GB" dirty="0"/>
          </a:p>
        </p:txBody>
      </p:sp>
      <p:sp>
        <p:nvSpPr>
          <p:cNvPr id="4" name="Slide Number Placeholder 3"/>
          <p:cNvSpPr>
            <a:spLocks noGrp="1"/>
          </p:cNvSpPr>
          <p:nvPr>
            <p:ph type="sldNum" sz="quarter" idx="5"/>
          </p:nvPr>
        </p:nvSpPr>
        <p:spPr/>
        <p:txBody>
          <a:bodyPr/>
          <a:lstStyle/>
          <a:p>
            <a:fld id="{626FD822-9D8E-42F6-8C54-DBE619FCCB08}" type="slidenum">
              <a:rPr lang="es-MX" smtClean="0"/>
              <a:t>9</a:t>
            </a:fld>
            <a:endParaRPr lang="es-MX"/>
          </a:p>
        </p:txBody>
      </p:sp>
    </p:spTree>
    <p:extLst>
      <p:ext uri="{BB962C8B-B14F-4D97-AF65-F5344CB8AC3E}">
        <p14:creationId xmlns:p14="http://schemas.microsoft.com/office/powerpoint/2010/main" val="26409294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GB" dirty="0" smtClean="0"/>
              <a:t>Evolution of the product</a:t>
            </a:r>
          </a:p>
          <a:p>
            <a:pPr lvl="1"/>
            <a:r>
              <a:rPr lang="en-GB" dirty="0" smtClean="0"/>
              <a:t>Initial investment is returned</a:t>
            </a:r>
          </a:p>
          <a:p>
            <a:pPr lvl="1"/>
            <a:r>
              <a:rPr lang="en-GB" dirty="0" smtClean="0"/>
              <a:t>Increased adaptability</a:t>
            </a:r>
          </a:p>
          <a:p>
            <a:pPr lvl="1"/>
            <a:r>
              <a:rPr lang="en-GB" dirty="0" smtClean="0"/>
              <a:t>Standardisation</a:t>
            </a:r>
          </a:p>
          <a:p>
            <a:pPr lvl="1"/>
            <a:r>
              <a:rPr lang="en-GB" dirty="0" smtClean="0"/>
              <a:t>Increased quality</a:t>
            </a:r>
          </a:p>
          <a:p>
            <a:r>
              <a:rPr lang="en-GB" dirty="0" smtClean="0"/>
              <a:t>Challenges</a:t>
            </a:r>
          </a:p>
          <a:p>
            <a:pPr lvl="1"/>
            <a:r>
              <a:rPr lang="en-GB" dirty="0" smtClean="0"/>
              <a:t>Coordination</a:t>
            </a:r>
          </a:p>
          <a:p>
            <a:pPr lvl="1"/>
            <a:r>
              <a:rPr lang="en-GB" dirty="0" smtClean="0"/>
              <a:t>Common standards</a:t>
            </a:r>
          </a:p>
          <a:p>
            <a:pPr lvl="1"/>
            <a:r>
              <a:rPr lang="en-GB" dirty="0" smtClean="0"/>
              <a:t>Alignment of agendas and priorities</a:t>
            </a:r>
          </a:p>
          <a:p>
            <a:endParaRPr lang="en-GB" dirty="0"/>
          </a:p>
        </p:txBody>
      </p:sp>
      <p:sp>
        <p:nvSpPr>
          <p:cNvPr id="4" name="Slide Number Placeholder 3"/>
          <p:cNvSpPr>
            <a:spLocks noGrp="1"/>
          </p:cNvSpPr>
          <p:nvPr>
            <p:ph type="sldNum" sz="quarter" idx="10"/>
          </p:nvPr>
        </p:nvSpPr>
        <p:spPr/>
        <p:txBody>
          <a:bodyPr/>
          <a:lstStyle/>
          <a:p>
            <a:fld id="{CC578928-A74D-134A-8B78-2B2A45CE89C5}" type="slidenum">
              <a:rPr lang="en-GB" smtClean="0"/>
              <a:pPr/>
              <a:t>11</a:t>
            </a:fld>
            <a:endParaRPr lang="en-GB"/>
          </a:p>
        </p:txBody>
      </p:sp>
    </p:spTree>
    <p:extLst>
      <p:ext uri="{BB962C8B-B14F-4D97-AF65-F5344CB8AC3E}">
        <p14:creationId xmlns:p14="http://schemas.microsoft.com/office/powerpoint/2010/main" val="14892440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The Eurostat SDMX strategy encourages the adoption of SDMX and while aiming at full standardisation</a:t>
            </a:r>
            <a:r>
              <a:rPr lang="en-IE" baseline="0" dirty="0" smtClean="0"/>
              <a:t> and harmonisation has proposed different levels for </a:t>
            </a:r>
            <a:r>
              <a:rPr lang="en-IE" baseline="0" dirty="0" err="1" smtClean="0"/>
              <a:t>sdmx</a:t>
            </a:r>
            <a:r>
              <a:rPr lang="en-IE" baseline="0" dirty="0" smtClean="0"/>
              <a:t> compliance which </a:t>
            </a:r>
            <a:r>
              <a:rPr lang="en-IE" dirty="0" smtClean="0"/>
              <a:t>to</a:t>
            </a:r>
            <a:r>
              <a:rPr lang="en-IE" baseline="0" dirty="0" smtClean="0"/>
              <a:t> enable the use of standard corporate solutions for transformation and validation. Eurostat created and maintained tools published as OSS which to help the data providers to transform their data into SDMX compliant form (SDMX-RI, SDMX Converter, SDMX Registry). All these tools are currently supporting versions 1.0, 2.0 and 2.1 of SDMX and the SDMX-RI and SDMX Converter are in process of implementing the support of SDMX 3.0</a:t>
            </a:r>
          </a:p>
          <a:p>
            <a:endParaRPr lang="en-IE" baseline="0" dirty="0" smtClean="0"/>
          </a:p>
          <a:p>
            <a:r>
              <a:rPr lang="en-GB" dirty="0" smtClean="0"/>
              <a:t>SDMX version 3.0 specifications published end 2021 – bringing</a:t>
            </a:r>
            <a:r>
              <a:rPr lang="en-GB" baseline="0" dirty="0" smtClean="0"/>
              <a:t> major breaking changes compared to the previous versions of the standard.  </a:t>
            </a:r>
            <a:r>
              <a:rPr lang="en-US" dirty="0" smtClean="0"/>
              <a:t>New structure and data message formats (JSON, CSV) were created; Complete</a:t>
            </a:r>
            <a:r>
              <a:rPr lang="en-US" baseline="0" dirty="0" smtClean="0"/>
              <a:t> make over of the REST </a:t>
            </a:r>
            <a:r>
              <a:rPr lang="en-US" dirty="0" smtClean="0"/>
              <a:t>web service API –</a:t>
            </a:r>
            <a:r>
              <a:rPr lang="en-US" baseline="0" dirty="0" smtClean="0"/>
              <a:t> increasing the coverage and changes the structure of the calls</a:t>
            </a:r>
            <a:r>
              <a:rPr lang="en-US" dirty="0" smtClean="0"/>
              <a:t>; Reference metadata support is designed to enable</a:t>
            </a:r>
            <a:r>
              <a:rPr lang="en-US" baseline="0" dirty="0" smtClean="0"/>
              <a:t> easier use of Reference metadata</a:t>
            </a:r>
            <a:r>
              <a:rPr lang="en-US" dirty="0" smtClean="0"/>
              <a:t>; Support for micro data design</a:t>
            </a:r>
            <a:r>
              <a:rPr lang="en-US" baseline="0" dirty="0" smtClean="0"/>
              <a:t> as previous versions were only focused on macro </a:t>
            </a:r>
            <a:r>
              <a:rPr lang="en-US" baseline="0" dirty="0" err="1" smtClean="0"/>
              <a:t>daata</a:t>
            </a:r>
            <a:r>
              <a:rPr lang="en-US" dirty="0" smtClean="0"/>
              <a:t>; Changes in the Information model to simplify some artefacts</a:t>
            </a:r>
            <a:r>
              <a:rPr lang="en-US" baseline="0" dirty="0" smtClean="0"/>
              <a:t> or remodel them</a:t>
            </a:r>
            <a:r>
              <a:rPr lang="en-US" dirty="0" smtClean="0"/>
              <a:t> and many new features</a:t>
            </a:r>
            <a:endParaRPr lang="en-GB" dirty="0" smtClean="0"/>
          </a:p>
          <a:p>
            <a:r>
              <a:rPr lang="en-GB" b="1" dirty="0" smtClean="0"/>
              <a:t>Only features, covered by an use case are to be implemented within the ESTAT tools</a:t>
            </a:r>
          </a:p>
          <a:p>
            <a:endParaRPr lang="en-US" dirty="0"/>
          </a:p>
        </p:txBody>
      </p:sp>
      <p:sp>
        <p:nvSpPr>
          <p:cNvPr id="4" name="Slide Number Placeholder 3"/>
          <p:cNvSpPr>
            <a:spLocks noGrp="1"/>
          </p:cNvSpPr>
          <p:nvPr>
            <p:ph type="sldNum" sz="quarter" idx="10"/>
          </p:nvPr>
        </p:nvSpPr>
        <p:spPr/>
        <p:txBody>
          <a:bodyPr/>
          <a:lstStyle/>
          <a:p>
            <a:fld id="{59CF2995-AB43-4B7C-B8CD-9DC7C3692A9C}" type="slidenum">
              <a:rPr lang="en-GB" smtClean="0"/>
              <a:t>13</a:t>
            </a:fld>
            <a:endParaRPr lang="en-GB"/>
          </a:p>
        </p:txBody>
      </p:sp>
    </p:spTree>
    <p:extLst>
      <p:ext uri="{BB962C8B-B14F-4D97-AF65-F5344CB8AC3E}">
        <p14:creationId xmlns:p14="http://schemas.microsoft.com/office/powerpoint/2010/main" val="1105773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FB0CEA-11FF-4BB9-8ED7-57850B45FF1A}" type="slidenum">
              <a:rPr lang="en-US" smtClean="0"/>
              <a:t>‹#›</a:t>
            </a:fld>
            <a:endParaRPr lang="en-US"/>
          </a:p>
        </p:txBody>
      </p:sp>
    </p:spTree>
    <p:extLst>
      <p:ext uri="{BB962C8B-B14F-4D97-AF65-F5344CB8AC3E}">
        <p14:creationId xmlns:p14="http://schemas.microsoft.com/office/powerpoint/2010/main" val="2198279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FB0CEA-11FF-4BB9-8ED7-57850B45FF1A}" type="slidenum">
              <a:rPr lang="en-US" smtClean="0"/>
              <a:t>‹#›</a:t>
            </a:fld>
            <a:endParaRPr lang="en-US"/>
          </a:p>
        </p:txBody>
      </p:sp>
    </p:spTree>
    <p:extLst>
      <p:ext uri="{BB962C8B-B14F-4D97-AF65-F5344CB8AC3E}">
        <p14:creationId xmlns:p14="http://schemas.microsoft.com/office/powerpoint/2010/main" val="897457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FB0CEA-11FF-4BB9-8ED7-57850B45FF1A}" type="slidenum">
              <a:rPr lang="en-US" smtClean="0"/>
              <a:t>‹#›</a:t>
            </a:fld>
            <a:endParaRPr lang="en-US"/>
          </a:p>
        </p:txBody>
      </p:sp>
    </p:spTree>
    <p:extLst>
      <p:ext uri="{BB962C8B-B14F-4D97-AF65-F5344CB8AC3E}">
        <p14:creationId xmlns:p14="http://schemas.microsoft.com/office/powerpoint/2010/main" val="2263425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dirty="0"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smtClean="0"/>
              <a:t>Edit Master text styles</a:t>
            </a:r>
          </a:p>
        </p:txBody>
      </p:sp>
    </p:spTree>
    <p:extLst>
      <p:ext uri="{BB962C8B-B14F-4D97-AF65-F5344CB8AC3E}">
        <p14:creationId xmlns:p14="http://schemas.microsoft.com/office/powerpoint/2010/main" val="293100345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smtClean="0"/>
              <a:t>Click icon to add picture</a:t>
            </a:r>
            <a:endParaRPr lang="en-GB" dirty="0"/>
          </a:p>
        </p:txBody>
      </p:sp>
    </p:spTree>
    <p:extLst>
      <p:ext uri="{BB962C8B-B14F-4D97-AF65-F5344CB8AC3E}">
        <p14:creationId xmlns:p14="http://schemas.microsoft.com/office/powerpoint/2010/main" val="110950656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420978693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smtClean="0"/>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42515452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376946640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76315513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249373161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1793940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FB0CEA-11FF-4BB9-8ED7-57850B45FF1A}" type="slidenum">
              <a:rPr lang="en-US" smtClean="0"/>
              <a:t>‹#›</a:t>
            </a:fld>
            <a:endParaRPr lang="en-US"/>
          </a:p>
        </p:txBody>
      </p:sp>
    </p:spTree>
    <p:extLst>
      <p:ext uri="{BB962C8B-B14F-4D97-AF65-F5344CB8AC3E}">
        <p14:creationId xmlns:p14="http://schemas.microsoft.com/office/powerpoint/2010/main" val="9861742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8115626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397347436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30053047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39059750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30574603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1211006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6624977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smtClean="0"/>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smtClean="0"/>
              <a:t>Edit Master text styles</a:t>
            </a:r>
          </a:p>
        </p:txBody>
      </p:sp>
    </p:spTree>
    <p:extLst>
      <p:ext uri="{BB962C8B-B14F-4D97-AF65-F5344CB8AC3E}">
        <p14:creationId xmlns:p14="http://schemas.microsoft.com/office/powerpoint/2010/main" val="220414062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smtClean="0"/>
              <a:t>Click icon to add picture</a:t>
            </a:r>
            <a:endParaRPr lang="en-GB" dirty="0"/>
          </a:p>
        </p:txBody>
      </p:sp>
    </p:spTree>
    <p:extLst>
      <p:ext uri="{BB962C8B-B14F-4D97-AF65-F5344CB8AC3E}">
        <p14:creationId xmlns:p14="http://schemas.microsoft.com/office/powerpoint/2010/main" val="48732724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smtClean="0"/>
              <a:t>Edit Master text styles</a:t>
            </a:r>
          </a:p>
        </p:txBody>
      </p:sp>
    </p:spTree>
    <p:extLst>
      <p:ext uri="{BB962C8B-B14F-4D97-AF65-F5344CB8AC3E}">
        <p14:creationId xmlns:p14="http://schemas.microsoft.com/office/powerpoint/2010/main" val="3761900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FB0CEA-11FF-4BB9-8ED7-57850B45FF1A}" type="slidenum">
              <a:rPr lang="en-US" smtClean="0"/>
              <a:t>‹#›</a:t>
            </a:fld>
            <a:endParaRPr lang="en-US"/>
          </a:p>
        </p:txBody>
      </p:sp>
    </p:spTree>
    <p:extLst>
      <p:ext uri="{BB962C8B-B14F-4D97-AF65-F5344CB8AC3E}">
        <p14:creationId xmlns:p14="http://schemas.microsoft.com/office/powerpoint/2010/main" val="130332740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smtClean="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smtClean="0"/>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smtClean="0"/>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smtClean="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smtClean="0"/>
              <a:t>Edit Master text styles</a:t>
            </a:r>
          </a:p>
        </p:txBody>
      </p:sp>
    </p:spTree>
    <p:extLst>
      <p:ext uri="{BB962C8B-B14F-4D97-AF65-F5344CB8AC3E}">
        <p14:creationId xmlns:p14="http://schemas.microsoft.com/office/powerpoint/2010/main" val="1334367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smtClean="0"/>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129978384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FB0CEA-11FF-4BB9-8ED7-57850B45FF1A}" type="slidenum">
              <a:rPr lang="en-US" smtClean="0"/>
              <a:t>‹#›</a:t>
            </a:fld>
            <a:endParaRPr lang="en-US"/>
          </a:p>
        </p:txBody>
      </p:sp>
    </p:spTree>
    <p:extLst>
      <p:ext uri="{BB962C8B-B14F-4D97-AF65-F5344CB8AC3E}">
        <p14:creationId xmlns:p14="http://schemas.microsoft.com/office/powerpoint/2010/main" val="3104492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FB0CEA-11FF-4BB9-8ED7-57850B45FF1A}" type="slidenum">
              <a:rPr lang="en-US" smtClean="0"/>
              <a:t>‹#›</a:t>
            </a:fld>
            <a:endParaRPr lang="en-US"/>
          </a:p>
        </p:txBody>
      </p:sp>
    </p:spTree>
    <p:extLst>
      <p:ext uri="{BB962C8B-B14F-4D97-AF65-F5344CB8AC3E}">
        <p14:creationId xmlns:p14="http://schemas.microsoft.com/office/powerpoint/2010/main" val="3110970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FB0CEA-11FF-4BB9-8ED7-57850B45FF1A}" type="slidenum">
              <a:rPr lang="en-US" smtClean="0"/>
              <a:t>‹#›</a:t>
            </a:fld>
            <a:endParaRPr lang="en-US"/>
          </a:p>
        </p:txBody>
      </p:sp>
    </p:spTree>
    <p:extLst>
      <p:ext uri="{BB962C8B-B14F-4D97-AF65-F5344CB8AC3E}">
        <p14:creationId xmlns:p14="http://schemas.microsoft.com/office/powerpoint/2010/main" val="4180603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FB0CEA-11FF-4BB9-8ED7-57850B45FF1A}" type="slidenum">
              <a:rPr lang="en-US" smtClean="0"/>
              <a:t>‹#›</a:t>
            </a:fld>
            <a:endParaRPr lang="en-US"/>
          </a:p>
        </p:txBody>
      </p:sp>
    </p:spTree>
    <p:extLst>
      <p:ext uri="{BB962C8B-B14F-4D97-AF65-F5344CB8AC3E}">
        <p14:creationId xmlns:p14="http://schemas.microsoft.com/office/powerpoint/2010/main" val="3401297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FB0CEA-11FF-4BB9-8ED7-57850B45FF1A}" type="slidenum">
              <a:rPr lang="en-US" smtClean="0"/>
              <a:t>‹#›</a:t>
            </a:fld>
            <a:endParaRPr lang="en-US"/>
          </a:p>
        </p:txBody>
      </p:sp>
    </p:spTree>
    <p:extLst>
      <p:ext uri="{BB962C8B-B14F-4D97-AF65-F5344CB8AC3E}">
        <p14:creationId xmlns:p14="http://schemas.microsoft.com/office/powerpoint/2010/main" val="1818271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FB0CEA-11FF-4BB9-8ED7-57850B45FF1A}" type="slidenum">
              <a:rPr lang="en-US" smtClean="0"/>
              <a:t>‹#›</a:t>
            </a:fld>
            <a:endParaRPr lang="en-US"/>
          </a:p>
        </p:txBody>
      </p:sp>
    </p:spTree>
    <p:extLst>
      <p:ext uri="{BB962C8B-B14F-4D97-AF65-F5344CB8AC3E}">
        <p14:creationId xmlns:p14="http://schemas.microsoft.com/office/powerpoint/2010/main" val="2996352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FB0CEA-11FF-4BB9-8ED7-57850B45FF1A}" type="slidenum">
              <a:rPr lang="en-US" smtClean="0"/>
              <a:t>‹#›</a:t>
            </a:fld>
            <a:endParaRPr lang="en-US"/>
          </a:p>
        </p:txBody>
      </p:sp>
    </p:spTree>
    <p:extLst>
      <p:ext uri="{BB962C8B-B14F-4D97-AF65-F5344CB8AC3E}">
        <p14:creationId xmlns:p14="http://schemas.microsoft.com/office/powerpoint/2010/main" val="39660126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83" r:id="rId15"/>
    <p:sldLayoutId id="2147483664" r:id="rId16"/>
    <p:sldLayoutId id="2147483665" r:id="rId17"/>
    <p:sldLayoutId id="2147483666" r:id="rId18"/>
    <p:sldLayoutId id="2147483668" r:id="rId19"/>
    <p:sldLayoutId id="2147483669" r:id="rId20"/>
    <p:sldLayoutId id="2147483670" r:id="rId21"/>
    <p:sldLayoutId id="2147483671" r:id="rId22"/>
    <p:sldLayoutId id="2147483673" r:id="rId23"/>
    <p:sldLayoutId id="2147483674" r:id="rId24"/>
    <p:sldLayoutId id="2147483675" r:id="rId25"/>
    <p:sldLayoutId id="2147483676" r:id="rId26"/>
    <p:sldLayoutId id="2147483677" r:id="rId27"/>
    <p:sldLayoutId id="2147483678" r:id="rId28"/>
    <p:sldLayoutId id="2147483679" r:id="rId29"/>
    <p:sldLayoutId id="2147483680" r:id="rId30"/>
    <p:sldLayoutId id="2147483681" r:id="rId3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hyperlink" Target="https://ec.europa.eu/eurostat/cros/content/data-and-metadata-exchange_en" TargetMode="External"/><Relationship Id="rId7" Type="http://schemas.openxmlformats.org/officeDocument/2006/relationships/hyperlink" Target="https://sdmx.org/wp-content/uploads/How-to-join-the-SDMX-User-Forum-v1.2-2023-01-25.pdf" TargetMode="External"/><Relationship Id="rId2" Type="http://schemas.openxmlformats.org/officeDocument/2006/relationships/hyperlink" Target="https://webgate.ec.europa.eu/sdmxconverter/" TargetMode="External"/><Relationship Id="rId1" Type="http://schemas.openxmlformats.org/officeDocument/2006/relationships/slideLayout" Target="../slideLayouts/slideLayout4.xml"/><Relationship Id="rId6" Type="http://schemas.openxmlformats.org/officeDocument/2006/relationships/hyperlink" Target="mailto:ESTAT-SUPPORT-SDMX@ec.europa.eu" TargetMode="External"/><Relationship Id="rId5" Type="http://schemas.openxmlformats.org/officeDocument/2006/relationships/hyperlink" Target="https://sdmx.org/" TargetMode="External"/><Relationship Id="rId4" Type="http://schemas.openxmlformats.org/officeDocument/2006/relationships/hyperlink" Target="https://ec.europa.eu/eurostat/web/sdmx-infospace/welcome"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sdmx.org/?page_id=4500"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F46C79FD-C571-418B-AB0F-5EE936C85276}" type="slidenum">
              <a:rPr lang="en-GB" smtClean="0"/>
              <a:t>1</a:t>
            </a:fld>
            <a:endParaRPr lang="en-GB"/>
          </a:p>
        </p:txBody>
      </p:sp>
      <p:sp>
        <p:nvSpPr>
          <p:cNvPr id="2" name="Title 1"/>
          <p:cNvSpPr>
            <a:spLocks noGrp="1"/>
          </p:cNvSpPr>
          <p:nvPr>
            <p:ph type="ctrTitle"/>
            <p:custDataLst>
              <p:tags r:id="rId1"/>
            </p:custDataLst>
          </p:nvPr>
        </p:nvSpPr>
        <p:spPr>
          <a:xfrm>
            <a:off x="926432" y="1780674"/>
            <a:ext cx="10210141" cy="1335505"/>
          </a:xfrm>
        </p:spPr>
        <p:txBody>
          <a:bodyPr>
            <a:noAutofit/>
          </a:bodyPr>
          <a:lstStyle/>
          <a:p>
            <a:pPr algn="ctr"/>
            <a:r>
              <a:rPr lang="en-US" sz="4300" dirty="0" smtClean="0"/>
              <a:t>SDMX Source and SDMX Core</a:t>
            </a:r>
            <a:endParaRPr lang="en-US" sz="4300" dirty="0"/>
          </a:p>
        </p:txBody>
      </p:sp>
    </p:spTree>
    <p:extLst>
      <p:ext uri="{BB962C8B-B14F-4D97-AF65-F5344CB8AC3E}">
        <p14:creationId xmlns:p14="http://schemas.microsoft.com/office/powerpoint/2010/main" val="41726554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2897" y="334535"/>
            <a:ext cx="11090488" cy="6238399"/>
          </a:xfrm>
        </p:spPr>
      </p:pic>
      <p:sp>
        <p:nvSpPr>
          <p:cNvPr id="5" name="Slide Number Placeholder 4"/>
          <p:cNvSpPr>
            <a:spLocks noGrp="1"/>
          </p:cNvSpPr>
          <p:nvPr>
            <p:ph type="sldNum" sz="quarter" idx="12"/>
          </p:nvPr>
        </p:nvSpPr>
        <p:spPr/>
        <p:txBody>
          <a:bodyPr/>
          <a:lstStyle/>
          <a:p>
            <a:fld id="{F46C79FD-C571-418B-AB0F-5EE936C85276}" type="slidenum">
              <a:rPr lang="en-GB" smtClean="0"/>
              <a:t>10</a:t>
            </a:fld>
            <a:endParaRPr lang="en-GB"/>
          </a:p>
        </p:txBody>
      </p:sp>
    </p:spTree>
    <p:extLst>
      <p:ext uri="{BB962C8B-B14F-4D97-AF65-F5344CB8AC3E}">
        <p14:creationId xmlns:p14="http://schemas.microsoft.com/office/powerpoint/2010/main" val="9187623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spcAft>
                <a:spcPts val="0"/>
              </a:spcAft>
            </a:pPr>
            <a:r>
              <a:rPr lang="en-GB" dirty="0" smtClean="0"/>
              <a:t>Pros</a:t>
            </a:r>
          </a:p>
          <a:p>
            <a:pPr lvl="1">
              <a:spcBef>
                <a:spcPts val="0"/>
              </a:spcBef>
              <a:spcAft>
                <a:spcPts val="0"/>
              </a:spcAft>
            </a:pPr>
            <a:r>
              <a:rPr lang="en-GB" dirty="0" smtClean="0"/>
              <a:t>Evolution</a:t>
            </a:r>
          </a:p>
          <a:p>
            <a:pPr lvl="1">
              <a:spcBef>
                <a:spcPts val="0"/>
              </a:spcBef>
              <a:spcAft>
                <a:spcPts val="0"/>
              </a:spcAft>
            </a:pPr>
            <a:r>
              <a:rPr lang="en-GB" dirty="0"/>
              <a:t>Initial investment is returned</a:t>
            </a:r>
          </a:p>
          <a:p>
            <a:pPr lvl="1">
              <a:spcBef>
                <a:spcPts val="0"/>
              </a:spcBef>
              <a:spcAft>
                <a:spcPts val="0"/>
              </a:spcAft>
            </a:pPr>
            <a:r>
              <a:rPr lang="en-GB" dirty="0" smtClean="0"/>
              <a:t>Increased adaptability</a:t>
            </a:r>
          </a:p>
          <a:p>
            <a:pPr lvl="1">
              <a:spcBef>
                <a:spcPts val="0"/>
              </a:spcBef>
              <a:spcAft>
                <a:spcPts val="0"/>
              </a:spcAft>
            </a:pPr>
            <a:r>
              <a:rPr lang="en-GB" dirty="0" smtClean="0"/>
              <a:t>Standardisation</a:t>
            </a:r>
          </a:p>
          <a:p>
            <a:pPr lvl="1">
              <a:spcBef>
                <a:spcPts val="0"/>
              </a:spcBef>
              <a:spcAft>
                <a:spcPts val="0"/>
              </a:spcAft>
            </a:pPr>
            <a:r>
              <a:rPr lang="en-GB" dirty="0" smtClean="0"/>
              <a:t>Increased quality</a:t>
            </a:r>
          </a:p>
          <a:p>
            <a:pPr>
              <a:spcAft>
                <a:spcPts val="0"/>
              </a:spcAft>
            </a:pPr>
            <a:r>
              <a:rPr lang="en-GB" dirty="0" smtClean="0"/>
              <a:t>Challenges</a:t>
            </a:r>
          </a:p>
          <a:p>
            <a:pPr lvl="1">
              <a:spcBef>
                <a:spcPts val="0"/>
              </a:spcBef>
              <a:spcAft>
                <a:spcPts val="0"/>
              </a:spcAft>
            </a:pPr>
            <a:r>
              <a:rPr lang="en-GB" dirty="0" smtClean="0"/>
              <a:t>Coordination</a:t>
            </a:r>
          </a:p>
          <a:p>
            <a:pPr lvl="1">
              <a:spcBef>
                <a:spcPts val="0"/>
              </a:spcBef>
              <a:spcAft>
                <a:spcPts val="0"/>
              </a:spcAft>
            </a:pPr>
            <a:r>
              <a:rPr lang="en-GB" dirty="0" smtClean="0"/>
              <a:t>Common standards</a:t>
            </a:r>
          </a:p>
          <a:p>
            <a:pPr lvl="1">
              <a:spcBef>
                <a:spcPts val="0"/>
              </a:spcBef>
              <a:spcAft>
                <a:spcPts val="0"/>
              </a:spcAft>
            </a:pPr>
            <a:r>
              <a:rPr lang="en-GB" dirty="0" smtClean="0"/>
              <a:t>Alignment of agendas and priorities</a:t>
            </a:r>
          </a:p>
          <a:p>
            <a:pPr marL="274320" lvl="1" indent="0">
              <a:spcBef>
                <a:spcPts val="0"/>
              </a:spcBef>
              <a:spcAft>
                <a:spcPts val="0"/>
              </a:spcAft>
              <a:buNone/>
            </a:pPr>
            <a:endParaRPr lang="en-GB" dirty="0"/>
          </a:p>
        </p:txBody>
      </p:sp>
      <p:sp>
        <p:nvSpPr>
          <p:cNvPr id="5" name="Slide Number Placeholder 4"/>
          <p:cNvSpPr>
            <a:spLocks noGrp="1"/>
          </p:cNvSpPr>
          <p:nvPr>
            <p:ph type="sldNum" sz="quarter" idx="12"/>
          </p:nvPr>
        </p:nvSpPr>
        <p:spPr/>
        <p:txBody>
          <a:bodyPr/>
          <a:lstStyle/>
          <a:p>
            <a:pPr>
              <a:defRPr/>
            </a:pPr>
            <a:fld id="{C25F781D-E298-476B-9CF4-65E91CE9D19F}" type="slidenum">
              <a:rPr lang="en-GB" smtClean="0"/>
              <a:pPr>
                <a:defRPr/>
              </a:pPr>
              <a:t>11</a:t>
            </a:fld>
            <a:endParaRPr lang="en-GB" dirty="0"/>
          </a:p>
        </p:txBody>
      </p:sp>
      <p:sp>
        <p:nvSpPr>
          <p:cNvPr id="2" name="Title 1"/>
          <p:cNvSpPr>
            <a:spLocks noGrp="1"/>
          </p:cNvSpPr>
          <p:nvPr>
            <p:ph type="title"/>
          </p:nvPr>
        </p:nvSpPr>
        <p:spPr/>
        <p:txBody>
          <a:bodyPr/>
          <a:lstStyle/>
          <a:p>
            <a:r>
              <a:rPr lang="en-GB" dirty="0" smtClean="0"/>
              <a:t>Collaborative development</a:t>
            </a:r>
            <a:endParaRPr lang="en-GB" dirty="0"/>
          </a:p>
        </p:txBody>
      </p:sp>
      <p:pic>
        <p:nvPicPr>
          <p:cNvPr id="7" name="Picture 2" descr="C:\Users\vlahona\Desktop\KTCFlow.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2345" y="1631950"/>
            <a:ext cx="5921553" cy="5226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87250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F46C79FD-C571-418B-AB0F-5EE936C85276}" type="slidenum">
              <a:rPr lang="en-GB" smtClean="0"/>
              <a:t>12</a:t>
            </a:fld>
            <a:endParaRPr lang="en-GB"/>
          </a:p>
        </p:txBody>
      </p:sp>
      <p:sp>
        <p:nvSpPr>
          <p:cNvPr id="2" name="Title 1"/>
          <p:cNvSpPr>
            <a:spLocks noGrp="1"/>
          </p:cNvSpPr>
          <p:nvPr>
            <p:ph type="ctrTitle"/>
            <p:custDataLst>
              <p:tags r:id="rId1"/>
            </p:custDataLst>
          </p:nvPr>
        </p:nvSpPr>
        <p:spPr>
          <a:xfrm>
            <a:off x="926432" y="1780674"/>
            <a:ext cx="10210141" cy="1335505"/>
          </a:xfrm>
        </p:spPr>
        <p:txBody>
          <a:bodyPr>
            <a:noAutofit/>
          </a:bodyPr>
          <a:lstStyle/>
          <a:p>
            <a:pPr algn="ctr"/>
            <a:r>
              <a:rPr lang="en-US" sz="4300" dirty="0" smtClean="0"/>
              <a:t>SDMX 3.0 Integration</a:t>
            </a:r>
            <a:endParaRPr lang="en-US" sz="4300" dirty="0"/>
          </a:p>
        </p:txBody>
      </p:sp>
    </p:spTree>
    <p:extLst>
      <p:ext uri="{BB962C8B-B14F-4D97-AF65-F5344CB8AC3E}">
        <p14:creationId xmlns:p14="http://schemas.microsoft.com/office/powerpoint/2010/main" val="42246874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4419058"/>
          </a:xfrm>
        </p:spPr>
        <p:txBody>
          <a:bodyPr>
            <a:noAutofit/>
          </a:bodyPr>
          <a:lstStyle/>
          <a:p>
            <a:r>
              <a:rPr lang="en-GB" sz="2400" dirty="0" smtClean="0"/>
              <a:t>More domains/datasets to use SDMX compliant exchange format (SDMX-ML, SDMX-CSV)</a:t>
            </a:r>
          </a:p>
          <a:p>
            <a:r>
              <a:rPr lang="en-GB" sz="2400" dirty="0" smtClean="0"/>
              <a:t>ESTAT </a:t>
            </a:r>
            <a:r>
              <a:rPr lang="en-GB" sz="2400" dirty="0"/>
              <a:t>SDMX tools (SDMX-RI, SDMX Converter and Euro SDMX Registry) already support SDMX 1.0, 2.0 and </a:t>
            </a:r>
            <a:r>
              <a:rPr lang="en-GB" sz="2400" dirty="0" smtClean="0"/>
              <a:t>2.1</a:t>
            </a:r>
          </a:p>
          <a:p>
            <a:r>
              <a:rPr lang="en-GB" sz="2400" dirty="0"/>
              <a:t>SDMX version 3.0 specifications published end </a:t>
            </a:r>
            <a:r>
              <a:rPr lang="en-GB" sz="2400" dirty="0" smtClean="0"/>
              <a:t>2021</a:t>
            </a:r>
          </a:p>
          <a:p>
            <a:pPr lvl="1"/>
            <a:r>
              <a:rPr lang="en-US" sz="1800" dirty="0"/>
              <a:t>New message formats (JSON, </a:t>
            </a:r>
            <a:r>
              <a:rPr lang="en-US" sz="1800" dirty="0" smtClean="0"/>
              <a:t>CSV); New </a:t>
            </a:r>
            <a:r>
              <a:rPr lang="en-US" sz="1800" dirty="0"/>
              <a:t>web service API (</a:t>
            </a:r>
            <a:r>
              <a:rPr lang="en-US" sz="1800" dirty="0" smtClean="0"/>
              <a:t>REST); Reference </a:t>
            </a:r>
            <a:r>
              <a:rPr lang="en-US" sz="1800" dirty="0"/>
              <a:t>metadata </a:t>
            </a:r>
            <a:r>
              <a:rPr lang="en-US" sz="1800" dirty="0" smtClean="0"/>
              <a:t>support; Micro </a:t>
            </a:r>
            <a:r>
              <a:rPr lang="en-US" sz="1800" dirty="0"/>
              <a:t>data </a:t>
            </a:r>
            <a:r>
              <a:rPr lang="en-US" sz="1800" dirty="0" smtClean="0"/>
              <a:t>support; Changes </a:t>
            </a:r>
            <a:r>
              <a:rPr lang="en-US" sz="1800" dirty="0"/>
              <a:t>in the IM and new features</a:t>
            </a:r>
            <a:endParaRPr lang="en-GB" sz="1800" dirty="0"/>
          </a:p>
          <a:p>
            <a:pPr lvl="1"/>
            <a:r>
              <a:rPr lang="en-GB" sz="1800" b="1" dirty="0"/>
              <a:t>Only features, covered by an use case are to be </a:t>
            </a:r>
            <a:r>
              <a:rPr lang="en-GB" sz="1800" b="1" dirty="0" smtClean="0"/>
              <a:t>implemented within the tools</a:t>
            </a:r>
            <a:r>
              <a:rPr lang="en-GB" sz="2000" dirty="0"/>
              <a:t/>
            </a:r>
            <a:br>
              <a:rPr lang="en-GB" sz="2000" dirty="0"/>
            </a:br>
            <a:endParaRPr lang="en-GB" sz="2000" dirty="0"/>
          </a:p>
        </p:txBody>
      </p:sp>
      <p:sp>
        <p:nvSpPr>
          <p:cNvPr id="6" name="Slide Number Placeholder 5"/>
          <p:cNvSpPr>
            <a:spLocks noGrp="1"/>
          </p:cNvSpPr>
          <p:nvPr>
            <p:ph type="sldNum" sz="quarter" idx="12"/>
          </p:nvPr>
        </p:nvSpPr>
        <p:spPr/>
        <p:txBody>
          <a:bodyPr/>
          <a:lstStyle/>
          <a:p>
            <a:pPr>
              <a:defRPr/>
            </a:pPr>
            <a:fld id="{C25F781D-E298-476B-9CF4-65E91CE9D19F}" type="slidenum">
              <a:rPr lang="en-GB" smtClean="0">
                <a:solidFill>
                  <a:prstClr val="black"/>
                </a:solidFill>
              </a:rPr>
              <a:pPr>
                <a:defRPr/>
              </a:pPr>
              <a:t>13</a:t>
            </a:fld>
            <a:endParaRPr lang="en-GB" dirty="0">
              <a:solidFill>
                <a:prstClr val="black"/>
              </a:solidFill>
            </a:endParaRPr>
          </a:p>
        </p:txBody>
      </p:sp>
      <p:sp>
        <p:nvSpPr>
          <p:cNvPr id="2" name="Title 1"/>
          <p:cNvSpPr>
            <a:spLocks noGrp="1"/>
          </p:cNvSpPr>
          <p:nvPr>
            <p:ph type="title"/>
          </p:nvPr>
        </p:nvSpPr>
        <p:spPr/>
        <p:txBody>
          <a:bodyPr>
            <a:normAutofit/>
          </a:bodyPr>
          <a:lstStyle/>
          <a:p>
            <a:r>
              <a:rPr lang="en-GB" dirty="0" smtClean="0"/>
              <a:t>SDMX Eurostat strategy</a:t>
            </a:r>
            <a:endParaRPr lang="en-GB" dirty="0"/>
          </a:p>
        </p:txBody>
      </p:sp>
    </p:spTree>
    <p:extLst>
      <p:ext uri="{BB962C8B-B14F-4D97-AF65-F5344CB8AC3E}">
        <p14:creationId xmlns:p14="http://schemas.microsoft.com/office/powerpoint/2010/main" val="22879422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smtClean="0"/>
              <a:t>More domains/datasets to use SDMX compliant exchange format (SDMX-ML, SDMX-CSV)</a:t>
            </a:r>
          </a:p>
          <a:p>
            <a:pPr lvl="1"/>
            <a:r>
              <a:rPr lang="en-GB" dirty="0" smtClean="0"/>
              <a:t>Full vs partial implementation – project oriented approach</a:t>
            </a:r>
          </a:p>
          <a:p>
            <a:pPr lvl="1"/>
            <a:r>
              <a:rPr lang="en-GB" dirty="0" smtClean="0"/>
              <a:t>Excel templates, designed with accordance to the DSD, are also compliant and a good starting point for SDMX compliance</a:t>
            </a:r>
          </a:p>
          <a:p>
            <a:pPr lvl="1"/>
            <a:r>
              <a:rPr lang="en-GB" dirty="0" smtClean="0"/>
              <a:t>Corporate services access after compliance</a:t>
            </a:r>
          </a:p>
          <a:p>
            <a:pPr lvl="1"/>
            <a:r>
              <a:rPr lang="en-GB" dirty="0" smtClean="0"/>
              <a:t>Harmonisation and </a:t>
            </a:r>
            <a:r>
              <a:rPr lang="en-GB" dirty="0" err="1" smtClean="0"/>
              <a:t>standartisation</a:t>
            </a:r>
            <a:endParaRPr lang="en-GB" dirty="0" smtClean="0"/>
          </a:p>
          <a:p>
            <a:pPr marL="0" indent="0">
              <a:buNone/>
            </a:pPr>
            <a:r>
              <a:rPr lang="en-GB" dirty="0"/>
              <a:t/>
            </a:r>
            <a:br>
              <a:rPr lang="en-GB" dirty="0"/>
            </a:br>
            <a:endParaRPr lang="en-GB" dirty="0"/>
          </a:p>
        </p:txBody>
      </p:sp>
      <p:sp>
        <p:nvSpPr>
          <p:cNvPr id="6" name="Slide Number Placeholder 5"/>
          <p:cNvSpPr>
            <a:spLocks noGrp="1"/>
          </p:cNvSpPr>
          <p:nvPr>
            <p:ph type="sldNum" sz="quarter" idx="12"/>
          </p:nvPr>
        </p:nvSpPr>
        <p:spPr/>
        <p:txBody>
          <a:bodyPr/>
          <a:lstStyle/>
          <a:p>
            <a:pPr>
              <a:defRPr/>
            </a:pPr>
            <a:fld id="{C25F781D-E298-476B-9CF4-65E91CE9D19F}" type="slidenum">
              <a:rPr lang="en-GB" smtClean="0">
                <a:solidFill>
                  <a:prstClr val="black"/>
                </a:solidFill>
              </a:rPr>
              <a:pPr>
                <a:defRPr/>
              </a:pPr>
              <a:t>14</a:t>
            </a:fld>
            <a:endParaRPr lang="en-GB" dirty="0">
              <a:solidFill>
                <a:prstClr val="black"/>
              </a:solidFill>
            </a:endParaRPr>
          </a:p>
        </p:txBody>
      </p:sp>
      <p:sp>
        <p:nvSpPr>
          <p:cNvPr id="2" name="Title 1"/>
          <p:cNvSpPr>
            <a:spLocks noGrp="1"/>
          </p:cNvSpPr>
          <p:nvPr>
            <p:ph type="title"/>
          </p:nvPr>
        </p:nvSpPr>
        <p:spPr/>
        <p:txBody>
          <a:bodyPr/>
          <a:lstStyle/>
          <a:p>
            <a:r>
              <a:rPr lang="en-GB" dirty="0" smtClean="0"/>
              <a:t>SDMX Eurostat strategy</a:t>
            </a:r>
            <a:endParaRPr lang="en-GB" dirty="0"/>
          </a:p>
        </p:txBody>
      </p:sp>
    </p:spTree>
    <p:extLst>
      <p:ext uri="{BB962C8B-B14F-4D97-AF65-F5344CB8AC3E}">
        <p14:creationId xmlns:p14="http://schemas.microsoft.com/office/powerpoint/2010/main" val="4232588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smtClean="0"/>
              <a:t>Split into 6 main packages, based on priorities and dependencies</a:t>
            </a:r>
          </a:p>
          <a:p>
            <a:r>
              <a:rPr lang="en-GB" dirty="0" smtClean="0"/>
              <a:t>Only features, covered by an use case are to be implemented</a:t>
            </a:r>
          </a:p>
          <a:p>
            <a:r>
              <a:rPr lang="en-GB" dirty="0" smtClean="0"/>
              <a:t>Global roadmap for all the tools</a:t>
            </a:r>
          </a:p>
          <a:p>
            <a:pPr lvl="1"/>
            <a:r>
              <a:rPr lang="en-GB" dirty="0" smtClean="0"/>
              <a:t>Each tool/component has its own development lifecycle, dependencies and feature needs</a:t>
            </a:r>
          </a:p>
          <a:p>
            <a:pPr lvl="1"/>
            <a:r>
              <a:rPr lang="en-GB" dirty="0" err="1" smtClean="0"/>
              <a:t>SdmxSource</a:t>
            </a:r>
            <a:r>
              <a:rPr lang="en-GB" dirty="0" smtClean="0"/>
              <a:t> library is a key component, SDMX 3.0 implemented in a single place</a:t>
            </a:r>
            <a:r>
              <a:rPr lang="en-GB" dirty="0"/>
              <a:t/>
            </a:r>
            <a:br>
              <a:rPr lang="en-GB" dirty="0"/>
            </a:br>
            <a:endParaRPr lang="en-GB" dirty="0"/>
          </a:p>
        </p:txBody>
      </p:sp>
      <p:sp>
        <p:nvSpPr>
          <p:cNvPr id="6" name="Slide Number Placeholder 5"/>
          <p:cNvSpPr>
            <a:spLocks noGrp="1"/>
          </p:cNvSpPr>
          <p:nvPr>
            <p:ph type="sldNum" sz="quarter" idx="12"/>
          </p:nvPr>
        </p:nvSpPr>
        <p:spPr/>
        <p:txBody>
          <a:bodyPr/>
          <a:lstStyle/>
          <a:p>
            <a:pPr>
              <a:defRPr/>
            </a:pPr>
            <a:fld id="{C25F781D-E298-476B-9CF4-65E91CE9D19F}" type="slidenum">
              <a:rPr lang="en-GB" smtClean="0">
                <a:solidFill>
                  <a:prstClr val="black"/>
                </a:solidFill>
              </a:rPr>
              <a:pPr>
                <a:defRPr/>
              </a:pPr>
              <a:t>15</a:t>
            </a:fld>
            <a:endParaRPr lang="en-GB" dirty="0">
              <a:solidFill>
                <a:prstClr val="black"/>
              </a:solidFill>
            </a:endParaRPr>
          </a:p>
        </p:txBody>
      </p:sp>
      <p:sp>
        <p:nvSpPr>
          <p:cNvPr id="2" name="Title 1"/>
          <p:cNvSpPr>
            <a:spLocks noGrp="1"/>
          </p:cNvSpPr>
          <p:nvPr>
            <p:ph type="title"/>
          </p:nvPr>
        </p:nvSpPr>
        <p:spPr/>
        <p:txBody>
          <a:bodyPr/>
          <a:lstStyle/>
          <a:p>
            <a:r>
              <a:rPr lang="en-GB" dirty="0" smtClean="0"/>
              <a:t>SDMX 3.0 integration within ESTAT tools</a:t>
            </a:r>
            <a:endParaRPr lang="en-GB" dirty="0"/>
          </a:p>
        </p:txBody>
      </p:sp>
    </p:spTree>
    <p:extLst>
      <p:ext uri="{BB962C8B-B14F-4D97-AF65-F5344CB8AC3E}">
        <p14:creationId xmlns:p14="http://schemas.microsoft.com/office/powerpoint/2010/main" val="16071435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smtClean="0"/>
              <a:t>Package 1: Structures</a:t>
            </a:r>
          </a:p>
          <a:p>
            <a:r>
              <a:rPr lang="en-GB" dirty="0" smtClean="0"/>
              <a:t>Package 2: Web Services</a:t>
            </a:r>
          </a:p>
          <a:p>
            <a:r>
              <a:rPr lang="en-GB" dirty="0" smtClean="0"/>
              <a:t>Package 3: Data and data formats</a:t>
            </a:r>
          </a:p>
          <a:p>
            <a:r>
              <a:rPr lang="en-GB" dirty="0" smtClean="0"/>
              <a:t>Package 4: Metadata</a:t>
            </a:r>
          </a:p>
          <a:p>
            <a:r>
              <a:rPr lang="en-GB" dirty="0" smtClean="0"/>
              <a:t>Package 5: Geo and metadata formats</a:t>
            </a:r>
          </a:p>
          <a:p>
            <a:r>
              <a:rPr lang="en-GB" dirty="0" smtClean="0"/>
              <a:t>Package 6: Hierarchies and mappings</a:t>
            </a:r>
            <a:endParaRPr lang="en-GB" dirty="0"/>
          </a:p>
        </p:txBody>
      </p:sp>
      <p:sp>
        <p:nvSpPr>
          <p:cNvPr id="7" name="Slide Number Placeholder 6"/>
          <p:cNvSpPr>
            <a:spLocks noGrp="1"/>
          </p:cNvSpPr>
          <p:nvPr>
            <p:ph type="sldNum" sz="quarter" idx="12"/>
          </p:nvPr>
        </p:nvSpPr>
        <p:spPr/>
        <p:txBody>
          <a:bodyPr/>
          <a:lstStyle/>
          <a:p>
            <a:pPr>
              <a:defRPr/>
            </a:pPr>
            <a:fld id="{C25F781D-E298-476B-9CF4-65E91CE9D19F}" type="slidenum">
              <a:rPr lang="en-GB" smtClean="0">
                <a:solidFill>
                  <a:prstClr val="black"/>
                </a:solidFill>
              </a:rPr>
              <a:pPr>
                <a:defRPr/>
              </a:pPr>
              <a:t>16</a:t>
            </a:fld>
            <a:endParaRPr lang="en-GB" dirty="0">
              <a:solidFill>
                <a:prstClr val="black"/>
              </a:solidFill>
            </a:endParaRPr>
          </a:p>
        </p:txBody>
      </p:sp>
      <p:sp>
        <p:nvSpPr>
          <p:cNvPr id="2" name="Title 1"/>
          <p:cNvSpPr>
            <a:spLocks noGrp="1"/>
          </p:cNvSpPr>
          <p:nvPr>
            <p:ph type="title"/>
          </p:nvPr>
        </p:nvSpPr>
        <p:spPr/>
        <p:txBody>
          <a:bodyPr/>
          <a:lstStyle/>
          <a:p>
            <a:r>
              <a:rPr lang="en-GB" dirty="0" smtClean="0"/>
              <a:t>SDMX 3.0 integration within ESTAT tools</a:t>
            </a:r>
            <a:endParaRPr lang="en-GB" dirty="0"/>
          </a:p>
        </p:txBody>
      </p:sp>
      <p:graphicFrame>
        <p:nvGraphicFramePr>
          <p:cNvPr id="6" name="Content Placeholder 3"/>
          <p:cNvGraphicFramePr>
            <a:graphicFrameLocks/>
          </p:cNvGraphicFramePr>
          <p:nvPr>
            <p:extLst>
              <p:ext uri="{D42A27DB-BD31-4B8C-83A1-F6EECF244321}">
                <p14:modId xmlns:p14="http://schemas.microsoft.com/office/powerpoint/2010/main" val="3227652392"/>
              </p:ext>
            </p:extLst>
          </p:nvPr>
        </p:nvGraphicFramePr>
        <p:xfrm>
          <a:off x="7219949" y="3209925"/>
          <a:ext cx="3151959" cy="11559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89662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C25F781D-E298-476B-9CF4-65E91CE9D19F}" type="slidenum">
              <a:rPr lang="en-GB" smtClean="0">
                <a:solidFill>
                  <a:prstClr val="black"/>
                </a:solidFill>
              </a:rPr>
              <a:pPr>
                <a:defRPr/>
              </a:pPr>
              <a:t>17</a:t>
            </a:fld>
            <a:endParaRPr lang="en-GB" dirty="0">
              <a:solidFill>
                <a:prstClr val="black"/>
              </a:solidFill>
            </a:endParaRPr>
          </a:p>
        </p:txBody>
      </p:sp>
      <p:sp>
        <p:nvSpPr>
          <p:cNvPr id="2" name="Title 1"/>
          <p:cNvSpPr>
            <a:spLocks noGrp="1"/>
          </p:cNvSpPr>
          <p:nvPr>
            <p:ph type="title"/>
          </p:nvPr>
        </p:nvSpPr>
        <p:spPr/>
        <p:txBody>
          <a:bodyPr/>
          <a:lstStyle/>
          <a:p>
            <a:r>
              <a:rPr lang="en-GB" dirty="0" smtClean="0"/>
              <a:t>SDMX 3.0 integration within ESTAT tools</a:t>
            </a:r>
            <a:endParaRPr lang="en-GB" dirty="0"/>
          </a:p>
        </p:txBody>
      </p:sp>
      <p:grpSp>
        <p:nvGrpSpPr>
          <p:cNvPr id="8" name="Group 7"/>
          <p:cNvGrpSpPr/>
          <p:nvPr/>
        </p:nvGrpSpPr>
        <p:grpSpPr>
          <a:xfrm>
            <a:off x="373965" y="1489942"/>
            <a:ext cx="3839170" cy="5091833"/>
            <a:chOff x="373965" y="1489942"/>
            <a:chExt cx="3839170" cy="5091833"/>
          </a:xfrm>
        </p:grpSpPr>
        <p:sp>
          <p:nvSpPr>
            <p:cNvPr id="9" name="Freeform 8"/>
            <p:cNvSpPr/>
            <p:nvPr/>
          </p:nvSpPr>
          <p:spPr>
            <a:xfrm>
              <a:off x="389774" y="1489942"/>
              <a:ext cx="1921636" cy="453156"/>
            </a:xfrm>
            <a:custGeom>
              <a:avLst/>
              <a:gdLst>
                <a:gd name="connsiteX0" fmla="*/ 0 w 1921636"/>
                <a:gd name="connsiteY0" fmla="*/ 0 h 453156"/>
                <a:gd name="connsiteX1" fmla="*/ 1921636 w 1921636"/>
                <a:gd name="connsiteY1" fmla="*/ 0 h 453156"/>
                <a:gd name="connsiteX2" fmla="*/ 1921636 w 1921636"/>
                <a:gd name="connsiteY2" fmla="*/ 453156 h 453156"/>
                <a:gd name="connsiteX3" fmla="*/ 0 w 1921636"/>
                <a:gd name="connsiteY3" fmla="*/ 453156 h 453156"/>
                <a:gd name="connsiteX4" fmla="*/ 0 w 1921636"/>
                <a:gd name="connsiteY4" fmla="*/ 0 h 453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1636" h="453156">
                  <a:moveTo>
                    <a:pt x="0" y="0"/>
                  </a:moveTo>
                  <a:lnTo>
                    <a:pt x="1921636" y="0"/>
                  </a:lnTo>
                  <a:lnTo>
                    <a:pt x="1921636" y="453156"/>
                  </a:lnTo>
                  <a:lnTo>
                    <a:pt x="0" y="453156"/>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en-GB" sz="1200" kern="1200" dirty="0" smtClean="0"/>
                <a:t>Package 1: Structures</a:t>
              </a:r>
              <a:endParaRPr lang="en-US" sz="1200" kern="1200" dirty="0"/>
            </a:p>
          </p:txBody>
        </p:sp>
        <p:sp>
          <p:nvSpPr>
            <p:cNvPr id="10" name="Freeform 9"/>
            <p:cNvSpPr/>
            <p:nvPr/>
          </p:nvSpPr>
          <p:spPr>
            <a:xfrm>
              <a:off x="373965" y="2093478"/>
              <a:ext cx="1957885" cy="4488297"/>
            </a:xfrm>
            <a:custGeom>
              <a:avLst/>
              <a:gdLst>
                <a:gd name="connsiteX0" fmla="*/ 0 w 1957885"/>
                <a:gd name="connsiteY0" fmla="*/ 0 h 4170565"/>
                <a:gd name="connsiteX1" fmla="*/ 1957885 w 1957885"/>
                <a:gd name="connsiteY1" fmla="*/ 0 h 4170565"/>
                <a:gd name="connsiteX2" fmla="*/ 1957885 w 1957885"/>
                <a:gd name="connsiteY2" fmla="*/ 4170565 h 4170565"/>
                <a:gd name="connsiteX3" fmla="*/ 0 w 1957885"/>
                <a:gd name="connsiteY3" fmla="*/ 4170565 h 4170565"/>
                <a:gd name="connsiteX4" fmla="*/ 0 w 1957885"/>
                <a:gd name="connsiteY4" fmla="*/ 0 h 4170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7885" h="4170565">
                  <a:moveTo>
                    <a:pt x="0" y="0"/>
                  </a:moveTo>
                  <a:lnTo>
                    <a:pt x="1957885" y="0"/>
                  </a:lnTo>
                  <a:lnTo>
                    <a:pt x="1957885" y="4170565"/>
                  </a:lnTo>
                  <a:lnTo>
                    <a:pt x="0" y="4170565"/>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Semantic Versioning</a:t>
              </a:r>
              <a:endParaRPr lang="en-US" sz="1200" kern="1200" dirty="0"/>
            </a:p>
            <a:p>
              <a:pPr marL="114300" lvl="1" indent="-114300" algn="l" defTabSz="533400">
                <a:lnSpc>
                  <a:spcPct val="90000"/>
                </a:lnSpc>
                <a:spcBef>
                  <a:spcPct val="0"/>
                </a:spcBef>
                <a:spcAft>
                  <a:spcPct val="15000"/>
                </a:spcAft>
                <a:buChar char="••"/>
              </a:pPr>
              <a:r>
                <a:rPr lang="en-US" sz="1200" kern="1200" dirty="0" smtClean="0"/>
                <a:t>Wildcards in versioning</a:t>
              </a:r>
              <a:endParaRPr lang="en-US" sz="1200" kern="1200" dirty="0"/>
            </a:p>
            <a:p>
              <a:pPr marL="114300" lvl="1" indent="-114300" algn="l" defTabSz="533400">
                <a:lnSpc>
                  <a:spcPct val="90000"/>
                </a:lnSpc>
                <a:spcBef>
                  <a:spcPct val="0"/>
                </a:spcBef>
                <a:spcAft>
                  <a:spcPct val="15000"/>
                </a:spcAft>
                <a:buChar char="••"/>
              </a:pPr>
              <a:r>
                <a:rPr lang="en-US" sz="1200" kern="1200" dirty="0" smtClean="0"/>
                <a:t>SDMX 3.0.0 Structure XML</a:t>
              </a:r>
              <a:endParaRPr lang="en-US" sz="1200" kern="1200" dirty="0"/>
            </a:p>
            <a:p>
              <a:pPr marL="114300" lvl="1" indent="-114300" algn="l" defTabSz="533400">
                <a:lnSpc>
                  <a:spcPct val="90000"/>
                </a:lnSpc>
                <a:spcBef>
                  <a:spcPct val="0"/>
                </a:spcBef>
                <a:spcAft>
                  <a:spcPct val="15000"/>
                </a:spcAft>
                <a:buChar char="••"/>
              </a:pPr>
              <a:r>
                <a:rPr lang="en-US" sz="1200" kern="1200" dirty="0" smtClean="0"/>
                <a:t>REST v2.0 Server side</a:t>
              </a:r>
              <a:endParaRPr lang="en-US" sz="1200" kern="1200" dirty="0"/>
            </a:p>
            <a:p>
              <a:pPr marL="114300" lvl="1" indent="-114300" algn="l" defTabSz="533400">
                <a:lnSpc>
                  <a:spcPct val="90000"/>
                </a:lnSpc>
                <a:spcBef>
                  <a:spcPct val="0"/>
                </a:spcBef>
                <a:spcAft>
                  <a:spcPct val="15000"/>
                </a:spcAft>
                <a:buChar char="••"/>
              </a:pPr>
              <a:r>
                <a:rPr lang="en-US" sz="1200" kern="1200" dirty="0" smtClean="0"/>
                <a:t>DSD 3.0 Array</a:t>
              </a:r>
              <a:endParaRPr lang="en-US" sz="1200" kern="1200" dirty="0"/>
            </a:p>
            <a:p>
              <a:pPr marL="114300" lvl="1" indent="-114300" algn="l" defTabSz="533400">
                <a:lnSpc>
                  <a:spcPct val="90000"/>
                </a:lnSpc>
                <a:spcBef>
                  <a:spcPct val="0"/>
                </a:spcBef>
                <a:spcAft>
                  <a:spcPct val="15000"/>
                </a:spcAft>
                <a:buChar char="••"/>
              </a:pPr>
              <a:r>
                <a:rPr lang="en-US" sz="1200" kern="1200" dirty="0" smtClean="0"/>
                <a:t>DSD 3.0 Measures</a:t>
              </a:r>
              <a:endParaRPr lang="en-US" sz="1200" kern="1200" dirty="0"/>
            </a:p>
            <a:p>
              <a:pPr marL="114300" lvl="1" indent="-114300" algn="l" defTabSz="533400">
                <a:lnSpc>
                  <a:spcPct val="90000"/>
                </a:lnSpc>
                <a:spcBef>
                  <a:spcPct val="0"/>
                </a:spcBef>
                <a:spcAft>
                  <a:spcPct val="15000"/>
                </a:spcAft>
                <a:buChar char="••"/>
              </a:pPr>
              <a:r>
                <a:rPr lang="en-US" sz="1200" kern="1200" dirty="0" smtClean="0"/>
                <a:t>DSD 3.0 Sentinel Values</a:t>
              </a:r>
              <a:endParaRPr lang="en-US" sz="1200" kern="1200" dirty="0"/>
            </a:p>
            <a:p>
              <a:pPr marL="114300" lvl="1" indent="-114300" algn="l" defTabSz="533400">
                <a:lnSpc>
                  <a:spcPct val="90000"/>
                </a:lnSpc>
                <a:spcBef>
                  <a:spcPct val="0"/>
                </a:spcBef>
                <a:spcAft>
                  <a:spcPct val="15000"/>
                </a:spcAft>
                <a:buChar char="••"/>
              </a:pPr>
              <a:r>
                <a:rPr lang="en-US" sz="1200" kern="1200" dirty="0" smtClean="0"/>
                <a:t>DSD 3.0 Multilingual value</a:t>
              </a:r>
              <a:endParaRPr lang="en-US" sz="1200" kern="1200" dirty="0"/>
            </a:p>
            <a:p>
              <a:pPr marL="114300" lvl="1" indent="-114300" algn="l" defTabSz="533400">
                <a:lnSpc>
                  <a:spcPct val="90000"/>
                </a:lnSpc>
                <a:spcBef>
                  <a:spcPct val="0"/>
                </a:spcBef>
                <a:spcAft>
                  <a:spcPct val="15000"/>
                </a:spcAft>
                <a:buChar char="••"/>
              </a:pPr>
              <a:r>
                <a:rPr lang="en-US" sz="1200" kern="1200" dirty="0" smtClean="0"/>
                <a:t>DSD 3.0 MSD link</a:t>
              </a:r>
              <a:endParaRPr lang="en-US" sz="1200" kern="1200" dirty="0"/>
            </a:p>
            <a:p>
              <a:pPr marL="114300" lvl="1" indent="-114300" algn="l" defTabSz="533400">
                <a:lnSpc>
                  <a:spcPct val="90000"/>
                </a:lnSpc>
                <a:spcBef>
                  <a:spcPct val="0"/>
                </a:spcBef>
                <a:spcAft>
                  <a:spcPct val="15000"/>
                </a:spcAft>
                <a:buChar char="••"/>
              </a:pPr>
              <a:r>
                <a:rPr lang="en-US" sz="1200" kern="1200" dirty="0" smtClean="0"/>
                <a:t>DSD 3.0 Metadata attributes</a:t>
              </a:r>
              <a:endParaRPr lang="en-US" sz="1200" kern="1200" dirty="0"/>
            </a:p>
            <a:p>
              <a:pPr marL="114300" lvl="1" indent="-114300" algn="l" defTabSz="533400">
                <a:lnSpc>
                  <a:spcPct val="90000"/>
                </a:lnSpc>
                <a:spcBef>
                  <a:spcPct val="0"/>
                </a:spcBef>
                <a:spcAft>
                  <a:spcPct val="15000"/>
                </a:spcAft>
                <a:buChar char="••"/>
              </a:pPr>
              <a:r>
                <a:rPr lang="en-US" sz="1200" kern="1200" dirty="0" smtClean="0"/>
                <a:t>DSD 3.0 XHTML</a:t>
              </a:r>
              <a:endParaRPr lang="en-US" sz="1200" kern="1200" dirty="0"/>
            </a:p>
            <a:p>
              <a:pPr marL="114300" lvl="1" indent="-114300" algn="l" defTabSz="533400">
                <a:lnSpc>
                  <a:spcPct val="90000"/>
                </a:lnSpc>
                <a:spcBef>
                  <a:spcPct val="0"/>
                </a:spcBef>
                <a:spcAft>
                  <a:spcPct val="15000"/>
                </a:spcAft>
                <a:buChar char="••"/>
              </a:pPr>
              <a:r>
                <a:rPr lang="en-US" sz="1200" kern="1200" dirty="0" smtClean="0"/>
                <a:t>SDMX 3.0.0 Data XML parser</a:t>
              </a:r>
              <a:endParaRPr lang="en-US" sz="1200" kern="1200" dirty="0"/>
            </a:p>
            <a:p>
              <a:pPr marL="114300" lvl="1" indent="-114300" algn="l" defTabSz="533400">
                <a:lnSpc>
                  <a:spcPct val="90000"/>
                </a:lnSpc>
                <a:spcBef>
                  <a:spcPct val="0"/>
                </a:spcBef>
                <a:spcAft>
                  <a:spcPct val="15000"/>
                </a:spcAft>
                <a:buChar char="••"/>
              </a:pPr>
              <a:r>
                <a:rPr lang="en-US" sz="1200" kern="1200" dirty="0" smtClean="0"/>
                <a:t>Codelist Inheritance</a:t>
              </a:r>
              <a:endParaRPr lang="en-US" sz="1200" kern="1200" dirty="0"/>
            </a:p>
            <a:p>
              <a:pPr marL="114300" lvl="1" indent="-114300" algn="l" defTabSz="533400">
                <a:lnSpc>
                  <a:spcPct val="90000"/>
                </a:lnSpc>
                <a:spcBef>
                  <a:spcPct val="0"/>
                </a:spcBef>
                <a:spcAft>
                  <a:spcPct val="15000"/>
                </a:spcAft>
                <a:buChar char="••"/>
              </a:pPr>
              <a:r>
                <a:rPr lang="en-US" sz="1200" kern="1200" dirty="0" smtClean="0"/>
                <a:t>Codelist Discriminated union</a:t>
              </a:r>
              <a:endParaRPr lang="en-US" sz="1200" kern="1200" dirty="0"/>
            </a:p>
            <a:p>
              <a:pPr marL="114300" lvl="1" indent="-114300" algn="l" defTabSz="533400">
                <a:lnSpc>
                  <a:spcPct val="90000"/>
                </a:lnSpc>
                <a:spcBef>
                  <a:spcPct val="0"/>
                </a:spcBef>
                <a:spcAft>
                  <a:spcPct val="15000"/>
                </a:spcAft>
                <a:buChar char="••"/>
              </a:pPr>
              <a:endParaRPr lang="en-US" sz="1200" kern="1200" dirty="0"/>
            </a:p>
          </p:txBody>
        </p:sp>
        <p:sp>
          <p:nvSpPr>
            <p:cNvPr id="11" name="Freeform 10"/>
            <p:cNvSpPr/>
            <p:nvPr/>
          </p:nvSpPr>
          <p:spPr>
            <a:xfrm>
              <a:off x="2504072" y="1489942"/>
              <a:ext cx="1709063" cy="453156"/>
            </a:xfrm>
            <a:custGeom>
              <a:avLst/>
              <a:gdLst>
                <a:gd name="connsiteX0" fmla="*/ 0 w 1709063"/>
                <a:gd name="connsiteY0" fmla="*/ 0 h 494538"/>
                <a:gd name="connsiteX1" fmla="*/ 1709063 w 1709063"/>
                <a:gd name="connsiteY1" fmla="*/ 0 h 494538"/>
                <a:gd name="connsiteX2" fmla="*/ 1709063 w 1709063"/>
                <a:gd name="connsiteY2" fmla="*/ 494538 h 494538"/>
                <a:gd name="connsiteX3" fmla="*/ 0 w 1709063"/>
                <a:gd name="connsiteY3" fmla="*/ 494538 h 494538"/>
                <a:gd name="connsiteX4" fmla="*/ 0 w 1709063"/>
                <a:gd name="connsiteY4" fmla="*/ 0 h 494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9063" h="494538">
                  <a:moveTo>
                    <a:pt x="0" y="0"/>
                  </a:moveTo>
                  <a:lnTo>
                    <a:pt x="1709063" y="0"/>
                  </a:lnTo>
                  <a:lnTo>
                    <a:pt x="1709063" y="494538"/>
                  </a:lnTo>
                  <a:lnTo>
                    <a:pt x="0" y="494538"/>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en-GB" sz="1200" kern="1200" dirty="0" smtClean="0"/>
                <a:t>Package 2: Web Services</a:t>
              </a:r>
              <a:endParaRPr lang="en-US" sz="1200" kern="1200" dirty="0"/>
            </a:p>
          </p:txBody>
        </p:sp>
      </p:grpSp>
      <p:sp>
        <p:nvSpPr>
          <p:cNvPr id="22" name="Freeform 21"/>
          <p:cNvSpPr/>
          <p:nvPr/>
        </p:nvSpPr>
        <p:spPr>
          <a:xfrm>
            <a:off x="2504072" y="2093478"/>
            <a:ext cx="1709063" cy="4488297"/>
          </a:xfrm>
          <a:custGeom>
            <a:avLst/>
            <a:gdLst>
              <a:gd name="connsiteX0" fmla="*/ 0 w 1957885"/>
              <a:gd name="connsiteY0" fmla="*/ 0 h 4170565"/>
              <a:gd name="connsiteX1" fmla="*/ 1957885 w 1957885"/>
              <a:gd name="connsiteY1" fmla="*/ 0 h 4170565"/>
              <a:gd name="connsiteX2" fmla="*/ 1957885 w 1957885"/>
              <a:gd name="connsiteY2" fmla="*/ 4170565 h 4170565"/>
              <a:gd name="connsiteX3" fmla="*/ 0 w 1957885"/>
              <a:gd name="connsiteY3" fmla="*/ 4170565 h 4170565"/>
              <a:gd name="connsiteX4" fmla="*/ 0 w 1957885"/>
              <a:gd name="connsiteY4" fmla="*/ 0 h 4170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7885" h="4170565">
                <a:moveTo>
                  <a:pt x="0" y="0"/>
                </a:moveTo>
                <a:lnTo>
                  <a:pt x="1957885" y="0"/>
                </a:lnTo>
                <a:lnTo>
                  <a:pt x="1957885" y="4170565"/>
                </a:lnTo>
                <a:lnTo>
                  <a:pt x="0" y="4170565"/>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4008" tIns="64008" rIns="85344" bIns="96012" numCol="1" spcCol="1270" anchor="t" anchorCtr="0">
            <a:noAutofit/>
          </a:bodyPr>
          <a:lstStyle/>
          <a:p>
            <a:pPr marL="114300" lvl="1" indent="-114300" defTabSz="533400">
              <a:lnSpc>
                <a:spcPct val="90000"/>
              </a:lnSpc>
              <a:spcBef>
                <a:spcPct val="0"/>
              </a:spcBef>
              <a:spcAft>
                <a:spcPct val="15000"/>
              </a:spcAft>
              <a:buChar char="••"/>
            </a:pPr>
            <a:r>
              <a:rPr lang="en-US" sz="1200" dirty="0"/>
              <a:t>SDMX 3.0.0 Data XML writer</a:t>
            </a:r>
          </a:p>
          <a:p>
            <a:pPr marL="114300" lvl="1" indent="-114300" defTabSz="533400">
              <a:lnSpc>
                <a:spcPct val="90000"/>
              </a:lnSpc>
              <a:spcBef>
                <a:spcPct val="0"/>
              </a:spcBef>
              <a:spcAft>
                <a:spcPct val="15000"/>
              </a:spcAft>
              <a:buChar char="••"/>
            </a:pPr>
            <a:r>
              <a:rPr lang="en-US" sz="1200" dirty="0"/>
              <a:t>REST v2.0 Data API</a:t>
            </a:r>
          </a:p>
          <a:p>
            <a:pPr marL="114300" lvl="1" indent="-114300" defTabSz="533400">
              <a:lnSpc>
                <a:spcPct val="90000"/>
              </a:lnSpc>
              <a:spcBef>
                <a:spcPct val="0"/>
              </a:spcBef>
              <a:spcAft>
                <a:spcPct val="15000"/>
              </a:spcAft>
              <a:buChar char="••"/>
            </a:pPr>
            <a:r>
              <a:rPr lang="en-US" sz="1200" dirty="0"/>
              <a:t>REST v2.0 Structure API</a:t>
            </a:r>
          </a:p>
          <a:p>
            <a:pPr marL="114300" lvl="1" indent="-114300" algn="l" defTabSz="533400">
              <a:lnSpc>
                <a:spcPct val="90000"/>
              </a:lnSpc>
              <a:spcBef>
                <a:spcPct val="0"/>
              </a:spcBef>
              <a:spcAft>
                <a:spcPct val="15000"/>
              </a:spcAft>
              <a:buChar char="••"/>
            </a:pPr>
            <a:endParaRPr lang="en-US" sz="1200" kern="1200" dirty="0"/>
          </a:p>
        </p:txBody>
      </p:sp>
      <p:sp>
        <p:nvSpPr>
          <p:cNvPr id="23" name="Freeform 22"/>
          <p:cNvSpPr/>
          <p:nvPr/>
        </p:nvSpPr>
        <p:spPr>
          <a:xfrm>
            <a:off x="4405797" y="1489942"/>
            <a:ext cx="1709063" cy="453156"/>
          </a:xfrm>
          <a:custGeom>
            <a:avLst/>
            <a:gdLst>
              <a:gd name="connsiteX0" fmla="*/ 0 w 1709063"/>
              <a:gd name="connsiteY0" fmla="*/ 0 h 494538"/>
              <a:gd name="connsiteX1" fmla="*/ 1709063 w 1709063"/>
              <a:gd name="connsiteY1" fmla="*/ 0 h 494538"/>
              <a:gd name="connsiteX2" fmla="*/ 1709063 w 1709063"/>
              <a:gd name="connsiteY2" fmla="*/ 494538 h 494538"/>
              <a:gd name="connsiteX3" fmla="*/ 0 w 1709063"/>
              <a:gd name="connsiteY3" fmla="*/ 494538 h 494538"/>
              <a:gd name="connsiteX4" fmla="*/ 0 w 1709063"/>
              <a:gd name="connsiteY4" fmla="*/ 0 h 494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9063" h="494538">
                <a:moveTo>
                  <a:pt x="0" y="0"/>
                </a:moveTo>
                <a:lnTo>
                  <a:pt x="1709063" y="0"/>
                </a:lnTo>
                <a:lnTo>
                  <a:pt x="1709063" y="494538"/>
                </a:lnTo>
                <a:lnTo>
                  <a:pt x="0" y="494538"/>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en-US" sz="1200" dirty="0"/>
              <a:t>Package 3: Data and data formats</a:t>
            </a:r>
          </a:p>
        </p:txBody>
      </p:sp>
      <p:sp>
        <p:nvSpPr>
          <p:cNvPr id="24" name="Freeform 23"/>
          <p:cNvSpPr/>
          <p:nvPr/>
        </p:nvSpPr>
        <p:spPr>
          <a:xfrm>
            <a:off x="4385357" y="2093477"/>
            <a:ext cx="1709063" cy="4488297"/>
          </a:xfrm>
          <a:custGeom>
            <a:avLst/>
            <a:gdLst>
              <a:gd name="connsiteX0" fmla="*/ 0 w 1957885"/>
              <a:gd name="connsiteY0" fmla="*/ 0 h 4170565"/>
              <a:gd name="connsiteX1" fmla="*/ 1957885 w 1957885"/>
              <a:gd name="connsiteY1" fmla="*/ 0 h 4170565"/>
              <a:gd name="connsiteX2" fmla="*/ 1957885 w 1957885"/>
              <a:gd name="connsiteY2" fmla="*/ 4170565 h 4170565"/>
              <a:gd name="connsiteX3" fmla="*/ 0 w 1957885"/>
              <a:gd name="connsiteY3" fmla="*/ 4170565 h 4170565"/>
              <a:gd name="connsiteX4" fmla="*/ 0 w 1957885"/>
              <a:gd name="connsiteY4" fmla="*/ 0 h 4170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7885" h="4170565">
                <a:moveTo>
                  <a:pt x="0" y="0"/>
                </a:moveTo>
                <a:lnTo>
                  <a:pt x="1957885" y="0"/>
                </a:lnTo>
                <a:lnTo>
                  <a:pt x="1957885" y="4170565"/>
                </a:lnTo>
                <a:lnTo>
                  <a:pt x="0" y="4170565"/>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4008" tIns="64008" rIns="85344" bIns="96012" numCol="1" spcCol="1270" anchor="t" anchorCtr="0">
            <a:noAutofit/>
          </a:bodyPr>
          <a:lstStyle/>
          <a:p>
            <a:pPr marL="114300" lvl="1" indent="-114300" defTabSz="533400">
              <a:lnSpc>
                <a:spcPct val="90000"/>
              </a:lnSpc>
              <a:spcBef>
                <a:spcPct val="0"/>
              </a:spcBef>
              <a:spcAft>
                <a:spcPct val="15000"/>
              </a:spcAft>
              <a:buChar char="••"/>
            </a:pPr>
            <a:r>
              <a:rPr lang="en-US" sz="1200" dirty="0"/>
              <a:t>REST v2.0 Data API</a:t>
            </a:r>
          </a:p>
          <a:p>
            <a:pPr marL="114300" lvl="1" indent="-114300" defTabSz="533400">
              <a:lnSpc>
                <a:spcPct val="90000"/>
              </a:lnSpc>
              <a:spcBef>
                <a:spcPct val="0"/>
              </a:spcBef>
              <a:spcAft>
                <a:spcPct val="15000"/>
              </a:spcAft>
              <a:buChar char="••"/>
            </a:pPr>
            <a:r>
              <a:rPr lang="en-US" sz="1200" dirty="0"/>
              <a:t>REST v2.0 Structure API</a:t>
            </a:r>
          </a:p>
          <a:p>
            <a:pPr marL="114300" lvl="1" indent="-114300" defTabSz="533400">
              <a:lnSpc>
                <a:spcPct val="90000"/>
              </a:lnSpc>
              <a:spcBef>
                <a:spcPct val="0"/>
              </a:spcBef>
              <a:spcAft>
                <a:spcPct val="15000"/>
              </a:spcAft>
              <a:buChar char="••"/>
            </a:pPr>
            <a:r>
              <a:rPr lang="en-US" sz="1200" dirty="0"/>
              <a:t>REST v2.0 Availability API</a:t>
            </a:r>
          </a:p>
          <a:p>
            <a:pPr marL="114300" lvl="1" indent="-114300" defTabSz="533400">
              <a:lnSpc>
                <a:spcPct val="90000"/>
              </a:lnSpc>
              <a:spcBef>
                <a:spcPct val="0"/>
              </a:spcBef>
              <a:spcAft>
                <a:spcPct val="15000"/>
              </a:spcAft>
              <a:buChar char="••"/>
            </a:pPr>
            <a:r>
              <a:rPr lang="en-US" sz="1200" dirty="0"/>
              <a:t>SDMX JSON Data v2.0.0</a:t>
            </a:r>
          </a:p>
          <a:p>
            <a:pPr marL="114300" lvl="1" indent="-114300" defTabSz="533400">
              <a:lnSpc>
                <a:spcPct val="90000"/>
              </a:lnSpc>
              <a:spcBef>
                <a:spcPct val="0"/>
              </a:spcBef>
              <a:spcAft>
                <a:spcPct val="15000"/>
              </a:spcAft>
              <a:buChar char="••"/>
            </a:pPr>
            <a:r>
              <a:rPr lang="en-US" sz="1200" dirty="0"/>
              <a:t>SDMX CSV Data v2.0.0</a:t>
            </a:r>
          </a:p>
          <a:p>
            <a:pPr marL="114300" lvl="1" indent="-114300" defTabSz="533400">
              <a:lnSpc>
                <a:spcPct val="90000"/>
              </a:lnSpc>
              <a:spcBef>
                <a:spcPct val="0"/>
              </a:spcBef>
              <a:spcAft>
                <a:spcPct val="15000"/>
              </a:spcAft>
              <a:buChar char="••"/>
            </a:pPr>
            <a:r>
              <a:rPr lang="en-US" sz="1200" dirty="0"/>
              <a:t>SDMX JSON Structure v2.0.0</a:t>
            </a:r>
          </a:p>
          <a:p>
            <a:pPr marL="114300" lvl="1" indent="-114300" defTabSz="533400">
              <a:lnSpc>
                <a:spcPct val="90000"/>
              </a:lnSpc>
              <a:spcBef>
                <a:spcPct val="0"/>
              </a:spcBef>
              <a:spcAft>
                <a:spcPct val="15000"/>
              </a:spcAft>
              <a:buChar char="••"/>
            </a:pPr>
            <a:r>
              <a:rPr lang="en-US" sz="1200" dirty="0"/>
              <a:t>Data Constraints - Attributes</a:t>
            </a:r>
          </a:p>
          <a:p>
            <a:pPr marL="114300" lvl="1" indent="-114300" defTabSz="533400">
              <a:lnSpc>
                <a:spcPct val="90000"/>
              </a:lnSpc>
              <a:spcBef>
                <a:spcPct val="0"/>
              </a:spcBef>
              <a:spcAft>
                <a:spcPct val="15000"/>
              </a:spcAft>
              <a:buChar char="••"/>
            </a:pPr>
            <a:r>
              <a:rPr lang="en-US" sz="1200" dirty="0"/>
              <a:t>Data Constraints - Measures</a:t>
            </a:r>
          </a:p>
          <a:p>
            <a:pPr marL="114300" lvl="1" indent="-114300" defTabSz="533400">
              <a:lnSpc>
                <a:spcPct val="90000"/>
              </a:lnSpc>
              <a:spcBef>
                <a:spcPct val="0"/>
              </a:spcBef>
              <a:spcAft>
                <a:spcPct val="15000"/>
              </a:spcAft>
              <a:buChar char="••"/>
            </a:pPr>
            <a:r>
              <a:rPr lang="en-US" sz="1200" dirty="0"/>
              <a:t>Data Constraints - Wildcard selection</a:t>
            </a:r>
          </a:p>
          <a:p>
            <a:pPr marL="114300" lvl="1" indent="-114300" defTabSz="533400">
              <a:lnSpc>
                <a:spcPct val="90000"/>
              </a:lnSpc>
              <a:spcBef>
                <a:spcPct val="0"/>
              </a:spcBef>
              <a:spcAft>
                <a:spcPct val="15000"/>
              </a:spcAft>
              <a:buChar char="••"/>
            </a:pPr>
            <a:r>
              <a:rPr lang="en-US" sz="1200" dirty="0" err="1"/>
              <a:t>Codelist</a:t>
            </a:r>
            <a:r>
              <a:rPr lang="en-US" sz="1200" dirty="0"/>
              <a:t> </a:t>
            </a:r>
            <a:r>
              <a:rPr lang="en-US" sz="1200" dirty="0" err="1"/>
              <a:t>Valuelist</a:t>
            </a:r>
            <a:endParaRPr lang="en-US" sz="1200" dirty="0"/>
          </a:p>
          <a:p>
            <a:pPr marL="114300" lvl="1" indent="-114300" algn="l" defTabSz="533400">
              <a:lnSpc>
                <a:spcPct val="90000"/>
              </a:lnSpc>
              <a:spcBef>
                <a:spcPct val="0"/>
              </a:spcBef>
              <a:spcAft>
                <a:spcPct val="15000"/>
              </a:spcAft>
              <a:buChar char="••"/>
            </a:pPr>
            <a:endParaRPr lang="en-US" sz="1200" kern="1200" dirty="0"/>
          </a:p>
        </p:txBody>
      </p:sp>
      <p:sp>
        <p:nvSpPr>
          <p:cNvPr id="25" name="Freeform 24"/>
          <p:cNvSpPr/>
          <p:nvPr/>
        </p:nvSpPr>
        <p:spPr>
          <a:xfrm>
            <a:off x="6266642" y="2093477"/>
            <a:ext cx="1709063" cy="4488297"/>
          </a:xfrm>
          <a:custGeom>
            <a:avLst/>
            <a:gdLst>
              <a:gd name="connsiteX0" fmla="*/ 0 w 1957885"/>
              <a:gd name="connsiteY0" fmla="*/ 0 h 4170565"/>
              <a:gd name="connsiteX1" fmla="*/ 1957885 w 1957885"/>
              <a:gd name="connsiteY1" fmla="*/ 0 h 4170565"/>
              <a:gd name="connsiteX2" fmla="*/ 1957885 w 1957885"/>
              <a:gd name="connsiteY2" fmla="*/ 4170565 h 4170565"/>
              <a:gd name="connsiteX3" fmla="*/ 0 w 1957885"/>
              <a:gd name="connsiteY3" fmla="*/ 4170565 h 4170565"/>
              <a:gd name="connsiteX4" fmla="*/ 0 w 1957885"/>
              <a:gd name="connsiteY4" fmla="*/ 0 h 4170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7885" h="4170565">
                <a:moveTo>
                  <a:pt x="0" y="0"/>
                </a:moveTo>
                <a:lnTo>
                  <a:pt x="1957885" y="0"/>
                </a:lnTo>
                <a:lnTo>
                  <a:pt x="1957885" y="4170565"/>
                </a:lnTo>
                <a:lnTo>
                  <a:pt x="0" y="4170565"/>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4008" tIns="64008" rIns="85344" bIns="96012" numCol="1" spcCol="1270" anchor="t" anchorCtr="0">
            <a:noAutofit/>
          </a:bodyPr>
          <a:lstStyle/>
          <a:p>
            <a:pPr marL="114300" lvl="1" indent="-114300" defTabSz="533400">
              <a:lnSpc>
                <a:spcPct val="90000"/>
              </a:lnSpc>
              <a:spcBef>
                <a:spcPct val="0"/>
              </a:spcBef>
              <a:spcAft>
                <a:spcPct val="15000"/>
              </a:spcAft>
              <a:buChar char="••"/>
            </a:pPr>
            <a:r>
              <a:rPr lang="en-US" sz="1200" dirty="0"/>
              <a:t>Standard Concept Roles</a:t>
            </a:r>
          </a:p>
          <a:p>
            <a:pPr marL="114300" lvl="1" indent="-114300" defTabSz="533400">
              <a:lnSpc>
                <a:spcPct val="90000"/>
              </a:lnSpc>
              <a:spcBef>
                <a:spcPct val="0"/>
              </a:spcBef>
              <a:spcAft>
                <a:spcPct val="15000"/>
              </a:spcAft>
              <a:buChar char="••"/>
            </a:pPr>
            <a:r>
              <a:rPr lang="en-US" sz="1200" dirty="0"/>
              <a:t>MSD 3.0 simplification</a:t>
            </a:r>
          </a:p>
          <a:p>
            <a:pPr marL="114300" lvl="1" indent="-114300" defTabSz="533400">
              <a:lnSpc>
                <a:spcPct val="90000"/>
              </a:lnSpc>
              <a:spcBef>
                <a:spcPct val="0"/>
              </a:spcBef>
              <a:spcAft>
                <a:spcPct val="15000"/>
              </a:spcAft>
              <a:buChar char="••"/>
            </a:pPr>
            <a:r>
              <a:rPr lang="en-US" sz="1200" dirty="0" err="1"/>
              <a:t>Metadataflow</a:t>
            </a:r>
            <a:r>
              <a:rPr lang="en-US" sz="1200" dirty="0"/>
              <a:t> 3.0 Target</a:t>
            </a:r>
          </a:p>
          <a:p>
            <a:pPr marL="114300" lvl="1" indent="-114300" defTabSz="533400">
              <a:lnSpc>
                <a:spcPct val="90000"/>
              </a:lnSpc>
              <a:spcBef>
                <a:spcPct val="0"/>
              </a:spcBef>
              <a:spcAft>
                <a:spcPct val="15000"/>
              </a:spcAft>
              <a:buChar char="••"/>
            </a:pPr>
            <a:r>
              <a:rPr lang="en-US" sz="1200" dirty="0"/>
              <a:t>Metadata Provision Agreement - Target</a:t>
            </a:r>
          </a:p>
          <a:p>
            <a:pPr marL="114300" lvl="1" indent="-114300" defTabSz="533400">
              <a:lnSpc>
                <a:spcPct val="90000"/>
              </a:lnSpc>
              <a:spcBef>
                <a:spcPct val="0"/>
              </a:spcBef>
              <a:spcAft>
                <a:spcPct val="15000"/>
              </a:spcAft>
              <a:buChar char="••"/>
            </a:pPr>
            <a:r>
              <a:rPr lang="en-US" sz="1200" dirty="0"/>
              <a:t>Metadata Provider scheme</a:t>
            </a:r>
          </a:p>
          <a:p>
            <a:pPr marL="114300" lvl="1" indent="-114300" defTabSz="533400">
              <a:lnSpc>
                <a:spcPct val="90000"/>
              </a:lnSpc>
              <a:spcBef>
                <a:spcPct val="0"/>
              </a:spcBef>
              <a:spcAft>
                <a:spcPct val="15000"/>
              </a:spcAft>
              <a:buChar char="••"/>
            </a:pPr>
            <a:r>
              <a:rPr lang="en-US" sz="1200" dirty="0"/>
              <a:t>Validity period in Content Constraints</a:t>
            </a:r>
          </a:p>
          <a:p>
            <a:pPr marL="114300" lvl="1" indent="-114300" defTabSz="533400">
              <a:lnSpc>
                <a:spcPct val="90000"/>
              </a:lnSpc>
              <a:spcBef>
                <a:spcPct val="0"/>
              </a:spcBef>
              <a:spcAft>
                <a:spcPct val="15000"/>
              </a:spcAft>
              <a:buChar char="••"/>
            </a:pPr>
            <a:r>
              <a:rPr lang="en-US" sz="1200" dirty="0"/>
              <a:t>SDMX 2.0 REST Client</a:t>
            </a:r>
          </a:p>
          <a:p>
            <a:pPr marL="114300" lvl="1" indent="-114300" algn="l" defTabSz="533400">
              <a:lnSpc>
                <a:spcPct val="90000"/>
              </a:lnSpc>
              <a:spcBef>
                <a:spcPct val="0"/>
              </a:spcBef>
              <a:spcAft>
                <a:spcPct val="15000"/>
              </a:spcAft>
              <a:buChar char="••"/>
            </a:pPr>
            <a:endParaRPr lang="en-US" sz="1200" kern="1200" dirty="0"/>
          </a:p>
        </p:txBody>
      </p:sp>
      <p:sp>
        <p:nvSpPr>
          <p:cNvPr id="26" name="Freeform 25"/>
          <p:cNvSpPr/>
          <p:nvPr/>
        </p:nvSpPr>
        <p:spPr>
          <a:xfrm>
            <a:off x="6266642" y="1489942"/>
            <a:ext cx="1709063" cy="453156"/>
          </a:xfrm>
          <a:custGeom>
            <a:avLst/>
            <a:gdLst>
              <a:gd name="connsiteX0" fmla="*/ 0 w 1709063"/>
              <a:gd name="connsiteY0" fmla="*/ 0 h 494538"/>
              <a:gd name="connsiteX1" fmla="*/ 1709063 w 1709063"/>
              <a:gd name="connsiteY1" fmla="*/ 0 h 494538"/>
              <a:gd name="connsiteX2" fmla="*/ 1709063 w 1709063"/>
              <a:gd name="connsiteY2" fmla="*/ 494538 h 494538"/>
              <a:gd name="connsiteX3" fmla="*/ 0 w 1709063"/>
              <a:gd name="connsiteY3" fmla="*/ 494538 h 494538"/>
              <a:gd name="connsiteX4" fmla="*/ 0 w 1709063"/>
              <a:gd name="connsiteY4" fmla="*/ 0 h 494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9063" h="494538">
                <a:moveTo>
                  <a:pt x="0" y="0"/>
                </a:moveTo>
                <a:lnTo>
                  <a:pt x="1709063" y="0"/>
                </a:lnTo>
                <a:lnTo>
                  <a:pt x="1709063" y="494538"/>
                </a:lnTo>
                <a:lnTo>
                  <a:pt x="0" y="494538"/>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48768" rIns="85344" bIns="48768" numCol="1" spcCol="1270" anchor="ctr" anchorCtr="0">
            <a:noAutofit/>
          </a:bodyPr>
          <a:lstStyle/>
          <a:p>
            <a:r>
              <a:rPr lang="en-GB" sz="1200" dirty="0"/>
              <a:t>Package 4: Metadata</a:t>
            </a:r>
          </a:p>
        </p:txBody>
      </p:sp>
      <p:sp>
        <p:nvSpPr>
          <p:cNvPr id="27" name="Freeform 26"/>
          <p:cNvSpPr/>
          <p:nvPr/>
        </p:nvSpPr>
        <p:spPr>
          <a:xfrm>
            <a:off x="8127487" y="1489942"/>
            <a:ext cx="1709063" cy="453156"/>
          </a:xfrm>
          <a:custGeom>
            <a:avLst/>
            <a:gdLst>
              <a:gd name="connsiteX0" fmla="*/ 0 w 1709063"/>
              <a:gd name="connsiteY0" fmla="*/ 0 h 494538"/>
              <a:gd name="connsiteX1" fmla="*/ 1709063 w 1709063"/>
              <a:gd name="connsiteY1" fmla="*/ 0 h 494538"/>
              <a:gd name="connsiteX2" fmla="*/ 1709063 w 1709063"/>
              <a:gd name="connsiteY2" fmla="*/ 494538 h 494538"/>
              <a:gd name="connsiteX3" fmla="*/ 0 w 1709063"/>
              <a:gd name="connsiteY3" fmla="*/ 494538 h 494538"/>
              <a:gd name="connsiteX4" fmla="*/ 0 w 1709063"/>
              <a:gd name="connsiteY4" fmla="*/ 0 h 494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9063" h="494538">
                <a:moveTo>
                  <a:pt x="0" y="0"/>
                </a:moveTo>
                <a:lnTo>
                  <a:pt x="1709063" y="0"/>
                </a:lnTo>
                <a:lnTo>
                  <a:pt x="1709063" y="494538"/>
                </a:lnTo>
                <a:lnTo>
                  <a:pt x="0" y="494538"/>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en-GB" sz="1200" dirty="0"/>
              <a:t>Package 5: Geo and metadata formats</a:t>
            </a:r>
          </a:p>
        </p:txBody>
      </p:sp>
      <p:sp>
        <p:nvSpPr>
          <p:cNvPr id="28" name="Freeform 27"/>
          <p:cNvSpPr/>
          <p:nvPr/>
        </p:nvSpPr>
        <p:spPr>
          <a:xfrm>
            <a:off x="9988332" y="1501487"/>
            <a:ext cx="1709063" cy="453156"/>
          </a:xfrm>
          <a:custGeom>
            <a:avLst/>
            <a:gdLst>
              <a:gd name="connsiteX0" fmla="*/ 0 w 1709063"/>
              <a:gd name="connsiteY0" fmla="*/ 0 h 494538"/>
              <a:gd name="connsiteX1" fmla="*/ 1709063 w 1709063"/>
              <a:gd name="connsiteY1" fmla="*/ 0 h 494538"/>
              <a:gd name="connsiteX2" fmla="*/ 1709063 w 1709063"/>
              <a:gd name="connsiteY2" fmla="*/ 494538 h 494538"/>
              <a:gd name="connsiteX3" fmla="*/ 0 w 1709063"/>
              <a:gd name="connsiteY3" fmla="*/ 494538 h 494538"/>
              <a:gd name="connsiteX4" fmla="*/ 0 w 1709063"/>
              <a:gd name="connsiteY4" fmla="*/ 0 h 494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9063" h="494538">
                <a:moveTo>
                  <a:pt x="0" y="0"/>
                </a:moveTo>
                <a:lnTo>
                  <a:pt x="1709063" y="0"/>
                </a:lnTo>
                <a:lnTo>
                  <a:pt x="1709063" y="494538"/>
                </a:lnTo>
                <a:lnTo>
                  <a:pt x="0" y="494538"/>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en-US" sz="1200" dirty="0"/>
              <a:t>Package 6: Hierarchies and mappings</a:t>
            </a:r>
          </a:p>
        </p:txBody>
      </p:sp>
      <p:sp>
        <p:nvSpPr>
          <p:cNvPr id="29" name="Freeform 28"/>
          <p:cNvSpPr/>
          <p:nvPr/>
        </p:nvSpPr>
        <p:spPr>
          <a:xfrm>
            <a:off x="8127487" y="2093477"/>
            <a:ext cx="1709063" cy="4488297"/>
          </a:xfrm>
          <a:custGeom>
            <a:avLst/>
            <a:gdLst>
              <a:gd name="connsiteX0" fmla="*/ 0 w 1957885"/>
              <a:gd name="connsiteY0" fmla="*/ 0 h 4170565"/>
              <a:gd name="connsiteX1" fmla="*/ 1957885 w 1957885"/>
              <a:gd name="connsiteY1" fmla="*/ 0 h 4170565"/>
              <a:gd name="connsiteX2" fmla="*/ 1957885 w 1957885"/>
              <a:gd name="connsiteY2" fmla="*/ 4170565 h 4170565"/>
              <a:gd name="connsiteX3" fmla="*/ 0 w 1957885"/>
              <a:gd name="connsiteY3" fmla="*/ 4170565 h 4170565"/>
              <a:gd name="connsiteX4" fmla="*/ 0 w 1957885"/>
              <a:gd name="connsiteY4" fmla="*/ 0 h 4170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7885" h="4170565">
                <a:moveTo>
                  <a:pt x="0" y="0"/>
                </a:moveTo>
                <a:lnTo>
                  <a:pt x="1957885" y="0"/>
                </a:lnTo>
                <a:lnTo>
                  <a:pt x="1957885" y="4170565"/>
                </a:lnTo>
                <a:lnTo>
                  <a:pt x="0" y="4170565"/>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4008" tIns="64008" rIns="85344" bIns="96012" numCol="1" spcCol="1270" anchor="t" anchorCtr="0">
            <a:noAutofit/>
          </a:bodyPr>
          <a:lstStyle/>
          <a:p>
            <a:pPr marL="114300" lvl="1" indent="-114300" defTabSz="533400">
              <a:lnSpc>
                <a:spcPct val="90000"/>
              </a:lnSpc>
              <a:spcBef>
                <a:spcPct val="0"/>
              </a:spcBef>
              <a:spcAft>
                <a:spcPct val="15000"/>
              </a:spcAft>
              <a:buChar char="••"/>
            </a:pPr>
            <a:r>
              <a:rPr lang="en-US" sz="1200" dirty="0" err="1"/>
              <a:t>Codelists</a:t>
            </a:r>
            <a:r>
              <a:rPr lang="en-US" sz="1200" dirty="0"/>
              <a:t> – Geographical</a:t>
            </a:r>
          </a:p>
          <a:p>
            <a:pPr marL="114300" lvl="1" indent="-114300" defTabSz="533400">
              <a:lnSpc>
                <a:spcPct val="90000"/>
              </a:lnSpc>
              <a:spcBef>
                <a:spcPct val="0"/>
              </a:spcBef>
              <a:spcAft>
                <a:spcPct val="15000"/>
              </a:spcAft>
              <a:buChar char="••"/>
            </a:pPr>
            <a:r>
              <a:rPr lang="en-US" sz="1200" dirty="0" err="1"/>
              <a:t>Codelists</a:t>
            </a:r>
            <a:r>
              <a:rPr lang="en-US" sz="1200" dirty="0"/>
              <a:t> - </a:t>
            </a:r>
            <a:r>
              <a:rPr lang="en-US" sz="1200" dirty="0" err="1"/>
              <a:t>GeoGridCodelist</a:t>
            </a:r>
            <a:endParaRPr lang="en-US" sz="1200" dirty="0"/>
          </a:p>
          <a:p>
            <a:pPr marL="114300" lvl="1" indent="-114300" defTabSz="533400">
              <a:lnSpc>
                <a:spcPct val="90000"/>
              </a:lnSpc>
              <a:spcBef>
                <a:spcPct val="0"/>
              </a:spcBef>
              <a:spcAft>
                <a:spcPct val="15000"/>
              </a:spcAft>
              <a:buChar char="••"/>
            </a:pPr>
            <a:r>
              <a:rPr lang="en-US" sz="1200" dirty="0" err="1"/>
              <a:t>Geospatialinformation</a:t>
            </a:r>
            <a:r>
              <a:rPr lang="en-US" sz="1200" dirty="0"/>
              <a:t> type</a:t>
            </a:r>
          </a:p>
          <a:p>
            <a:pPr marL="114300" lvl="1" indent="-114300" defTabSz="533400">
              <a:lnSpc>
                <a:spcPct val="90000"/>
              </a:lnSpc>
              <a:spcBef>
                <a:spcPct val="0"/>
              </a:spcBef>
              <a:spcAft>
                <a:spcPct val="15000"/>
              </a:spcAft>
              <a:buChar char="••"/>
            </a:pPr>
            <a:r>
              <a:rPr lang="en-US" sz="1200" dirty="0" err="1"/>
              <a:t>Metadataset</a:t>
            </a:r>
            <a:r>
              <a:rPr lang="en-US" sz="1200" dirty="0"/>
              <a:t> with Maintainable Properties</a:t>
            </a:r>
          </a:p>
          <a:p>
            <a:pPr marL="114300" lvl="1" indent="-114300" defTabSz="533400">
              <a:lnSpc>
                <a:spcPct val="90000"/>
              </a:lnSpc>
              <a:spcBef>
                <a:spcPct val="0"/>
              </a:spcBef>
              <a:spcAft>
                <a:spcPct val="15000"/>
              </a:spcAft>
              <a:buChar char="••"/>
            </a:pPr>
            <a:r>
              <a:rPr lang="en-US" sz="1200" dirty="0"/>
              <a:t>SDMX 3.0 </a:t>
            </a:r>
            <a:r>
              <a:rPr lang="en-US" sz="1200" dirty="0" err="1"/>
              <a:t>Metadataset</a:t>
            </a:r>
            <a:r>
              <a:rPr lang="en-US" sz="1200" dirty="0"/>
              <a:t> formats (XML, JSON, CSV)</a:t>
            </a:r>
          </a:p>
          <a:p>
            <a:pPr marL="114300" lvl="1" indent="-114300" algn="l" defTabSz="533400">
              <a:lnSpc>
                <a:spcPct val="90000"/>
              </a:lnSpc>
              <a:spcBef>
                <a:spcPct val="0"/>
              </a:spcBef>
              <a:spcAft>
                <a:spcPct val="15000"/>
              </a:spcAft>
              <a:buChar char="••"/>
            </a:pPr>
            <a:endParaRPr lang="en-US" sz="1200" kern="1200" dirty="0"/>
          </a:p>
        </p:txBody>
      </p:sp>
      <p:sp>
        <p:nvSpPr>
          <p:cNvPr id="30" name="Freeform 29"/>
          <p:cNvSpPr/>
          <p:nvPr/>
        </p:nvSpPr>
        <p:spPr>
          <a:xfrm>
            <a:off x="9988332" y="2112526"/>
            <a:ext cx="1709063" cy="4488297"/>
          </a:xfrm>
          <a:custGeom>
            <a:avLst/>
            <a:gdLst>
              <a:gd name="connsiteX0" fmla="*/ 0 w 1957885"/>
              <a:gd name="connsiteY0" fmla="*/ 0 h 4170565"/>
              <a:gd name="connsiteX1" fmla="*/ 1957885 w 1957885"/>
              <a:gd name="connsiteY1" fmla="*/ 0 h 4170565"/>
              <a:gd name="connsiteX2" fmla="*/ 1957885 w 1957885"/>
              <a:gd name="connsiteY2" fmla="*/ 4170565 h 4170565"/>
              <a:gd name="connsiteX3" fmla="*/ 0 w 1957885"/>
              <a:gd name="connsiteY3" fmla="*/ 4170565 h 4170565"/>
              <a:gd name="connsiteX4" fmla="*/ 0 w 1957885"/>
              <a:gd name="connsiteY4" fmla="*/ 0 h 4170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7885" h="4170565">
                <a:moveTo>
                  <a:pt x="0" y="0"/>
                </a:moveTo>
                <a:lnTo>
                  <a:pt x="1957885" y="0"/>
                </a:lnTo>
                <a:lnTo>
                  <a:pt x="1957885" y="4170565"/>
                </a:lnTo>
                <a:lnTo>
                  <a:pt x="0" y="4170565"/>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4008" tIns="64008" rIns="85344" bIns="96012" numCol="1" spcCol="1270" anchor="t" anchorCtr="0">
            <a:noAutofit/>
          </a:bodyPr>
          <a:lstStyle/>
          <a:p>
            <a:pPr marL="114300" lvl="1" indent="-114300" defTabSz="533400">
              <a:lnSpc>
                <a:spcPct val="90000"/>
              </a:lnSpc>
              <a:spcBef>
                <a:spcPct val="0"/>
              </a:spcBef>
              <a:spcAft>
                <a:spcPct val="15000"/>
              </a:spcAft>
              <a:buChar char="••"/>
            </a:pPr>
            <a:r>
              <a:rPr lang="en-US" sz="1200" dirty="0"/>
              <a:t>Metadata Constraints</a:t>
            </a:r>
          </a:p>
          <a:p>
            <a:pPr marL="114300" lvl="1" indent="-114300" defTabSz="533400">
              <a:lnSpc>
                <a:spcPct val="90000"/>
              </a:lnSpc>
              <a:spcBef>
                <a:spcPct val="0"/>
              </a:spcBef>
              <a:spcAft>
                <a:spcPct val="15000"/>
              </a:spcAft>
              <a:buChar char="••"/>
            </a:pPr>
            <a:r>
              <a:rPr lang="en-US" sz="1200" dirty="0"/>
              <a:t>Hierarchy Association</a:t>
            </a:r>
          </a:p>
          <a:p>
            <a:pPr marL="114300" lvl="1" indent="-114300" defTabSz="533400">
              <a:lnSpc>
                <a:spcPct val="90000"/>
              </a:lnSpc>
              <a:spcBef>
                <a:spcPct val="0"/>
              </a:spcBef>
              <a:spcAft>
                <a:spcPct val="15000"/>
              </a:spcAft>
              <a:buChar char="••"/>
            </a:pPr>
            <a:r>
              <a:rPr lang="en-US" sz="1200" dirty="0"/>
              <a:t>Hierarchies</a:t>
            </a:r>
          </a:p>
          <a:p>
            <a:pPr marL="114300" lvl="1" indent="-114300" defTabSz="533400">
              <a:lnSpc>
                <a:spcPct val="90000"/>
              </a:lnSpc>
              <a:spcBef>
                <a:spcPct val="0"/>
              </a:spcBef>
              <a:spcAft>
                <a:spcPct val="15000"/>
              </a:spcAft>
              <a:buChar char="••"/>
            </a:pPr>
            <a:r>
              <a:rPr lang="en-US" sz="1200" dirty="0"/>
              <a:t>Mappings - Structure Map</a:t>
            </a:r>
          </a:p>
          <a:p>
            <a:pPr marL="114300" lvl="1" indent="-114300" defTabSz="533400">
              <a:lnSpc>
                <a:spcPct val="90000"/>
              </a:lnSpc>
              <a:spcBef>
                <a:spcPct val="0"/>
              </a:spcBef>
              <a:spcAft>
                <a:spcPct val="15000"/>
              </a:spcAft>
              <a:buChar char="••"/>
            </a:pPr>
            <a:r>
              <a:rPr lang="en-US" sz="1200" dirty="0"/>
              <a:t>Mappings - Representation Map</a:t>
            </a:r>
          </a:p>
          <a:p>
            <a:pPr marL="114300" lvl="1" indent="-114300" defTabSz="533400">
              <a:lnSpc>
                <a:spcPct val="90000"/>
              </a:lnSpc>
              <a:spcBef>
                <a:spcPct val="0"/>
              </a:spcBef>
              <a:spcAft>
                <a:spcPct val="15000"/>
              </a:spcAft>
              <a:buChar char="••"/>
            </a:pPr>
            <a:r>
              <a:rPr lang="en-US" sz="1200" dirty="0"/>
              <a:t>Mappings - Category Scheme Map</a:t>
            </a:r>
          </a:p>
          <a:p>
            <a:pPr marL="114300" lvl="1" indent="-114300" defTabSz="533400">
              <a:lnSpc>
                <a:spcPct val="90000"/>
              </a:lnSpc>
              <a:spcBef>
                <a:spcPct val="0"/>
              </a:spcBef>
              <a:spcAft>
                <a:spcPct val="15000"/>
              </a:spcAft>
              <a:buChar char="••"/>
            </a:pPr>
            <a:r>
              <a:rPr lang="en-US" sz="1200" dirty="0"/>
              <a:t>Mappings - Reporting Taxonomy Map</a:t>
            </a:r>
          </a:p>
          <a:p>
            <a:pPr marL="114300" lvl="1" indent="-114300" defTabSz="533400">
              <a:lnSpc>
                <a:spcPct val="90000"/>
              </a:lnSpc>
              <a:spcBef>
                <a:spcPct val="0"/>
              </a:spcBef>
              <a:spcAft>
                <a:spcPct val="15000"/>
              </a:spcAft>
              <a:buChar char="••"/>
            </a:pPr>
            <a:r>
              <a:rPr lang="en-US" sz="1200" dirty="0"/>
              <a:t>Mappings - </a:t>
            </a:r>
            <a:r>
              <a:rPr lang="en-US" sz="1200" dirty="0" err="1"/>
              <a:t>Organisation</a:t>
            </a:r>
            <a:r>
              <a:rPr lang="en-US" sz="1200" dirty="0"/>
              <a:t> Scheme Map</a:t>
            </a:r>
          </a:p>
          <a:p>
            <a:pPr marL="114300" lvl="1" indent="-114300" defTabSz="533400">
              <a:lnSpc>
                <a:spcPct val="90000"/>
              </a:lnSpc>
              <a:spcBef>
                <a:spcPct val="0"/>
              </a:spcBef>
              <a:spcAft>
                <a:spcPct val="15000"/>
              </a:spcAft>
              <a:buChar char="••"/>
            </a:pPr>
            <a:r>
              <a:rPr lang="en-US" sz="1200" dirty="0"/>
              <a:t>Mappings - Concept Scheme Map</a:t>
            </a:r>
          </a:p>
          <a:p>
            <a:pPr marL="1028700" lvl="3" indent="-114300" defTabSz="533400">
              <a:lnSpc>
                <a:spcPct val="90000"/>
              </a:lnSpc>
              <a:spcBef>
                <a:spcPct val="0"/>
              </a:spcBef>
              <a:spcAft>
                <a:spcPct val="15000"/>
              </a:spcAft>
              <a:buChar char="••"/>
            </a:pPr>
            <a:endParaRPr lang="en-US" sz="1200" kern="1200" dirty="0"/>
          </a:p>
        </p:txBody>
      </p:sp>
    </p:spTree>
    <p:extLst>
      <p:ext uri="{BB962C8B-B14F-4D97-AF65-F5344CB8AC3E}">
        <p14:creationId xmlns:p14="http://schemas.microsoft.com/office/powerpoint/2010/main" val="8341968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1"/>
          </p:nvPr>
        </p:nvSpPr>
        <p:spPr>
          <a:xfrm>
            <a:off x="6470469" y="1422400"/>
            <a:ext cx="5579291" cy="5222240"/>
          </a:xfrm>
          <a:solidFill>
            <a:schemeClr val="bg1"/>
          </a:solidFill>
        </p:spPr>
        <p:txBody>
          <a:bodyPr/>
          <a:lstStyle/>
          <a:p>
            <a:r>
              <a:rPr lang="en-IE" dirty="0"/>
              <a:t>Start </a:t>
            </a:r>
            <a:r>
              <a:rPr lang="en-IE" b="1" dirty="0"/>
              <a:t>Q1/2022 </a:t>
            </a:r>
            <a:r>
              <a:rPr lang="en-IE" b="1" dirty="0" smtClean="0"/>
              <a:t> </a:t>
            </a:r>
            <a:r>
              <a:rPr lang="en-IE" dirty="0" smtClean="0"/>
              <a:t>End  </a:t>
            </a:r>
            <a:r>
              <a:rPr lang="en-IE" b="1" dirty="0"/>
              <a:t>Q4/2023</a:t>
            </a:r>
            <a:r>
              <a:rPr lang="en-IE" dirty="0"/>
              <a:t> </a:t>
            </a:r>
            <a:endParaRPr lang="en-IE" dirty="0" smtClean="0"/>
          </a:p>
          <a:p>
            <a:r>
              <a:rPr lang="en-IE" dirty="0" smtClean="0"/>
              <a:t>Governance: </a:t>
            </a:r>
            <a:r>
              <a:rPr lang="en-GB" dirty="0"/>
              <a:t>Shared tools Expert Group </a:t>
            </a:r>
            <a:endParaRPr lang="en-GB" dirty="0" smtClean="0"/>
          </a:p>
          <a:p>
            <a:r>
              <a:rPr lang="en-IE" dirty="0" smtClean="0"/>
              <a:t>Development </a:t>
            </a:r>
            <a:r>
              <a:rPr lang="en-IE" dirty="0" smtClean="0"/>
              <a:t>releases (every 3 w)</a:t>
            </a:r>
          </a:p>
          <a:p>
            <a:r>
              <a:rPr lang="en-IE" dirty="0" smtClean="0"/>
              <a:t>Test releases (every 2 months)</a:t>
            </a:r>
          </a:p>
          <a:p>
            <a:r>
              <a:rPr lang="en-IE" dirty="0" smtClean="0"/>
              <a:t>Public releases</a:t>
            </a:r>
            <a:r>
              <a:rPr lang="en-US" dirty="0" smtClean="0"/>
              <a:t> Q4 2023</a:t>
            </a:r>
          </a:p>
          <a:p>
            <a:pPr lvl="1"/>
            <a:r>
              <a:rPr lang="en-IE" dirty="0" smtClean="0"/>
              <a:t>V 9.x.x - SDMX-RI</a:t>
            </a:r>
          </a:p>
          <a:p>
            <a:pPr lvl="1"/>
            <a:r>
              <a:rPr lang="en-IE" dirty="0" smtClean="0"/>
              <a:t>V 10.x.x - SDMX Converter</a:t>
            </a:r>
          </a:p>
        </p:txBody>
      </p:sp>
      <p:sp>
        <p:nvSpPr>
          <p:cNvPr id="2" name="Slide Number Placeholder 1"/>
          <p:cNvSpPr>
            <a:spLocks noGrp="1"/>
          </p:cNvSpPr>
          <p:nvPr>
            <p:ph type="sldNum" sz="quarter" idx="12"/>
          </p:nvPr>
        </p:nvSpPr>
        <p:spPr/>
        <p:txBody>
          <a:bodyPr/>
          <a:lstStyle/>
          <a:p>
            <a:fld id="{F46C79FD-C571-418B-AB0F-5EE936C85276}" type="slidenum">
              <a:rPr lang="en-GB" smtClean="0"/>
              <a:t>18</a:t>
            </a:fld>
            <a:endParaRPr lang="en-GB"/>
          </a:p>
        </p:txBody>
      </p:sp>
      <p:sp>
        <p:nvSpPr>
          <p:cNvPr id="3" name="Title 2"/>
          <p:cNvSpPr>
            <a:spLocks noGrp="1"/>
          </p:cNvSpPr>
          <p:nvPr>
            <p:ph type="title"/>
          </p:nvPr>
        </p:nvSpPr>
        <p:spPr/>
        <p:txBody>
          <a:bodyPr/>
          <a:lstStyle/>
          <a:p>
            <a:r>
              <a:rPr lang="en-IE" dirty="0" smtClean="0"/>
              <a:t>SDMX 3.0 road map overview</a:t>
            </a:r>
            <a:endParaRPr lang="en-US" dirty="0"/>
          </a:p>
        </p:txBody>
      </p:sp>
      <p:sp>
        <p:nvSpPr>
          <p:cNvPr id="11" name="Picture Placeholder 10"/>
          <p:cNvSpPr>
            <a:spLocks noGrp="1"/>
          </p:cNvSpPr>
          <p:nvPr>
            <p:ph type="pic" sz="quarter" idx="13"/>
          </p:nvPr>
        </p:nvSpPr>
        <p:spPr>
          <a:xfrm>
            <a:off x="-46383" y="0"/>
            <a:ext cx="6142383" cy="6858000"/>
          </a:xfrm>
        </p:spPr>
      </p:sp>
      <p:pic>
        <p:nvPicPr>
          <p:cNvPr id="9" name="Picture 8"/>
          <p:cNvPicPr>
            <a:picLocks noChangeAspect="1"/>
          </p:cNvPicPr>
          <p:nvPr/>
        </p:nvPicPr>
        <p:blipFill>
          <a:blip r:embed="rId3"/>
          <a:stretch>
            <a:fillRect/>
          </a:stretch>
        </p:blipFill>
        <p:spPr>
          <a:xfrm>
            <a:off x="-46383" y="-15010"/>
            <a:ext cx="6157494" cy="3450635"/>
          </a:xfrm>
          <a:prstGeom prst="rect">
            <a:avLst/>
          </a:prstGeom>
        </p:spPr>
      </p:pic>
      <p:sp>
        <p:nvSpPr>
          <p:cNvPr id="12" name="TextBox 11"/>
          <p:cNvSpPr txBox="1"/>
          <p:nvPr/>
        </p:nvSpPr>
        <p:spPr>
          <a:xfrm>
            <a:off x="121920" y="3677920"/>
            <a:ext cx="5831840" cy="3416320"/>
          </a:xfrm>
          <a:prstGeom prst="rect">
            <a:avLst/>
          </a:prstGeom>
          <a:noFill/>
        </p:spPr>
        <p:txBody>
          <a:bodyPr wrap="square" rtlCol="0">
            <a:spAutoFit/>
          </a:bodyPr>
          <a:lstStyle/>
          <a:p>
            <a:r>
              <a:rPr lang="en-IE" dirty="0" smtClean="0"/>
              <a:t>All non breaking 3.0 changes implemented in public releases</a:t>
            </a:r>
          </a:p>
          <a:p>
            <a:pPr marL="285750" indent="-285750">
              <a:buFont typeface="Arial" panose="020B0604020202020204" pitchFamily="34" charset="0"/>
              <a:buChar char="•"/>
            </a:pPr>
            <a:r>
              <a:rPr lang="en-IE" dirty="0" smtClean="0"/>
              <a:t>V8.x.x – SDMX-RI</a:t>
            </a:r>
          </a:p>
          <a:p>
            <a:pPr marL="285750" indent="-285750">
              <a:buFont typeface="Arial" panose="020B0604020202020204" pitchFamily="34" charset="0"/>
              <a:buChar char="•"/>
            </a:pPr>
            <a:r>
              <a:rPr lang="en-IE" dirty="0" smtClean="0"/>
              <a:t>V9.x.x – SDMX Converter</a:t>
            </a:r>
          </a:p>
          <a:p>
            <a:pPr marL="285750" indent="-285750">
              <a:buFont typeface="Arial" panose="020B0604020202020204" pitchFamily="34" charset="0"/>
              <a:buChar char="•"/>
            </a:pPr>
            <a:endParaRPr lang="en-IE" dirty="0"/>
          </a:p>
          <a:p>
            <a:pPr marL="285750" indent="-285750">
              <a:buFont typeface="Arial" panose="020B0604020202020204" pitchFamily="34" charset="0"/>
              <a:buChar char="•"/>
            </a:pPr>
            <a:r>
              <a:rPr lang="en-IE" dirty="0" err="1" smtClean="0"/>
              <a:t>SdmxSource</a:t>
            </a:r>
            <a:r>
              <a:rPr lang="en-IE" dirty="0" smtClean="0"/>
              <a:t> (Java) </a:t>
            </a:r>
          </a:p>
          <a:p>
            <a:pPr marL="742950" lvl="1" indent="-285750">
              <a:buFont typeface="Arial" panose="020B0604020202020204" pitchFamily="34" charset="0"/>
              <a:buChar char="•"/>
            </a:pPr>
            <a:r>
              <a:rPr lang="en-IE" dirty="0" smtClean="0"/>
              <a:t>Create a single reference implementation (ESTAT, BIS)</a:t>
            </a:r>
          </a:p>
          <a:p>
            <a:pPr marL="742950" lvl="1" indent="-285750">
              <a:buFont typeface="Arial" panose="020B0604020202020204" pitchFamily="34" charset="0"/>
              <a:buChar char="•"/>
            </a:pPr>
            <a:endParaRPr lang="en-IE" dirty="0" smtClean="0"/>
          </a:p>
          <a:p>
            <a:pPr marL="285750" indent="-285750">
              <a:buFont typeface="Arial" panose="020B0604020202020204" pitchFamily="34" charset="0"/>
              <a:buChar char="•"/>
            </a:pPr>
            <a:r>
              <a:rPr lang="en-IE" dirty="0" smtClean="0"/>
              <a:t>Euro SDMX Registry</a:t>
            </a:r>
          </a:p>
          <a:p>
            <a:pPr marL="742950" lvl="1" indent="-285750">
              <a:buFont typeface="Arial" panose="020B0604020202020204" pitchFamily="34" charset="0"/>
              <a:buChar char="•"/>
            </a:pPr>
            <a:r>
              <a:rPr lang="en-IE" dirty="0" smtClean="0"/>
              <a:t>Replace with </a:t>
            </a:r>
            <a:r>
              <a:rPr lang="en-IE" dirty="0"/>
              <a:t>Fusion Metadata Registry (BIS)</a:t>
            </a:r>
            <a:endParaRPr lang="en-IE" dirty="0" smtClean="0"/>
          </a:p>
          <a:p>
            <a:pPr lvl="1"/>
            <a:endParaRPr lang="en-IE" dirty="0" smtClean="0"/>
          </a:p>
        </p:txBody>
      </p:sp>
    </p:spTree>
    <p:extLst>
      <p:ext uri="{BB962C8B-B14F-4D97-AF65-F5344CB8AC3E}">
        <p14:creationId xmlns:p14="http://schemas.microsoft.com/office/powerpoint/2010/main" val="14726448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Thank you</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a:t>
            </a:r>
            <a:r>
              <a:rPr lang="en-US" sz="1050" b="1" dirty="0" smtClean="0"/>
              <a:t>2023</a:t>
            </a:r>
            <a:endParaRPr lang="en-US" sz="1050" b="1" dirty="0"/>
          </a:p>
          <a:p>
            <a:r>
              <a:rPr lang="en-US" sz="1050" dirty="0" smtClean="0"/>
              <a:t>Unless otherwise noted the reuse of this presentation is </a:t>
            </a:r>
            <a:r>
              <a:rPr lang="en-US" sz="1050" dirty="0" err="1" smtClean="0"/>
              <a:t>authorised</a:t>
            </a:r>
            <a:r>
              <a:rPr lang="en-US" sz="1050" dirty="0" smtClean="0"/>
              <a:t> under the </a:t>
            </a:r>
            <a:r>
              <a:rPr lang="en-US" sz="1050" dirty="0" smtClean="0">
                <a:hlinkClick r:id="rId3"/>
              </a:rPr>
              <a:t>CC BY 4.0 </a:t>
            </a:r>
            <a:r>
              <a:rPr lang="en-US" sz="1050" dirty="0"/>
              <a:t>license. For any use or reproduction of elements that are not owned by the EU, permission may need to be sought directly from the respective </a:t>
            </a:r>
            <a:r>
              <a:rPr lang="en-US" sz="1050" dirty="0" smtClean="0"/>
              <a:t>right holders.</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
        <p:nvSpPr>
          <p:cNvPr id="4" name="Slide Number Placeholder 3"/>
          <p:cNvSpPr>
            <a:spLocks noGrp="1"/>
          </p:cNvSpPr>
          <p:nvPr>
            <p:ph type="sldNum" sz="quarter" idx="12"/>
          </p:nvPr>
        </p:nvSpPr>
        <p:spPr/>
        <p:txBody>
          <a:bodyPr/>
          <a:lstStyle/>
          <a:p>
            <a:fld id="{F46C79FD-C571-418B-AB0F-5EE936C85276}" type="slidenum">
              <a:rPr lang="en-GB" smtClean="0"/>
              <a:t>19</a:t>
            </a:fld>
            <a:endParaRPr lang="en-GB"/>
          </a:p>
        </p:txBody>
      </p:sp>
    </p:spTree>
    <p:extLst>
      <p:ext uri="{BB962C8B-B14F-4D97-AF65-F5344CB8AC3E}">
        <p14:creationId xmlns:p14="http://schemas.microsoft.com/office/powerpoint/2010/main" val="36910413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4584411"/>
          </a:xfrm>
        </p:spPr>
        <p:txBody>
          <a:bodyPr>
            <a:normAutofit fontScale="92500" lnSpcReduction="20000"/>
          </a:bodyPr>
          <a:lstStyle/>
          <a:p>
            <a:r>
              <a:rPr lang="en-US" dirty="0" smtClean="0"/>
              <a:t>IT Architecture/Software for data and metadata exchange</a:t>
            </a:r>
          </a:p>
          <a:p>
            <a:pPr lvl="1"/>
            <a:r>
              <a:rPr lang="en-US" dirty="0" smtClean="0"/>
              <a:t>SDMX Web Service Guidelines</a:t>
            </a:r>
          </a:p>
          <a:p>
            <a:pPr lvl="2"/>
            <a:r>
              <a:rPr lang="en-US" dirty="0" smtClean="0"/>
              <a:t>APIs</a:t>
            </a:r>
          </a:p>
          <a:p>
            <a:pPr lvl="2"/>
            <a:r>
              <a:rPr lang="en-US" dirty="0" smtClean="0"/>
              <a:t>Support querying data and metadata</a:t>
            </a:r>
          </a:p>
          <a:p>
            <a:pPr lvl="1"/>
            <a:r>
              <a:rPr lang="en-US" i="1" dirty="0" smtClean="0"/>
              <a:t>Registry services*</a:t>
            </a:r>
          </a:p>
          <a:p>
            <a:pPr lvl="2"/>
            <a:r>
              <a:rPr lang="en-US" dirty="0" smtClean="0"/>
              <a:t>Register data and metadata</a:t>
            </a:r>
          </a:p>
          <a:p>
            <a:pPr lvl="2"/>
            <a:r>
              <a:rPr lang="en-US" dirty="0" smtClean="0"/>
              <a:t>Query for registered data and metadata</a:t>
            </a:r>
          </a:p>
          <a:p>
            <a:pPr lvl="2"/>
            <a:r>
              <a:rPr lang="en-US" dirty="0" smtClean="0"/>
              <a:t>Subscriptions and notifications</a:t>
            </a:r>
          </a:p>
          <a:p>
            <a:pPr lvl="1"/>
            <a:endParaRPr lang="el-GR" dirty="0"/>
          </a:p>
        </p:txBody>
      </p:sp>
      <p:sp>
        <p:nvSpPr>
          <p:cNvPr id="7" name="Content Placeholder 6"/>
          <p:cNvSpPr>
            <a:spLocks noGrp="1"/>
          </p:cNvSpPr>
          <p:nvPr>
            <p:ph sz="half" idx="2"/>
          </p:nvPr>
        </p:nvSpPr>
        <p:spPr/>
        <p:txBody>
          <a:bodyPr vert="horz" lIns="91440" tIns="45720" rIns="91440" bIns="45720" rtlCol="0">
            <a:normAutofit/>
          </a:bodyPr>
          <a:lstStyle/>
          <a:p>
            <a:pPr marL="228600" indent="-228600">
              <a:buChar char="•"/>
            </a:pPr>
            <a:r>
              <a:rPr lang="en-US" dirty="0"/>
              <a:t>Common components for SDMX software (CAPI)</a:t>
            </a:r>
          </a:p>
          <a:p>
            <a:pPr lvl="1"/>
            <a:r>
              <a:rPr lang="en-US" dirty="0"/>
              <a:t>Derived from the SDMX IM</a:t>
            </a:r>
          </a:p>
          <a:p>
            <a:pPr lvl="1"/>
            <a:r>
              <a:rPr lang="en-US" dirty="0"/>
              <a:t>Version agnostic*</a:t>
            </a:r>
          </a:p>
          <a:p>
            <a:pPr lvl="1"/>
            <a:r>
              <a:rPr lang="en-US" dirty="0"/>
              <a:t>Extensible</a:t>
            </a:r>
          </a:p>
          <a:p>
            <a:pPr marL="228600" indent="-228600">
              <a:buChar char="•"/>
            </a:pPr>
            <a:endParaRPr lang="en-US" dirty="0"/>
          </a:p>
        </p:txBody>
      </p:sp>
      <p:sp>
        <p:nvSpPr>
          <p:cNvPr id="5" name="Slide Number Placeholder 4"/>
          <p:cNvSpPr>
            <a:spLocks noGrp="1"/>
          </p:cNvSpPr>
          <p:nvPr>
            <p:ph type="sldNum" sz="quarter" idx="12"/>
          </p:nvPr>
        </p:nvSpPr>
        <p:spPr/>
        <p:txBody>
          <a:bodyPr/>
          <a:lstStyle/>
          <a:p>
            <a:pPr>
              <a:defRPr/>
            </a:pPr>
            <a:fld id="{C25F781D-E298-476B-9CF4-65E91CE9D19F}" type="slidenum">
              <a:rPr lang="en-GB" smtClean="0"/>
              <a:pPr>
                <a:defRPr/>
              </a:pPr>
              <a:t>2</a:t>
            </a:fld>
            <a:endParaRPr lang="en-GB" dirty="0"/>
          </a:p>
        </p:txBody>
      </p:sp>
      <p:sp>
        <p:nvSpPr>
          <p:cNvPr id="2" name="Title 1"/>
          <p:cNvSpPr>
            <a:spLocks noGrp="1"/>
          </p:cNvSpPr>
          <p:nvPr>
            <p:ph type="title"/>
          </p:nvPr>
        </p:nvSpPr>
        <p:spPr/>
        <p:txBody>
          <a:bodyPr/>
          <a:lstStyle/>
          <a:p>
            <a:r>
              <a:rPr lang="en-US" dirty="0" smtClean="0"/>
              <a:t>SDMX in detail</a:t>
            </a:r>
            <a:endParaRPr lang="el-GR" dirty="0"/>
          </a:p>
        </p:txBody>
      </p:sp>
      <p:sp>
        <p:nvSpPr>
          <p:cNvPr id="10" name="Content Placeholder 2"/>
          <p:cNvSpPr txBox="1">
            <a:spLocks/>
          </p:cNvSpPr>
          <p:nvPr/>
        </p:nvSpPr>
        <p:spPr>
          <a:xfrm>
            <a:off x="6183086" y="1941536"/>
            <a:ext cx="5612914" cy="4321478"/>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endParaRPr lang="en-US" dirty="0" smtClean="0"/>
          </a:p>
          <a:p>
            <a:pPr lvl="1"/>
            <a:endParaRPr lang="en-US" dirty="0" smtClean="0"/>
          </a:p>
          <a:p>
            <a:pPr lvl="1"/>
            <a:endParaRPr lang="en-US" dirty="0" smtClean="0"/>
          </a:p>
          <a:p>
            <a:pPr>
              <a:buFont typeface="Wingdings 3"/>
              <a:buNone/>
            </a:pPr>
            <a:endParaRPr lang="el-GR" dirty="0"/>
          </a:p>
        </p:txBody>
      </p:sp>
    </p:spTree>
    <p:extLst>
      <p:ext uri="{BB962C8B-B14F-4D97-AF65-F5344CB8AC3E}">
        <p14:creationId xmlns:p14="http://schemas.microsoft.com/office/powerpoint/2010/main" val="11988424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Useful links</a:t>
            </a:r>
            <a:endParaRPr lang="en-US" dirty="0"/>
          </a:p>
        </p:txBody>
      </p:sp>
      <p:sp>
        <p:nvSpPr>
          <p:cNvPr id="2" name="Content Placeholder 1"/>
          <p:cNvSpPr>
            <a:spLocks noGrp="1"/>
          </p:cNvSpPr>
          <p:nvPr>
            <p:ph sz="half" idx="1"/>
          </p:nvPr>
        </p:nvSpPr>
        <p:spPr>
          <a:xfrm>
            <a:off x="828365" y="1658476"/>
            <a:ext cx="10078041" cy="3906435"/>
          </a:xfrm>
        </p:spPr>
        <p:txBody>
          <a:bodyPr/>
          <a:lstStyle/>
          <a:p>
            <a:pPr>
              <a:buFontTx/>
              <a:buChar char="•"/>
            </a:pPr>
            <a:r>
              <a:rPr lang="en-US" sz="1800" b="1" dirty="0"/>
              <a:t>SDMX Converter </a:t>
            </a:r>
            <a:r>
              <a:rPr lang="en-US" sz="1800" b="1" dirty="0" smtClean="0"/>
              <a:t>(Web App) </a:t>
            </a:r>
            <a:r>
              <a:rPr lang="en-US" sz="1800" dirty="0" smtClean="0">
                <a:hlinkClick r:id="rId2"/>
              </a:rPr>
              <a:t>https</a:t>
            </a:r>
            <a:r>
              <a:rPr lang="en-US" sz="1800" dirty="0">
                <a:hlinkClick r:id="rId2"/>
              </a:rPr>
              <a:t>://webgate.ec.europa.eu/sdmxconverter/</a:t>
            </a:r>
            <a:r>
              <a:rPr lang="en-US" sz="1800" dirty="0"/>
              <a:t> </a:t>
            </a:r>
          </a:p>
          <a:p>
            <a:pPr>
              <a:buFontTx/>
              <a:buChar char="•"/>
            </a:pPr>
            <a:r>
              <a:rPr lang="da-DK" sz="1800" b="1" dirty="0" smtClean="0"/>
              <a:t>New </a:t>
            </a:r>
            <a:r>
              <a:rPr lang="da-DK" sz="1800" b="1" dirty="0"/>
              <a:t>training </a:t>
            </a:r>
            <a:r>
              <a:rPr lang="da-DK" sz="1800" b="1" dirty="0" smtClean="0"/>
              <a:t>space on CROS </a:t>
            </a:r>
            <a:r>
              <a:rPr lang="en-US" sz="1800" dirty="0">
                <a:hlinkClick r:id="rId3"/>
              </a:rPr>
              <a:t>https://</a:t>
            </a:r>
            <a:r>
              <a:rPr lang="en-US" sz="1800" dirty="0" smtClean="0">
                <a:hlinkClick r:id="rId3"/>
              </a:rPr>
              <a:t>ec.europa.eu/eurostat/cros/content/data-and-metadata-exchange_en</a:t>
            </a:r>
            <a:r>
              <a:rPr lang="en-US" sz="1800" dirty="0" smtClean="0"/>
              <a:t> </a:t>
            </a:r>
          </a:p>
          <a:p>
            <a:pPr>
              <a:buFontTx/>
              <a:buChar char="•"/>
            </a:pPr>
            <a:r>
              <a:rPr lang="en-US" sz="1800" b="1" dirty="0" smtClean="0"/>
              <a:t>Eurostat’s SDMX </a:t>
            </a:r>
            <a:r>
              <a:rPr lang="en-US" sz="1800" b="1" dirty="0" err="1" smtClean="0"/>
              <a:t>InfoSpace</a:t>
            </a:r>
            <a:r>
              <a:rPr lang="en-US" sz="1800" b="1" dirty="0"/>
              <a:t> </a:t>
            </a:r>
            <a:r>
              <a:rPr lang="en-US" sz="1800" dirty="0">
                <a:hlinkClick r:id="rId4"/>
              </a:rPr>
              <a:t>https://</a:t>
            </a:r>
            <a:r>
              <a:rPr lang="en-US" sz="1800" dirty="0" smtClean="0">
                <a:hlinkClick r:id="rId4"/>
              </a:rPr>
              <a:t>ec.europa.eu/eurostat/web/sdmx-infospace/welcome</a:t>
            </a:r>
            <a:r>
              <a:rPr lang="en-US" sz="1800" dirty="0" smtClean="0"/>
              <a:t>  </a:t>
            </a:r>
          </a:p>
          <a:p>
            <a:pPr>
              <a:buFontTx/>
              <a:buChar char="•"/>
            </a:pPr>
            <a:r>
              <a:rPr lang="en-US" sz="1800" b="1" dirty="0"/>
              <a:t>SDMX.org</a:t>
            </a:r>
            <a:r>
              <a:rPr lang="en-US" sz="1800" dirty="0"/>
              <a:t> </a:t>
            </a:r>
            <a:r>
              <a:rPr lang="en-US" sz="1800" dirty="0">
                <a:hlinkClick r:id="rId5"/>
              </a:rPr>
              <a:t>https://sdmx.org/</a:t>
            </a:r>
            <a:r>
              <a:rPr lang="en-US" sz="1800" dirty="0"/>
              <a:t> </a:t>
            </a:r>
            <a:endParaRPr lang="en-US" sz="1800" dirty="0" smtClean="0"/>
          </a:p>
          <a:p>
            <a:pPr>
              <a:buFontTx/>
              <a:buChar char="•"/>
            </a:pPr>
            <a:r>
              <a:rPr lang="en-US" sz="1800" b="1" dirty="0" smtClean="0"/>
              <a:t>ESS SDMX </a:t>
            </a:r>
            <a:r>
              <a:rPr lang="en-US" sz="1800" b="1" dirty="0"/>
              <a:t>support email address </a:t>
            </a:r>
            <a:r>
              <a:rPr lang="da-DK" sz="1800" dirty="0">
                <a:hlinkClick r:id="rId6"/>
              </a:rPr>
              <a:t>ESTAT-SUPPORT-SDMX@ec.europa.eu</a:t>
            </a:r>
            <a:endParaRPr lang="da-DK" sz="1800" dirty="0"/>
          </a:p>
          <a:p>
            <a:pPr>
              <a:buFontTx/>
              <a:buChar char="•"/>
            </a:pPr>
            <a:r>
              <a:rPr lang="en-US" sz="1800" b="1" dirty="0" smtClean="0"/>
              <a:t>Global SDMX </a:t>
            </a:r>
            <a:r>
              <a:rPr lang="en-US" sz="1800" b="1" dirty="0"/>
              <a:t>support </a:t>
            </a:r>
            <a:r>
              <a:rPr lang="en-US" sz="1800" b="1" dirty="0" smtClean="0"/>
              <a:t>service </a:t>
            </a:r>
            <a:r>
              <a:rPr lang="en-US" sz="1800" dirty="0" smtClean="0">
                <a:hlinkClick r:id="rId7"/>
              </a:rPr>
              <a:t>SDMX User Forum</a:t>
            </a:r>
            <a:endParaRPr lang="en-US" sz="1800" dirty="0"/>
          </a:p>
          <a:p>
            <a:pPr>
              <a:buFontTx/>
              <a:buChar char="•"/>
            </a:pPr>
            <a:endParaRPr lang="en-US" sz="1800" dirty="0"/>
          </a:p>
          <a:p>
            <a:endParaRPr lang="en-US" dirty="0"/>
          </a:p>
        </p:txBody>
      </p:sp>
      <p:sp>
        <p:nvSpPr>
          <p:cNvPr id="3" name="Slide Number Placeholder 2"/>
          <p:cNvSpPr>
            <a:spLocks noGrp="1"/>
          </p:cNvSpPr>
          <p:nvPr>
            <p:ph type="sldNum" sz="quarter" idx="12"/>
          </p:nvPr>
        </p:nvSpPr>
        <p:spPr/>
        <p:txBody>
          <a:bodyPr/>
          <a:lstStyle/>
          <a:p>
            <a:fld id="{F46C79FD-C571-418B-AB0F-5EE936C85276}" type="slidenum">
              <a:rPr lang="en-GB" smtClean="0"/>
              <a:t>20</a:t>
            </a:fld>
            <a:endParaRPr lang="en-GB"/>
          </a:p>
        </p:txBody>
      </p:sp>
    </p:spTree>
    <p:extLst>
      <p:ext uri="{BB962C8B-B14F-4D97-AF65-F5344CB8AC3E}">
        <p14:creationId xmlns:p14="http://schemas.microsoft.com/office/powerpoint/2010/main" val="10464771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fontAlgn="base">
              <a:lnSpc>
                <a:spcPct val="120000"/>
              </a:lnSpc>
              <a:spcAft>
                <a:spcPts val="600"/>
              </a:spcAft>
            </a:pPr>
            <a:r>
              <a:rPr lang="en-US" b="1" dirty="0"/>
              <a:t>Software Tools for SDMX Implementers and Developers </a:t>
            </a:r>
            <a:r>
              <a:rPr lang="en-US" b="1" dirty="0" smtClean="0"/>
              <a:t>(</a:t>
            </a:r>
            <a:r>
              <a:rPr lang="en-US" b="1" dirty="0" smtClean="0">
                <a:hlinkClick r:id="rId3"/>
              </a:rPr>
              <a:t>here</a:t>
            </a:r>
            <a:r>
              <a:rPr lang="en-US" b="1" dirty="0" smtClean="0"/>
              <a:t>)</a:t>
            </a:r>
            <a:endParaRPr lang="en-US" b="1" dirty="0"/>
          </a:p>
          <a:p>
            <a:pPr lvl="1">
              <a:lnSpc>
                <a:spcPct val="120000"/>
              </a:lnSpc>
              <a:spcBef>
                <a:spcPts val="0"/>
              </a:spcBef>
              <a:spcAft>
                <a:spcPts val="600"/>
              </a:spcAft>
            </a:pPr>
            <a:r>
              <a:rPr lang="en-GB" dirty="0" smtClean="0"/>
              <a:t>Many tools already </a:t>
            </a:r>
            <a:r>
              <a:rPr lang="en-GB" dirty="0" smtClean="0"/>
              <a:t>available, covering different capabilities</a:t>
            </a:r>
            <a:endParaRPr lang="en-GB" dirty="0" smtClean="0"/>
          </a:p>
          <a:p>
            <a:pPr lvl="1">
              <a:lnSpc>
                <a:spcPct val="120000"/>
              </a:lnSpc>
              <a:spcBef>
                <a:spcPts val="0"/>
              </a:spcBef>
              <a:spcAft>
                <a:spcPts val="600"/>
              </a:spcAft>
            </a:pPr>
            <a:r>
              <a:rPr lang="en-GB" dirty="0" smtClean="0"/>
              <a:t>Public repositories &amp; </a:t>
            </a:r>
            <a:r>
              <a:rPr lang="en-GB" dirty="0" smtClean="0"/>
              <a:t>mostly OSS</a:t>
            </a:r>
            <a:endParaRPr lang="en-GB" dirty="0" smtClean="0"/>
          </a:p>
          <a:p>
            <a:pPr lvl="1">
              <a:lnSpc>
                <a:spcPct val="120000"/>
              </a:lnSpc>
              <a:spcBef>
                <a:spcPts val="0"/>
              </a:spcBef>
              <a:spcAft>
                <a:spcPts val="600"/>
              </a:spcAft>
            </a:pPr>
            <a:r>
              <a:rPr lang="en-GB" dirty="0" smtClean="0"/>
              <a:t>Exhaustive documentation</a:t>
            </a:r>
          </a:p>
          <a:p>
            <a:pPr lvl="1">
              <a:lnSpc>
                <a:spcPct val="120000"/>
              </a:lnSpc>
              <a:spcBef>
                <a:spcPts val="0"/>
              </a:spcBef>
              <a:spcAft>
                <a:spcPts val="600"/>
              </a:spcAft>
            </a:pPr>
            <a:r>
              <a:rPr lang="en-GB" dirty="0" smtClean="0"/>
              <a:t>Sustainable and user driven community</a:t>
            </a:r>
          </a:p>
          <a:p>
            <a:pPr lvl="1">
              <a:lnSpc>
                <a:spcPct val="120000"/>
              </a:lnSpc>
              <a:spcBef>
                <a:spcPts val="0"/>
              </a:spcBef>
              <a:spcAft>
                <a:spcPts val="600"/>
              </a:spcAft>
            </a:pPr>
            <a:r>
              <a:rPr lang="en-GB" dirty="0" smtClean="0"/>
              <a:t>Reliability</a:t>
            </a:r>
          </a:p>
          <a:p>
            <a:pPr lvl="1">
              <a:lnSpc>
                <a:spcPct val="120000"/>
              </a:lnSpc>
              <a:spcBef>
                <a:spcPts val="0"/>
              </a:spcBef>
              <a:spcAft>
                <a:spcPts val="600"/>
              </a:spcAft>
            </a:pPr>
            <a:r>
              <a:rPr lang="en-GB" dirty="0" smtClean="0"/>
              <a:t>However</a:t>
            </a:r>
          </a:p>
          <a:p>
            <a:pPr lvl="2">
              <a:lnSpc>
                <a:spcPct val="120000"/>
              </a:lnSpc>
              <a:spcBef>
                <a:spcPts val="0"/>
              </a:spcBef>
              <a:spcAft>
                <a:spcPts val="600"/>
              </a:spcAft>
            </a:pPr>
            <a:r>
              <a:rPr lang="en-GB" dirty="0" smtClean="0"/>
              <a:t>Sometimes duplication</a:t>
            </a:r>
          </a:p>
          <a:p>
            <a:pPr lvl="2">
              <a:lnSpc>
                <a:spcPct val="120000"/>
              </a:lnSpc>
              <a:spcBef>
                <a:spcPts val="0"/>
              </a:spcBef>
              <a:spcAft>
                <a:spcPts val="600"/>
              </a:spcAft>
            </a:pPr>
            <a:r>
              <a:rPr lang="en-GB" dirty="0" smtClean="0"/>
              <a:t>Compatibility issues</a:t>
            </a:r>
          </a:p>
          <a:p>
            <a:pPr lvl="2">
              <a:lnSpc>
                <a:spcPct val="120000"/>
              </a:lnSpc>
              <a:spcBef>
                <a:spcPts val="0"/>
              </a:spcBef>
              <a:spcAft>
                <a:spcPts val="600"/>
              </a:spcAft>
            </a:pPr>
            <a:r>
              <a:rPr lang="en-GB" dirty="0" smtClean="0"/>
              <a:t>Implementation differences</a:t>
            </a:r>
            <a:endParaRPr lang="en-GB" dirty="0" smtClean="0"/>
          </a:p>
          <a:p>
            <a:pPr lvl="1"/>
            <a:endParaRPr lang="en-GB" dirty="0" smtClean="0"/>
          </a:p>
        </p:txBody>
      </p:sp>
      <p:sp>
        <p:nvSpPr>
          <p:cNvPr id="5" name="Slide Number Placeholder 4"/>
          <p:cNvSpPr>
            <a:spLocks noGrp="1"/>
          </p:cNvSpPr>
          <p:nvPr>
            <p:ph type="sldNum" sz="quarter" idx="12"/>
          </p:nvPr>
        </p:nvSpPr>
        <p:spPr/>
        <p:txBody>
          <a:bodyPr/>
          <a:lstStyle/>
          <a:p>
            <a:pPr>
              <a:defRPr/>
            </a:pPr>
            <a:fld id="{C25F781D-E298-476B-9CF4-65E91CE9D19F}" type="slidenum">
              <a:rPr lang="en-GB" smtClean="0"/>
              <a:pPr>
                <a:defRPr/>
              </a:pPr>
              <a:t>3</a:t>
            </a:fld>
            <a:endParaRPr lang="en-GB" dirty="0"/>
          </a:p>
        </p:txBody>
      </p:sp>
      <p:sp>
        <p:nvSpPr>
          <p:cNvPr id="2" name="Title 1"/>
          <p:cNvSpPr>
            <a:spLocks noGrp="1"/>
          </p:cNvSpPr>
          <p:nvPr>
            <p:ph type="title"/>
          </p:nvPr>
        </p:nvSpPr>
        <p:spPr/>
        <p:txBody>
          <a:bodyPr/>
          <a:lstStyle/>
          <a:p>
            <a:r>
              <a:rPr lang="en-GB" dirty="0" smtClean="0"/>
              <a:t>SDMX Software</a:t>
            </a:r>
            <a:endParaRPr lang="en-GB" dirty="0"/>
          </a:p>
        </p:txBody>
      </p:sp>
    </p:spTree>
    <p:extLst>
      <p:ext uri="{BB962C8B-B14F-4D97-AF65-F5344CB8AC3E}">
        <p14:creationId xmlns:p14="http://schemas.microsoft.com/office/powerpoint/2010/main" val="7191186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pPr lvl="1"/>
            <a:endParaRPr lang="en-US" dirty="0" smtClean="0"/>
          </a:p>
          <a:p>
            <a:pPr lvl="1"/>
            <a:endParaRPr lang="en-US" dirty="0" smtClean="0"/>
          </a:p>
          <a:p>
            <a:endParaRPr lang="en-US" dirty="0" smtClean="0"/>
          </a:p>
        </p:txBody>
      </p:sp>
      <p:sp>
        <p:nvSpPr>
          <p:cNvPr id="7" name="Content Placeholder 6"/>
          <p:cNvSpPr>
            <a:spLocks noGrp="1"/>
          </p:cNvSpPr>
          <p:nvPr>
            <p:ph sz="half" idx="2"/>
          </p:nvPr>
        </p:nvSpPr>
        <p:spPr>
          <a:xfrm>
            <a:off x="6393014" y="1916481"/>
            <a:ext cx="5328000" cy="4804993"/>
          </a:xfrm>
        </p:spPr>
        <p:txBody>
          <a:bodyPr/>
          <a:lstStyle/>
          <a:p>
            <a:r>
              <a:rPr lang="en-IE" dirty="0" smtClean="0"/>
              <a:t>In practice the </a:t>
            </a:r>
            <a:r>
              <a:rPr lang="en-IE" dirty="0" err="1" smtClean="0"/>
              <a:t>SdmxSource</a:t>
            </a:r>
            <a:r>
              <a:rPr lang="en-IE" dirty="0" smtClean="0"/>
              <a:t> library is</a:t>
            </a:r>
            <a:r>
              <a:rPr lang="en-US" dirty="0" smtClean="0"/>
              <a:t>:</a:t>
            </a:r>
            <a:endParaRPr lang="en-US" dirty="0"/>
          </a:p>
          <a:p>
            <a:pPr lvl="2"/>
            <a:r>
              <a:rPr lang="en-US" dirty="0" smtClean="0"/>
              <a:t>Model </a:t>
            </a:r>
            <a:r>
              <a:rPr lang="en-US" dirty="0"/>
              <a:t>for SDMX</a:t>
            </a:r>
          </a:p>
          <a:p>
            <a:pPr lvl="2"/>
            <a:r>
              <a:rPr lang="en-US" dirty="0"/>
              <a:t>Readers and writers for data and metadata</a:t>
            </a:r>
          </a:p>
          <a:p>
            <a:pPr lvl="2"/>
            <a:r>
              <a:rPr lang="en-US" dirty="0"/>
              <a:t>A set of common </a:t>
            </a:r>
            <a:r>
              <a:rPr lang="en-US" dirty="0" smtClean="0"/>
              <a:t>interfaces for </a:t>
            </a:r>
            <a:r>
              <a:rPr lang="en-US" dirty="0"/>
              <a:t>SDMX </a:t>
            </a:r>
            <a:r>
              <a:rPr lang="en-US" dirty="0" smtClean="0"/>
              <a:t>tools</a:t>
            </a:r>
            <a:endParaRPr lang="en-US" dirty="0"/>
          </a:p>
          <a:p>
            <a:pPr lvl="1"/>
            <a:r>
              <a:rPr lang="en-US" dirty="0"/>
              <a:t>Others as well</a:t>
            </a:r>
          </a:p>
          <a:p>
            <a:pPr lvl="2"/>
            <a:r>
              <a:rPr lang="en-US" dirty="0"/>
              <a:t>For mapping your data to SDMX</a:t>
            </a:r>
          </a:p>
          <a:p>
            <a:pPr lvl="2"/>
            <a:r>
              <a:rPr lang="en-US" dirty="0"/>
              <a:t>Conversions</a:t>
            </a:r>
          </a:p>
          <a:p>
            <a:pPr lvl="2"/>
            <a:r>
              <a:rPr lang="en-US" dirty="0"/>
              <a:t>SDMX Web </a:t>
            </a:r>
            <a:r>
              <a:rPr lang="en-US" dirty="0" smtClean="0"/>
              <a:t>Services</a:t>
            </a:r>
            <a:endParaRPr lang="en-US" dirty="0"/>
          </a:p>
        </p:txBody>
      </p:sp>
      <p:sp>
        <p:nvSpPr>
          <p:cNvPr id="5" name="Slide Number Placeholder 4"/>
          <p:cNvSpPr>
            <a:spLocks noGrp="1"/>
          </p:cNvSpPr>
          <p:nvPr>
            <p:ph type="sldNum" sz="quarter" idx="12"/>
          </p:nvPr>
        </p:nvSpPr>
        <p:spPr/>
        <p:txBody>
          <a:bodyPr/>
          <a:lstStyle/>
          <a:p>
            <a:pPr>
              <a:defRPr/>
            </a:pPr>
            <a:fld id="{C25F781D-E298-476B-9CF4-65E91CE9D19F}" type="slidenum">
              <a:rPr lang="en-GB" smtClean="0"/>
              <a:pPr>
                <a:defRPr/>
              </a:pPr>
              <a:t>4</a:t>
            </a:fld>
            <a:endParaRPr lang="en-GB" dirty="0"/>
          </a:p>
        </p:txBody>
      </p:sp>
      <p:sp>
        <p:nvSpPr>
          <p:cNvPr id="2" name="Title 1"/>
          <p:cNvSpPr>
            <a:spLocks noGrp="1"/>
          </p:cNvSpPr>
          <p:nvPr>
            <p:ph type="title"/>
          </p:nvPr>
        </p:nvSpPr>
        <p:spPr>
          <a:xfrm>
            <a:off x="970722" y="909583"/>
            <a:ext cx="10515600" cy="782357"/>
          </a:xfrm>
        </p:spPr>
        <p:txBody>
          <a:bodyPr/>
          <a:lstStyle/>
          <a:p>
            <a:r>
              <a:rPr lang="en-US" dirty="0" smtClean="0"/>
              <a:t>ESTAT SDMX tools are based on a </a:t>
            </a:r>
            <a:r>
              <a:rPr lang="en-US" dirty="0" smtClean="0"/>
              <a:t>library called SDMX Source</a:t>
            </a:r>
            <a:endParaRPr lang="el-GR" dirty="0"/>
          </a:p>
        </p:txBody>
      </p:sp>
      <p:sp>
        <p:nvSpPr>
          <p:cNvPr id="8" name="TextBox 7"/>
          <p:cNvSpPr txBox="1"/>
          <p:nvPr/>
        </p:nvSpPr>
        <p:spPr>
          <a:xfrm>
            <a:off x="524587" y="1916482"/>
            <a:ext cx="5390438" cy="3836948"/>
          </a:xfrm>
          <a:prstGeom prst="rect">
            <a:avLst/>
          </a:prstGeom>
        </p:spPr>
        <p:txBody>
          <a:bodyPr vert="horz" lIns="91440" tIns="45720" rIns="91440" bIns="45720" rtlCol="0">
            <a:normAutofit fontScale="92500" lnSpcReduction="10000"/>
          </a:bodyPr>
          <a:lstStyle>
            <a:lvl1pPr marL="228600" indent="-228600">
              <a:lnSpc>
                <a:spcPct val="100000"/>
              </a:lnSpc>
              <a:spcBef>
                <a:spcPts val="0"/>
              </a:spcBef>
              <a:spcAft>
                <a:spcPts val="1800"/>
              </a:spcAft>
              <a:buClr>
                <a:schemeClr val="tx2"/>
              </a:buClr>
              <a:buFont typeface="Arial" panose="020B0604020202020204" pitchFamily="34" charset="0"/>
              <a:buChar char="•"/>
              <a:defRPr sz="2400"/>
            </a:lvl1pPr>
            <a:lvl2pPr marL="685800" lvl="1" indent="-228600">
              <a:lnSpc>
                <a:spcPct val="100000"/>
              </a:lnSpc>
              <a:spcBef>
                <a:spcPts val="500"/>
              </a:spcBef>
              <a:spcAft>
                <a:spcPts val="1800"/>
              </a:spcAft>
              <a:buClr>
                <a:schemeClr val="tx2"/>
              </a:buClr>
              <a:buFont typeface="Arial" panose="020B0604020202020204" pitchFamily="34" charset="0"/>
              <a:buChar char="•"/>
              <a:defRPr sz="2000"/>
            </a:lvl2pPr>
            <a:lvl3pPr marL="1143000" lvl="2" indent="-228600">
              <a:lnSpc>
                <a:spcPct val="100000"/>
              </a:lnSpc>
              <a:spcBef>
                <a:spcPts val="500"/>
              </a:spcBef>
              <a:spcAft>
                <a:spcPts val="1800"/>
              </a:spcAft>
              <a:buClr>
                <a:schemeClr val="tx2"/>
              </a:buClr>
              <a:buFont typeface="Arial" panose="020B0604020202020204" pitchFamily="34" charset="0"/>
              <a:buChar char="•"/>
            </a:lvl3pPr>
            <a:lvl4pPr marL="1600200" indent="-228600">
              <a:lnSpc>
                <a:spcPct val="100000"/>
              </a:lnSpc>
              <a:spcBef>
                <a:spcPts val="500"/>
              </a:spcBef>
              <a:spcAft>
                <a:spcPts val="1800"/>
              </a:spcAft>
              <a:buClr>
                <a:schemeClr val="tx2"/>
              </a:buClr>
              <a:buFont typeface="Arial" panose="020B0604020202020204" pitchFamily="34" charset="0"/>
              <a:buChar char="•"/>
              <a:defRPr sz="1600"/>
            </a:lvl4pPr>
            <a:lvl5pPr marL="2057400" indent="-228600">
              <a:lnSpc>
                <a:spcPct val="100000"/>
              </a:lnSpc>
              <a:spcBef>
                <a:spcPts val="500"/>
              </a:spcBef>
              <a:spcAft>
                <a:spcPts val="1800"/>
              </a:spcAft>
              <a:buClr>
                <a:schemeClr val="tx2"/>
              </a:buClr>
              <a:buFont typeface="Arial" panose="020B0604020202020204" pitchFamily="34" charset="0"/>
              <a:buChar char="•"/>
              <a:defRPr sz="16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Common/shared implementation (</a:t>
            </a:r>
            <a:r>
              <a:rPr lang="en-US" dirty="0" err="1"/>
              <a:t>SdmxSource</a:t>
            </a:r>
            <a:r>
              <a:rPr lang="en-US" dirty="0"/>
              <a:t>)</a:t>
            </a:r>
          </a:p>
          <a:p>
            <a:pPr lvl="1"/>
            <a:r>
              <a:rPr lang="en-US" dirty="0"/>
              <a:t>Developed in Java (Metadata Technology)</a:t>
            </a:r>
          </a:p>
          <a:p>
            <a:pPr lvl="1"/>
            <a:r>
              <a:rPr lang="en-US" dirty="0"/>
              <a:t>Ported to .NET (</a:t>
            </a:r>
            <a:r>
              <a:rPr lang="en-US" dirty="0" smtClean="0"/>
              <a:t>Eurostat)</a:t>
            </a:r>
          </a:p>
          <a:p>
            <a:pPr lvl="1"/>
            <a:r>
              <a:rPr lang="en-US" dirty="0" smtClean="0"/>
              <a:t>Additional </a:t>
            </a:r>
            <a:r>
              <a:rPr lang="en-US" dirty="0"/>
              <a:t>APIs and </a:t>
            </a:r>
            <a:r>
              <a:rPr lang="en-US" dirty="0" smtClean="0"/>
              <a:t>implementations (extensions</a:t>
            </a:r>
            <a:r>
              <a:rPr lang="en-US" dirty="0" smtClean="0"/>
              <a:t>)</a:t>
            </a:r>
          </a:p>
          <a:p>
            <a:r>
              <a:rPr lang="en-IE" dirty="0" smtClean="0"/>
              <a:t>Enhanced Java version published by BIS called </a:t>
            </a:r>
            <a:r>
              <a:rPr lang="en-IE" dirty="0" err="1" smtClean="0"/>
              <a:t>sdmx</a:t>
            </a:r>
            <a:r>
              <a:rPr lang="en-IE" dirty="0" smtClean="0"/>
              <a:t>-core</a:t>
            </a:r>
            <a:endParaRPr lang="en-US" dirty="0"/>
          </a:p>
          <a:p>
            <a:endParaRPr lang="en-US" dirty="0"/>
          </a:p>
        </p:txBody>
      </p:sp>
    </p:spTree>
    <p:extLst>
      <p:ext uri="{BB962C8B-B14F-4D97-AF65-F5344CB8AC3E}">
        <p14:creationId xmlns:p14="http://schemas.microsoft.com/office/powerpoint/2010/main" val="328801946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4128680780"/>
              </p:ext>
            </p:extLst>
          </p:nvPr>
        </p:nvGraphicFramePr>
        <p:xfrm>
          <a:off x="838200" y="2093249"/>
          <a:ext cx="10906125" cy="3881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pPr>
              <a:defRPr/>
            </a:pPr>
            <a:fld id="{C25F781D-E298-476B-9CF4-65E91CE9D19F}" type="slidenum">
              <a:rPr lang="en-GB" smtClean="0"/>
              <a:pPr>
                <a:defRPr/>
              </a:pPr>
              <a:t>5</a:t>
            </a:fld>
            <a:endParaRPr lang="en-GB" dirty="0"/>
          </a:p>
        </p:txBody>
      </p:sp>
      <p:sp>
        <p:nvSpPr>
          <p:cNvPr id="2" name="Title 1"/>
          <p:cNvSpPr>
            <a:spLocks noGrp="1"/>
          </p:cNvSpPr>
          <p:nvPr>
            <p:ph type="title"/>
          </p:nvPr>
        </p:nvSpPr>
        <p:spPr/>
        <p:txBody>
          <a:bodyPr>
            <a:normAutofit fontScale="90000"/>
          </a:bodyPr>
          <a:lstStyle/>
          <a:p>
            <a:pPr algn="l"/>
            <a:r>
              <a:rPr lang="en-US" dirty="0"/>
              <a:t>SDMX CAPI architecture / </a:t>
            </a:r>
            <a:r>
              <a:rPr lang="en-US" dirty="0" smtClean="0"/>
              <a:t/>
            </a:r>
            <a:br>
              <a:rPr lang="en-US" dirty="0" smtClean="0"/>
            </a:br>
            <a:r>
              <a:rPr lang="en-US" dirty="0" err="1" smtClean="0"/>
              <a:t>SdmxSource</a:t>
            </a:r>
            <a:r>
              <a:rPr lang="en-US" dirty="0" smtClean="0"/>
              <a:t> API/</a:t>
            </a:r>
            <a:r>
              <a:rPr lang="en-US" dirty="0" err="1" smtClean="0"/>
              <a:t>impl</a:t>
            </a:r>
            <a:r>
              <a:rPr lang="en-US" dirty="0" smtClean="0"/>
              <a:t>. overview</a:t>
            </a:r>
            <a:endParaRPr lang="el-GR" dirty="0"/>
          </a:p>
        </p:txBody>
      </p:sp>
      <p:grpSp>
        <p:nvGrpSpPr>
          <p:cNvPr id="8" name="Group 7"/>
          <p:cNvGrpSpPr/>
          <p:nvPr/>
        </p:nvGrpSpPr>
        <p:grpSpPr>
          <a:xfrm>
            <a:off x="8571744" y="1092476"/>
            <a:ext cx="355540" cy="314590"/>
            <a:chOff x="159528" y="1258134"/>
            <a:chExt cx="1240869" cy="823675"/>
          </a:xfrm>
          <a:solidFill>
            <a:srgbClr val="18508C"/>
          </a:solidFill>
        </p:grpSpPr>
        <p:sp>
          <p:nvSpPr>
            <p:cNvPr id="9" name="Rounded Rectangle 8"/>
            <p:cNvSpPr/>
            <p:nvPr/>
          </p:nvSpPr>
          <p:spPr>
            <a:xfrm>
              <a:off x="159528" y="1258134"/>
              <a:ext cx="1240869" cy="823675"/>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ounded Rectangle 4"/>
            <p:cNvSpPr/>
            <p:nvPr/>
          </p:nvSpPr>
          <p:spPr>
            <a:xfrm>
              <a:off x="183653" y="1282259"/>
              <a:ext cx="1192619" cy="775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algn="ctr" defTabSz="666750">
                <a:lnSpc>
                  <a:spcPct val="90000"/>
                </a:lnSpc>
                <a:spcBef>
                  <a:spcPct val="0"/>
                </a:spcBef>
                <a:spcAft>
                  <a:spcPct val="35000"/>
                </a:spcAft>
              </a:pPr>
              <a:endParaRPr lang="el-GR" sz="1500" dirty="0"/>
            </a:p>
          </p:txBody>
        </p:sp>
      </p:grpSp>
      <p:sp>
        <p:nvSpPr>
          <p:cNvPr id="3" name="TextBox 2"/>
          <p:cNvSpPr txBox="1"/>
          <p:nvPr/>
        </p:nvSpPr>
        <p:spPr>
          <a:xfrm>
            <a:off x="8927285" y="1092476"/>
            <a:ext cx="2191803" cy="400110"/>
          </a:xfrm>
          <a:prstGeom prst="rect">
            <a:avLst/>
          </a:prstGeom>
          <a:noFill/>
        </p:spPr>
        <p:txBody>
          <a:bodyPr wrap="square" rtlCol="0">
            <a:spAutoFit/>
          </a:bodyPr>
          <a:lstStyle/>
          <a:p>
            <a:r>
              <a:rPr lang="en-GB" sz="2000" dirty="0">
                <a:solidFill>
                  <a:schemeClr val="tx2"/>
                </a:solidFill>
              </a:rPr>
              <a:t>API &amp; </a:t>
            </a:r>
            <a:r>
              <a:rPr lang="en-GB" sz="2000" dirty="0" err="1">
                <a:solidFill>
                  <a:schemeClr val="tx2"/>
                </a:solidFill>
              </a:rPr>
              <a:t>Impl</a:t>
            </a:r>
            <a:r>
              <a:rPr lang="en-GB" sz="2000" dirty="0">
                <a:solidFill>
                  <a:schemeClr val="tx2"/>
                </a:solidFill>
              </a:rPr>
              <a:t>.</a:t>
            </a:r>
          </a:p>
        </p:txBody>
      </p:sp>
      <p:sp>
        <p:nvSpPr>
          <p:cNvPr id="14" name="TextBox 13"/>
          <p:cNvSpPr txBox="1"/>
          <p:nvPr/>
        </p:nvSpPr>
        <p:spPr>
          <a:xfrm>
            <a:off x="8927285" y="1484562"/>
            <a:ext cx="3187105" cy="400110"/>
          </a:xfrm>
          <a:prstGeom prst="rect">
            <a:avLst/>
          </a:prstGeom>
          <a:noFill/>
        </p:spPr>
        <p:txBody>
          <a:bodyPr wrap="square" rtlCol="0">
            <a:spAutoFit/>
          </a:bodyPr>
          <a:lstStyle/>
          <a:p>
            <a:r>
              <a:rPr lang="en-GB" sz="2000" dirty="0">
                <a:solidFill>
                  <a:schemeClr val="tx2"/>
                </a:solidFill>
              </a:rPr>
              <a:t>API or </a:t>
            </a:r>
            <a:r>
              <a:rPr lang="en-GB" sz="2000" dirty="0" err="1">
                <a:solidFill>
                  <a:schemeClr val="tx2"/>
                </a:solidFill>
              </a:rPr>
              <a:t>Impl</a:t>
            </a:r>
            <a:r>
              <a:rPr lang="en-GB" sz="2000" dirty="0">
                <a:solidFill>
                  <a:schemeClr val="tx2"/>
                </a:solidFill>
              </a:rPr>
              <a:t>. missing</a:t>
            </a:r>
          </a:p>
        </p:txBody>
      </p:sp>
      <p:grpSp>
        <p:nvGrpSpPr>
          <p:cNvPr id="15" name="Group 14"/>
          <p:cNvGrpSpPr/>
          <p:nvPr/>
        </p:nvGrpSpPr>
        <p:grpSpPr>
          <a:xfrm>
            <a:off x="8571745" y="1487615"/>
            <a:ext cx="348627" cy="375818"/>
            <a:chOff x="166009" y="2138824"/>
            <a:chExt cx="1291275" cy="797678"/>
          </a:xfrm>
          <a:gradFill>
            <a:gsLst>
              <a:gs pos="0">
                <a:srgbClr val="18508C"/>
              </a:gs>
              <a:gs pos="29000">
                <a:srgbClr val="85C2FF"/>
              </a:gs>
              <a:gs pos="65000">
                <a:srgbClr val="C4D6EB"/>
              </a:gs>
              <a:gs pos="100000">
                <a:srgbClr val="FFEBFA"/>
              </a:gs>
            </a:gsLst>
            <a:lin ang="5400000" scaled="1"/>
          </a:gradFill>
        </p:grpSpPr>
        <p:sp>
          <p:nvSpPr>
            <p:cNvPr id="16" name="Rounded Rectangle 15"/>
            <p:cNvSpPr/>
            <p:nvPr/>
          </p:nvSpPr>
          <p:spPr>
            <a:xfrm>
              <a:off x="166009" y="2138824"/>
              <a:ext cx="1291275" cy="797678"/>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Rounded Rectangle 4"/>
            <p:cNvSpPr/>
            <p:nvPr/>
          </p:nvSpPr>
          <p:spPr>
            <a:xfrm>
              <a:off x="189372" y="2162187"/>
              <a:ext cx="1244549" cy="75095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0640" tIns="30480" rIns="40640" bIns="30480" numCol="1" spcCol="1270" anchor="ctr" anchorCtr="0">
              <a:noAutofit/>
            </a:bodyPr>
            <a:lstStyle/>
            <a:p>
              <a:pPr algn="ctr" defTabSz="711200">
                <a:lnSpc>
                  <a:spcPct val="90000"/>
                </a:lnSpc>
                <a:spcBef>
                  <a:spcPct val="0"/>
                </a:spcBef>
                <a:spcAft>
                  <a:spcPct val="35000"/>
                </a:spcAft>
              </a:pPr>
              <a:endParaRPr lang="el-GR" sz="1600" dirty="0">
                <a:solidFill>
                  <a:schemeClr val="tx1"/>
                </a:solidFill>
              </a:endParaRPr>
            </a:p>
          </p:txBody>
        </p:sp>
      </p:grpSp>
    </p:spTree>
    <p:extLst>
      <p:ext uri="{BB962C8B-B14F-4D97-AF65-F5344CB8AC3E}">
        <p14:creationId xmlns:p14="http://schemas.microsoft.com/office/powerpoint/2010/main" val="22154072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Rounded Rectangle 93"/>
          <p:cNvSpPr/>
          <p:nvPr/>
        </p:nvSpPr>
        <p:spPr>
          <a:xfrm>
            <a:off x="1513363" y="1780709"/>
            <a:ext cx="8851900" cy="776407"/>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3" name="Rounded Rectangle 92"/>
          <p:cNvSpPr/>
          <p:nvPr/>
        </p:nvSpPr>
        <p:spPr>
          <a:xfrm>
            <a:off x="1510682" y="5202348"/>
            <a:ext cx="9016071" cy="648191"/>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Slide Number Placeholder 4"/>
          <p:cNvSpPr>
            <a:spLocks noGrp="1"/>
          </p:cNvSpPr>
          <p:nvPr>
            <p:ph type="sldNum" sz="quarter" idx="12"/>
          </p:nvPr>
        </p:nvSpPr>
        <p:spPr/>
        <p:txBody>
          <a:bodyPr/>
          <a:lstStyle/>
          <a:p>
            <a:pPr>
              <a:defRPr/>
            </a:pPr>
            <a:fld id="{C25F781D-E298-476B-9CF4-65E91CE9D19F}" type="slidenum">
              <a:rPr lang="en-GB" smtClean="0"/>
              <a:pPr>
                <a:defRPr/>
              </a:pPr>
              <a:t>6</a:t>
            </a:fld>
            <a:endParaRPr lang="en-GB" dirty="0"/>
          </a:p>
        </p:txBody>
      </p:sp>
      <p:sp>
        <p:nvSpPr>
          <p:cNvPr id="95" name="Title 1"/>
          <p:cNvSpPr>
            <a:spLocks noGrp="1"/>
          </p:cNvSpPr>
          <p:nvPr>
            <p:ph type="title"/>
          </p:nvPr>
        </p:nvSpPr>
        <p:spPr/>
        <p:txBody>
          <a:bodyPr>
            <a:normAutofit/>
          </a:bodyPr>
          <a:lstStyle/>
          <a:p>
            <a:r>
              <a:rPr lang="en-US" dirty="0" err="1" smtClean="0"/>
              <a:t>SdmxSource</a:t>
            </a:r>
            <a:r>
              <a:rPr lang="en-US" dirty="0" smtClean="0"/>
              <a:t> and ESTAT SDMX Tools</a:t>
            </a:r>
            <a:endParaRPr lang="el-GR" dirty="0"/>
          </a:p>
        </p:txBody>
      </p:sp>
      <p:grpSp>
        <p:nvGrpSpPr>
          <p:cNvPr id="12" name="Group 11"/>
          <p:cNvGrpSpPr/>
          <p:nvPr/>
        </p:nvGrpSpPr>
        <p:grpSpPr>
          <a:xfrm>
            <a:off x="1790082" y="3173439"/>
            <a:ext cx="3200400" cy="1443481"/>
            <a:chOff x="4420" y="0"/>
            <a:chExt cx="1439031" cy="4321175"/>
          </a:xfrm>
          <a:noFill/>
        </p:grpSpPr>
        <p:sp>
          <p:nvSpPr>
            <p:cNvPr id="37" name="Rounded Rectangle 36"/>
            <p:cNvSpPr/>
            <p:nvPr/>
          </p:nvSpPr>
          <p:spPr>
            <a:xfrm>
              <a:off x="4420" y="0"/>
              <a:ext cx="1439031" cy="4321175"/>
            </a:xfrm>
            <a:prstGeom prst="roundRect">
              <a:avLst>
                <a:gd name="adj" fmla="val 10000"/>
              </a:avLst>
            </a:prstGeom>
            <a:grpFill/>
            <a:ln>
              <a:solidFill>
                <a:schemeClr val="tx1"/>
              </a:solidFill>
              <a:prstDash val="dash"/>
            </a:ln>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8" name="Rounded Rectangle 4"/>
            <p:cNvSpPr/>
            <p:nvPr/>
          </p:nvSpPr>
          <p:spPr>
            <a:xfrm>
              <a:off x="29805" y="248386"/>
              <a:ext cx="591343" cy="953853"/>
            </a:xfrm>
            <a:prstGeom prst="rect">
              <a:avLst/>
            </a:prstGeom>
            <a:grpFill/>
            <a:ln>
              <a:noFill/>
              <a:prstDash val="dash"/>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6680" tIns="106680" rIns="106680" bIns="106680" numCol="1" spcCol="1270" anchor="ctr" anchorCtr="0">
              <a:noAutofit/>
            </a:bodyPr>
            <a:lstStyle/>
            <a:p>
              <a:pPr defTabSz="1244600">
                <a:lnSpc>
                  <a:spcPct val="90000"/>
                </a:lnSpc>
                <a:spcBef>
                  <a:spcPct val="0"/>
                </a:spcBef>
                <a:spcAft>
                  <a:spcPct val="35000"/>
                </a:spcAft>
              </a:pPr>
              <a:r>
                <a:rPr lang="en-US" sz="2800" dirty="0"/>
                <a:t>Data</a:t>
              </a:r>
              <a:endParaRPr lang="el-GR" sz="2800" dirty="0"/>
            </a:p>
          </p:txBody>
        </p:sp>
      </p:grpSp>
      <p:grpSp>
        <p:nvGrpSpPr>
          <p:cNvPr id="16" name="Group 15"/>
          <p:cNvGrpSpPr/>
          <p:nvPr/>
        </p:nvGrpSpPr>
        <p:grpSpPr>
          <a:xfrm>
            <a:off x="5224462" y="3173439"/>
            <a:ext cx="4896820" cy="1443481"/>
            <a:chOff x="3339256" y="0"/>
            <a:chExt cx="1551086" cy="3784370"/>
          </a:xfrm>
          <a:noFill/>
        </p:grpSpPr>
        <p:sp>
          <p:nvSpPr>
            <p:cNvPr id="29" name="Rounded Rectangle 28"/>
            <p:cNvSpPr/>
            <p:nvPr/>
          </p:nvSpPr>
          <p:spPr>
            <a:xfrm>
              <a:off x="3339256" y="0"/>
              <a:ext cx="1551086" cy="3784370"/>
            </a:xfrm>
            <a:prstGeom prst="roundRect">
              <a:avLst>
                <a:gd name="adj" fmla="val 10000"/>
              </a:avLst>
            </a:prstGeom>
            <a:grpFill/>
            <a:ln>
              <a:solidFill>
                <a:schemeClr val="tx1"/>
              </a:solidFill>
              <a:prstDash val="dash"/>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0" name="Rounded Rectangle 12"/>
            <p:cNvSpPr/>
            <p:nvPr/>
          </p:nvSpPr>
          <p:spPr>
            <a:xfrm>
              <a:off x="3339256" y="0"/>
              <a:ext cx="1551086" cy="869480"/>
            </a:xfrm>
            <a:prstGeom prst="rect">
              <a:avLst/>
            </a:prstGeom>
            <a:noFill/>
            <a:ln>
              <a:noFill/>
              <a:prstDash val="dash"/>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6680" tIns="106680" rIns="106680" bIns="106680" numCol="1" spcCol="1270" anchor="ctr" anchorCtr="0">
              <a:noAutofit/>
            </a:bodyPr>
            <a:lstStyle/>
            <a:p>
              <a:pPr defTabSz="1244600">
                <a:lnSpc>
                  <a:spcPct val="90000"/>
                </a:lnSpc>
                <a:spcBef>
                  <a:spcPct val="0"/>
                </a:spcBef>
                <a:spcAft>
                  <a:spcPct val="35000"/>
                </a:spcAft>
              </a:pPr>
              <a:r>
                <a:rPr lang="en-US" sz="2800" dirty="0"/>
                <a:t>Structure</a:t>
              </a:r>
              <a:endParaRPr lang="el-GR" sz="2800" dirty="0"/>
            </a:p>
          </p:txBody>
        </p:sp>
      </p:grpSp>
      <p:grpSp>
        <p:nvGrpSpPr>
          <p:cNvPr id="60" name="Group 59"/>
          <p:cNvGrpSpPr/>
          <p:nvPr/>
        </p:nvGrpSpPr>
        <p:grpSpPr>
          <a:xfrm>
            <a:off x="1765566" y="5336076"/>
            <a:ext cx="1559110" cy="461076"/>
            <a:chOff x="159528" y="2276265"/>
            <a:chExt cx="1240869" cy="848937"/>
          </a:xfrm>
          <a:noFill/>
        </p:grpSpPr>
        <p:sp>
          <p:nvSpPr>
            <p:cNvPr id="61" name="Rounded Rectangle 60"/>
            <p:cNvSpPr/>
            <p:nvPr/>
          </p:nvSpPr>
          <p:spPr>
            <a:xfrm>
              <a:off x="159528" y="2276265"/>
              <a:ext cx="1240869" cy="848937"/>
            </a:xfrm>
            <a:prstGeom prst="roundRect">
              <a:avLst>
                <a:gd name="adj" fmla="val 10000"/>
              </a:avLst>
            </a:prstGeom>
            <a:grp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2" name="Rounded Rectangle 8"/>
            <p:cNvSpPr/>
            <p:nvPr/>
          </p:nvSpPr>
          <p:spPr>
            <a:xfrm>
              <a:off x="184393" y="2301131"/>
              <a:ext cx="1191139" cy="799208"/>
            </a:xfrm>
            <a:prstGeom prst="rect">
              <a:avLst/>
            </a:prstGeom>
            <a:grpFill/>
            <a:ln>
              <a:solidFill>
                <a:schemeClr val="accent1"/>
              </a:solidFill>
            </a:ln>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algn="ctr" defTabSz="666750">
                <a:lnSpc>
                  <a:spcPct val="90000"/>
                </a:lnSpc>
                <a:spcBef>
                  <a:spcPct val="0"/>
                </a:spcBef>
                <a:spcAft>
                  <a:spcPct val="35000"/>
                </a:spcAft>
              </a:pPr>
              <a:r>
                <a:rPr lang="en-US" sz="1400" dirty="0">
                  <a:solidFill>
                    <a:schemeClr val="tx1"/>
                  </a:solidFill>
                </a:rPr>
                <a:t>SDMXRI, DSWS, Census Hub</a:t>
              </a:r>
              <a:endParaRPr lang="el-GR" sz="1400" dirty="0">
                <a:solidFill>
                  <a:schemeClr val="tx1"/>
                </a:solidFill>
              </a:endParaRPr>
            </a:p>
          </p:txBody>
        </p:sp>
      </p:grpSp>
      <p:grpSp>
        <p:nvGrpSpPr>
          <p:cNvPr id="68" name="Group 67"/>
          <p:cNvGrpSpPr/>
          <p:nvPr/>
        </p:nvGrpSpPr>
        <p:grpSpPr>
          <a:xfrm>
            <a:off x="3128944" y="1901274"/>
            <a:ext cx="1844712" cy="608408"/>
            <a:chOff x="159528" y="2276265"/>
            <a:chExt cx="1240869" cy="848937"/>
          </a:xfrm>
          <a:noFill/>
        </p:grpSpPr>
        <p:sp>
          <p:nvSpPr>
            <p:cNvPr id="69" name="Rounded Rectangle 68"/>
            <p:cNvSpPr/>
            <p:nvPr/>
          </p:nvSpPr>
          <p:spPr>
            <a:xfrm>
              <a:off x="159528" y="2276265"/>
              <a:ext cx="1240869" cy="848937"/>
            </a:xfrm>
            <a:prstGeom prst="roundRect">
              <a:avLst>
                <a:gd name="adj" fmla="val 10000"/>
              </a:avLst>
            </a:prstGeom>
            <a:grp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0" name="Rounded Rectangle 8"/>
            <p:cNvSpPr/>
            <p:nvPr/>
          </p:nvSpPr>
          <p:spPr>
            <a:xfrm>
              <a:off x="159528" y="2301130"/>
              <a:ext cx="1240868" cy="799207"/>
            </a:xfrm>
            <a:prstGeom prst="rect">
              <a:avLst/>
            </a:prstGeom>
            <a:grpFill/>
            <a:ln>
              <a:solidFill>
                <a:schemeClr val="accent1"/>
              </a:solidFill>
            </a:ln>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algn="ctr" defTabSz="666750">
                <a:lnSpc>
                  <a:spcPct val="90000"/>
                </a:lnSpc>
                <a:spcBef>
                  <a:spcPct val="0"/>
                </a:spcBef>
                <a:spcAft>
                  <a:spcPct val="35000"/>
                </a:spcAft>
              </a:pPr>
              <a:r>
                <a:rPr lang="en-US" sz="1400" dirty="0">
                  <a:solidFill>
                    <a:schemeClr val="tx1"/>
                  </a:solidFill>
                </a:rPr>
                <a:t>SDMXRI, DSWS, Census Hub, Converter</a:t>
              </a:r>
            </a:p>
          </p:txBody>
        </p:sp>
      </p:grpSp>
      <p:grpSp>
        <p:nvGrpSpPr>
          <p:cNvPr id="72" name="Group 71"/>
          <p:cNvGrpSpPr/>
          <p:nvPr/>
        </p:nvGrpSpPr>
        <p:grpSpPr>
          <a:xfrm>
            <a:off x="3445193" y="5322990"/>
            <a:ext cx="1381308" cy="446780"/>
            <a:chOff x="159528" y="2276265"/>
            <a:chExt cx="1240869" cy="848937"/>
          </a:xfrm>
          <a:noFill/>
        </p:grpSpPr>
        <p:sp>
          <p:nvSpPr>
            <p:cNvPr id="73" name="Rounded Rectangle 72"/>
            <p:cNvSpPr/>
            <p:nvPr/>
          </p:nvSpPr>
          <p:spPr>
            <a:xfrm>
              <a:off x="159528" y="2276265"/>
              <a:ext cx="1240869" cy="848937"/>
            </a:xfrm>
            <a:prstGeom prst="roundRect">
              <a:avLst>
                <a:gd name="adj" fmla="val 10000"/>
              </a:avLst>
            </a:prstGeom>
            <a:grp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4" name="Rounded Rectangle 8"/>
            <p:cNvSpPr/>
            <p:nvPr/>
          </p:nvSpPr>
          <p:spPr>
            <a:xfrm>
              <a:off x="184393" y="2301130"/>
              <a:ext cx="1191139" cy="799207"/>
            </a:xfrm>
            <a:prstGeom prst="rect">
              <a:avLst/>
            </a:prstGeom>
            <a:grpFill/>
            <a:ln>
              <a:solidFill>
                <a:schemeClr val="accent1"/>
              </a:solidFill>
            </a:ln>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algn="ctr" defTabSz="666750">
                <a:lnSpc>
                  <a:spcPct val="90000"/>
                </a:lnSpc>
                <a:spcBef>
                  <a:spcPct val="0"/>
                </a:spcBef>
                <a:spcAft>
                  <a:spcPct val="35000"/>
                </a:spcAft>
              </a:pPr>
              <a:r>
                <a:rPr lang="en-US" sz="1400" dirty="0">
                  <a:solidFill>
                    <a:schemeClr val="tx1"/>
                  </a:solidFill>
                </a:rPr>
                <a:t>STRUVAL, Converter*</a:t>
              </a:r>
            </a:p>
          </p:txBody>
        </p:sp>
      </p:grpSp>
      <p:grpSp>
        <p:nvGrpSpPr>
          <p:cNvPr id="75" name="Group 74"/>
          <p:cNvGrpSpPr/>
          <p:nvPr/>
        </p:nvGrpSpPr>
        <p:grpSpPr>
          <a:xfrm>
            <a:off x="5226458" y="5311948"/>
            <a:ext cx="2868564" cy="461076"/>
            <a:chOff x="159528" y="2276265"/>
            <a:chExt cx="1240869" cy="848937"/>
          </a:xfrm>
          <a:noFill/>
        </p:grpSpPr>
        <p:sp>
          <p:nvSpPr>
            <p:cNvPr id="76" name="Rounded Rectangle 75"/>
            <p:cNvSpPr/>
            <p:nvPr/>
          </p:nvSpPr>
          <p:spPr>
            <a:xfrm>
              <a:off x="159528" y="2276265"/>
              <a:ext cx="1240869" cy="848937"/>
            </a:xfrm>
            <a:prstGeom prst="roundRect">
              <a:avLst>
                <a:gd name="adj" fmla="val 10000"/>
              </a:avLst>
            </a:prstGeom>
            <a:grp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7" name="Rounded Rectangle 8"/>
            <p:cNvSpPr/>
            <p:nvPr/>
          </p:nvSpPr>
          <p:spPr>
            <a:xfrm>
              <a:off x="184393" y="2301130"/>
              <a:ext cx="1191139" cy="799207"/>
            </a:xfrm>
            <a:prstGeom prst="rect">
              <a:avLst/>
            </a:prstGeom>
            <a:grpFill/>
            <a:ln>
              <a:solidFill>
                <a:schemeClr val="accent1"/>
              </a:solidFill>
            </a:ln>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algn="ctr" defTabSz="666750">
                <a:lnSpc>
                  <a:spcPct val="90000"/>
                </a:lnSpc>
                <a:spcBef>
                  <a:spcPct val="0"/>
                </a:spcBef>
                <a:spcAft>
                  <a:spcPct val="35000"/>
                </a:spcAft>
              </a:pPr>
              <a:r>
                <a:rPr lang="en-US" sz="1400" dirty="0">
                  <a:solidFill>
                    <a:schemeClr val="tx1"/>
                  </a:solidFill>
                </a:rPr>
                <a:t>SDMXRI, Registry, DSW, DSWS, Census Hub</a:t>
              </a:r>
              <a:endParaRPr lang="el-GR" sz="1400" dirty="0">
                <a:solidFill>
                  <a:schemeClr val="tx1"/>
                </a:solidFill>
              </a:endParaRPr>
            </a:p>
          </p:txBody>
        </p:sp>
      </p:grpSp>
      <p:grpSp>
        <p:nvGrpSpPr>
          <p:cNvPr id="78" name="Group 77"/>
          <p:cNvGrpSpPr/>
          <p:nvPr/>
        </p:nvGrpSpPr>
        <p:grpSpPr>
          <a:xfrm>
            <a:off x="6633160" y="1873021"/>
            <a:ext cx="1821482" cy="610253"/>
            <a:chOff x="159528" y="2276265"/>
            <a:chExt cx="1240869" cy="848937"/>
          </a:xfrm>
          <a:noFill/>
        </p:grpSpPr>
        <p:sp>
          <p:nvSpPr>
            <p:cNvPr id="79" name="Rounded Rectangle 78"/>
            <p:cNvSpPr/>
            <p:nvPr/>
          </p:nvSpPr>
          <p:spPr>
            <a:xfrm>
              <a:off x="159528" y="2276265"/>
              <a:ext cx="1240869" cy="848937"/>
            </a:xfrm>
            <a:prstGeom prst="roundRect">
              <a:avLst>
                <a:gd name="adj" fmla="val 10000"/>
              </a:avLst>
            </a:prstGeom>
            <a:grp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0" name="Rounded Rectangle 8"/>
            <p:cNvSpPr/>
            <p:nvPr/>
          </p:nvSpPr>
          <p:spPr>
            <a:xfrm>
              <a:off x="184393" y="2301130"/>
              <a:ext cx="1216003" cy="782408"/>
            </a:xfrm>
            <a:prstGeom prst="rect">
              <a:avLst/>
            </a:prstGeom>
            <a:grpFill/>
            <a:ln>
              <a:solidFill>
                <a:schemeClr val="accent1"/>
              </a:solidFill>
            </a:ln>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algn="ctr" defTabSz="666750">
                <a:lnSpc>
                  <a:spcPct val="90000"/>
                </a:lnSpc>
                <a:spcBef>
                  <a:spcPct val="0"/>
                </a:spcBef>
                <a:spcAft>
                  <a:spcPct val="35000"/>
                </a:spcAft>
              </a:pPr>
              <a:r>
                <a:rPr lang="en-US" sz="1400" dirty="0">
                  <a:solidFill>
                    <a:schemeClr val="tx1"/>
                  </a:solidFill>
                </a:rPr>
                <a:t>SDMXRI, Registry, DSWS, Census Hub</a:t>
              </a:r>
              <a:endParaRPr lang="el-GR" sz="1400" dirty="0">
                <a:solidFill>
                  <a:schemeClr val="tx1"/>
                </a:solidFill>
              </a:endParaRPr>
            </a:p>
          </p:txBody>
        </p:sp>
      </p:grpSp>
      <p:sp>
        <p:nvSpPr>
          <p:cNvPr id="87" name="TextBox 86"/>
          <p:cNvSpPr txBox="1"/>
          <p:nvPr/>
        </p:nvSpPr>
        <p:spPr>
          <a:xfrm>
            <a:off x="1510682" y="2057785"/>
            <a:ext cx="1371600" cy="461665"/>
          </a:xfrm>
          <a:prstGeom prst="rect">
            <a:avLst/>
          </a:prstGeom>
          <a:noFill/>
        </p:spPr>
        <p:txBody>
          <a:bodyPr wrap="square" rtlCol="0">
            <a:spAutoFit/>
          </a:bodyPr>
          <a:lstStyle/>
          <a:p>
            <a:r>
              <a:rPr lang="en-GB" sz="2400" b="1" dirty="0"/>
              <a:t>Usage</a:t>
            </a:r>
          </a:p>
        </p:txBody>
      </p:sp>
      <p:sp>
        <p:nvSpPr>
          <p:cNvPr id="88" name="TextBox 87"/>
          <p:cNvSpPr txBox="1"/>
          <p:nvPr/>
        </p:nvSpPr>
        <p:spPr>
          <a:xfrm>
            <a:off x="8371139" y="5377271"/>
            <a:ext cx="2155614" cy="400110"/>
          </a:xfrm>
          <a:prstGeom prst="rect">
            <a:avLst/>
          </a:prstGeom>
          <a:noFill/>
        </p:spPr>
        <p:txBody>
          <a:bodyPr wrap="square" rtlCol="0">
            <a:spAutoFit/>
          </a:bodyPr>
          <a:lstStyle/>
          <a:p>
            <a:r>
              <a:rPr lang="en-GB" sz="2000" b="1" dirty="0"/>
              <a:t>Implementation</a:t>
            </a:r>
          </a:p>
        </p:txBody>
      </p:sp>
      <p:grpSp>
        <p:nvGrpSpPr>
          <p:cNvPr id="90" name="Group 89"/>
          <p:cNvGrpSpPr/>
          <p:nvPr/>
        </p:nvGrpSpPr>
        <p:grpSpPr>
          <a:xfrm>
            <a:off x="8779876" y="1869667"/>
            <a:ext cx="1381308" cy="583656"/>
            <a:chOff x="159528" y="2276265"/>
            <a:chExt cx="1240869" cy="848937"/>
          </a:xfrm>
          <a:noFill/>
        </p:grpSpPr>
        <p:sp>
          <p:nvSpPr>
            <p:cNvPr id="91" name="Rounded Rectangle 90"/>
            <p:cNvSpPr/>
            <p:nvPr/>
          </p:nvSpPr>
          <p:spPr>
            <a:xfrm>
              <a:off x="159528" y="2276265"/>
              <a:ext cx="1240869" cy="848937"/>
            </a:xfrm>
            <a:prstGeom prst="roundRect">
              <a:avLst>
                <a:gd name="adj" fmla="val 10000"/>
              </a:avLst>
            </a:prstGeom>
            <a:grp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2" name="Rounded Rectangle 8"/>
            <p:cNvSpPr/>
            <p:nvPr/>
          </p:nvSpPr>
          <p:spPr>
            <a:xfrm>
              <a:off x="159528" y="2301130"/>
              <a:ext cx="1216004" cy="824072"/>
            </a:xfrm>
            <a:prstGeom prst="rect">
              <a:avLst/>
            </a:prstGeom>
            <a:grpFill/>
            <a:ln>
              <a:solidFill>
                <a:schemeClr val="accent1"/>
              </a:solidFill>
            </a:ln>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algn="ctr" defTabSz="666750">
                <a:lnSpc>
                  <a:spcPct val="90000"/>
                </a:lnSpc>
                <a:spcBef>
                  <a:spcPct val="0"/>
                </a:spcBef>
                <a:spcAft>
                  <a:spcPct val="35000"/>
                </a:spcAft>
              </a:pPr>
              <a:r>
                <a:rPr lang="en-US" sz="1400" dirty="0">
                  <a:solidFill>
                    <a:schemeClr val="tx1"/>
                  </a:solidFill>
                </a:rPr>
                <a:t>DSW, Converter, STRUVAL</a:t>
              </a:r>
            </a:p>
          </p:txBody>
        </p:sp>
      </p:grpSp>
      <p:grpSp>
        <p:nvGrpSpPr>
          <p:cNvPr id="105" name="Group 104"/>
          <p:cNvGrpSpPr/>
          <p:nvPr/>
        </p:nvGrpSpPr>
        <p:grpSpPr>
          <a:xfrm>
            <a:off x="3405664" y="3724136"/>
            <a:ext cx="1291275" cy="797678"/>
            <a:chOff x="166009" y="1218425"/>
            <a:chExt cx="1291275" cy="797678"/>
          </a:xfrm>
          <a:solidFill>
            <a:srgbClr val="18508C"/>
          </a:solidFill>
        </p:grpSpPr>
        <p:sp>
          <p:nvSpPr>
            <p:cNvPr id="106" name="Rounded Rectangle 105"/>
            <p:cNvSpPr/>
            <p:nvPr/>
          </p:nvSpPr>
          <p:spPr>
            <a:xfrm>
              <a:off x="166009" y="1218425"/>
              <a:ext cx="1291275" cy="797678"/>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7" name="Rounded Rectangle 4"/>
            <p:cNvSpPr/>
            <p:nvPr/>
          </p:nvSpPr>
          <p:spPr>
            <a:xfrm>
              <a:off x="189372" y="1241788"/>
              <a:ext cx="1244549" cy="75095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0640" tIns="30480" rIns="40640" bIns="30480" numCol="1" spcCol="1270" anchor="ctr" anchorCtr="0">
              <a:noAutofit/>
            </a:bodyPr>
            <a:lstStyle/>
            <a:p>
              <a:pPr algn="ctr" defTabSz="711200">
                <a:lnSpc>
                  <a:spcPct val="90000"/>
                </a:lnSpc>
                <a:spcBef>
                  <a:spcPct val="0"/>
                </a:spcBef>
                <a:spcAft>
                  <a:spcPct val="35000"/>
                </a:spcAft>
              </a:pPr>
              <a:r>
                <a:rPr lang="en-US" sz="1600" b="1" dirty="0">
                  <a:solidFill>
                    <a:schemeClr val="bg1"/>
                  </a:solidFill>
                </a:rPr>
                <a:t>Reader/ Writer/ Validation</a:t>
              </a:r>
              <a:endParaRPr lang="el-GR" sz="1600" b="1" dirty="0">
                <a:solidFill>
                  <a:schemeClr val="bg1"/>
                </a:solidFill>
              </a:endParaRPr>
            </a:p>
          </p:txBody>
        </p:sp>
      </p:grpSp>
      <p:grpSp>
        <p:nvGrpSpPr>
          <p:cNvPr id="111" name="Group 110"/>
          <p:cNvGrpSpPr/>
          <p:nvPr/>
        </p:nvGrpSpPr>
        <p:grpSpPr>
          <a:xfrm>
            <a:off x="6911113" y="3720225"/>
            <a:ext cx="1291275" cy="774201"/>
            <a:chOff x="7106612" y="2138824"/>
            <a:chExt cx="1291275" cy="797678"/>
          </a:xfrm>
          <a:solidFill>
            <a:srgbClr val="18508C"/>
          </a:solidFill>
        </p:grpSpPr>
        <p:sp>
          <p:nvSpPr>
            <p:cNvPr id="112" name="Rounded Rectangle 111"/>
            <p:cNvSpPr/>
            <p:nvPr/>
          </p:nvSpPr>
          <p:spPr>
            <a:xfrm>
              <a:off x="7106612" y="2138824"/>
              <a:ext cx="1291275" cy="797678"/>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3" name="Rounded Rectangle 4"/>
            <p:cNvSpPr/>
            <p:nvPr/>
          </p:nvSpPr>
          <p:spPr>
            <a:xfrm>
              <a:off x="7129975" y="2162187"/>
              <a:ext cx="1244549" cy="75095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0640" tIns="30480" rIns="40640" bIns="30480" numCol="1" spcCol="1270" anchor="ctr" anchorCtr="0">
              <a:noAutofit/>
            </a:bodyPr>
            <a:lstStyle/>
            <a:p>
              <a:pPr algn="ctr" defTabSz="711200">
                <a:lnSpc>
                  <a:spcPct val="90000"/>
                </a:lnSpc>
                <a:spcBef>
                  <a:spcPct val="0"/>
                </a:spcBef>
                <a:spcAft>
                  <a:spcPct val="35000"/>
                </a:spcAft>
              </a:pPr>
              <a:r>
                <a:rPr lang="en-US" sz="1600" b="1" dirty="0">
                  <a:solidFill>
                    <a:schemeClr val="bg1"/>
                  </a:solidFill>
                </a:rPr>
                <a:t>Query   Parser / Writer</a:t>
              </a:r>
              <a:endParaRPr lang="el-GR" sz="1600" b="1" dirty="0">
                <a:solidFill>
                  <a:schemeClr val="bg1"/>
                </a:solidFill>
              </a:endParaRPr>
            </a:p>
          </p:txBody>
        </p:sp>
      </p:grpSp>
      <p:grpSp>
        <p:nvGrpSpPr>
          <p:cNvPr id="117" name="Group 116"/>
          <p:cNvGrpSpPr/>
          <p:nvPr/>
        </p:nvGrpSpPr>
        <p:grpSpPr>
          <a:xfrm>
            <a:off x="8514596" y="3410071"/>
            <a:ext cx="1291275" cy="1152927"/>
            <a:chOff x="7106612" y="2100724"/>
            <a:chExt cx="1291275" cy="797678"/>
          </a:xfrm>
          <a:solidFill>
            <a:srgbClr val="18508C"/>
          </a:solidFill>
        </p:grpSpPr>
        <p:sp>
          <p:nvSpPr>
            <p:cNvPr id="118" name="Rounded Rectangle 117"/>
            <p:cNvSpPr/>
            <p:nvPr/>
          </p:nvSpPr>
          <p:spPr>
            <a:xfrm>
              <a:off x="7106612" y="2100724"/>
              <a:ext cx="1291275" cy="797678"/>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9" name="Rounded Rectangle 4"/>
            <p:cNvSpPr/>
            <p:nvPr/>
          </p:nvSpPr>
          <p:spPr>
            <a:xfrm>
              <a:off x="7129975" y="2162188"/>
              <a:ext cx="1244549" cy="67539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0640" tIns="30480" rIns="40640" bIns="30480" numCol="1" spcCol="1270" anchor="ctr" anchorCtr="0">
              <a:noAutofit/>
            </a:bodyPr>
            <a:lstStyle/>
            <a:p>
              <a:pPr algn="ctr" defTabSz="711200">
                <a:lnSpc>
                  <a:spcPct val="90000"/>
                </a:lnSpc>
                <a:spcBef>
                  <a:spcPct val="0"/>
                </a:spcBef>
                <a:spcAft>
                  <a:spcPct val="35000"/>
                </a:spcAft>
              </a:pPr>
              <a:r>
                <a:rPr lang="en-US" sz="1600" b="1" dirty="0">
                  <a:solidFill>
                    <a:schemeClr val="bg1"/>
                  </a:solidFill>
                </a:rPr>
                <a:t>Model; Structure Parser /Writer</a:t>
              </a:r>
              <a:endParaRPr lang="el-GR" sz="1600" b="1" dirty="0">
                <a:solidFill>
                  <a:schemeClr val="bg1"/>
                </a:solidFill>
              </a:endParaRPr>
            </a:p>
          </p:txBody>
        </p:sp>
      </p:grpSp>
      <p:cxnSp>
        <p:nvCxnSpPr>
          <p:cNvPr id="7" name="Straight Arrow Connector 6"/>
          <p:cNvCxnSpPr>
            <a:endCxn id="61" idx="0"/>
          </p:cNvCxnSpPr>
          <p:nvPr/>
        </p:nvCxnSpPr>
        <p:spPr>
          <a:xfrm flipH="1">
            <a:off x="2545122" y="4517902"/>
            <a:ext cx="1" cy="818174"/>
          </a:xfrm>
          <a:prstGeom prst="straightConnector1">
            <a:avLst/>
          </a:prstGeom>
          <a:ln>
            <a:solidFill>
              <a:schemeClr val="tx1"/>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332158" y="2931697"/>
            <a:ext cx="387863" cy="2104323"/>
          </a:xfrm>
          <a:prstGeom prst="rect">
            <a:avLst/>
          </a:prstGeom>
          <a:noFill/>
        </p:spPr>
        <p:txBody>
          <a:bodyPr vert="wordArtVert" wrap="square" rtlCol="0">
            <a:spAutoFit/>
          </a:bodyPr>
          <a:lstStyle/>
          <a:p>
            <a:r>
              <a:rPr lang="en-GB" sz="1200" b="1" dirty="0">
                <a:solidFill>
                  <a:srgbClr val="112F70"/>
                </a:solidFill>
                <a:latin typeface="Broadway" panose="04040905080B02020502" pitchFamily="82" charset="0"/>
                <a:cs typeface="Aharoni" panose="02010803020104030203" pitchFamily="2" charset="-79"/>
              </a:rPr>
              <a:t>SDMXSOURCE</a:t>
            </a:r>
          </a:p>
        </p:txBody>
      </p:sp>
      <p:cxnSp>
        <p:nvCxnSpPr>
          <p:cNvPr id="120" name="Straight Arrow Connector 119"/>
          <p:cNvCxnSpPr/>
          <p:nvPr/>
        </p:nvCxnSpPr>
        <p:spPr>
          <a:xfrm flipH="1">
            <a:off x="4051301" y="4475088"/>
            <a:ext cx="1" cy="818174"/>
          </a:xfrm>
          <a:prstGeom prst="straightConnector1">
            <a:avLst/>
          </a:prstGeom>
          <a:ln>
            <a:solidFill>
              <a:schemeClr val="tx1"/>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121" name="Straight Arrow Connector 120"/>
          <p:cNvCxnSpPr/>
          <p:nvPr/>
        </p:nvCxnSpPr>
        <p:spPr>
          <a:xfrm flipH="1">
            <a:off x="6018662" y="4493774"/>
            <a:ext cx="1" cy="818174"/>
          </a:xfrm>
          <a:prstGeom prst="straightConnector1">
            <a:avLst/>
          </a:prstGeom>
          <a:ln>
            <a:solidFill>
              <a:schemeClr val="tx1"/>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122" name="Straight Arrow Connector 121"/>
          <p:cNvCxnSpPr>
            <a:stCxn id="113" idx="2"/>
          </p:cNvCxnSpPr>
          <p:nvPr/>
        </p:nvCxnSpPr>
        <p:spPr>
          <a:xfrm>
            <a:off x="7556750" y="4471749"/>
            <a:ext cx="0" cy="818174"/>
          </a:xfrm>
          <a:prstGeom prst="straightConnector1">
            <a:avLst/>
          </a:prstGeom>
          <a:ln>
            <a:solidFill>
              <a:schemeClr val="tx1"/>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112" idx="0"/>
            <a:endCxn id="79" idx="2"/>
          </p:cNvCxnSpPr>
          <p:nvPr/>
        </p:nvCxnSpPr>
        <p:spPr>
          <a:xfrm flipH="1" flipV="1">
            <a:off x="7543902" y="2483274"/>
            <a:ext cx="12849" cy="1236951"/>
          </a:xfrm>
          <a:prstGeom prst="straightConnector1">
            <a:avLst/>
          </a:prstGeom>
          <a:ln>
            <a:solidFill>
              <a:schemeClr val="tx1"/>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106" idx="0"/>
            <a:endCxn id="69" idx="2"/>
          </p:cNvCxnSpPr>
          <p:nvPr/>
        </p:nvCxnSpPr>
        <p:spPr>
          <a:xfrm flipH="1" flipV="1">
            <a:off x="4051301" y="2509682"/>
            <a:ext cx="1" cy="1214454"/>
          </a:xfrm>
          <a:prstGeom prst="straightConnector1">
            <a:avLst/>
          </a:prstGeom>
          <a:ln>
            <a:solidFill>
              <a:schemeClr val="tx1"/>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118" idx="0"/>
          </p:cNvCxnSpPr>
          <p:nvPr/>
        </p:nvCxnSpPr>
        <p:spPr>
          <a:xfrm flipH="1" flipV="1">
            <a:off x="7980723" y="2509682"/>
            <a:ext cx="1179511" cy="900388"/>
          </a:xfrm>
          <a:prstGeom prst="straightConnector1">
            <a:avLst/>
          </a:prstGeom>
          <a:ln>
            <a:solidFill>
              <a:schemeClr val="tx1"/>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a:stCxn id="118" idx="0"/>
            <a:endCxn id="92" idx="2"/>
          </p:cNvCxnSpPr>
          <p:nvPr/>
        </p:nvCxnSpPr>
        <p:spPr>
          <a:xfrm flipV="1">
            <a:off x="9160233" y="2453324"/>
            <a:ext cx="296458" cy="956747"/>
          </a:xfrm>
          <a:prstGeom prst="straightConnector1">
            <a:avLst/>
          </a:prstGeom>
          <a:ln>
            <a:solidFill>
              <a:schemeClr val="tx1"/>
            </a:solidFill>
            <a:prstDash val="dash"/>
            <a:tailEnd type="arrow"/>
          </a:ln>
        </p:spPr>
        <p:style>
          <a:lnRef idx="2">
            <a:schemeClr val="accent1"/>
          </a:lnRef>
          <a:fillRef idx="0">
            <a:schemeClr val="accent1"/>
          </a:fillRef>
          <a:effectRef idx="1">
            <a:schemeClr val="accent1"/>
          </a:effectRef>
          <a:fontRef idx="minor">
            <a:schemeClr val="tx1"/>
          </a:fontRef>
        </p:style>
      </p:cxnSp>
      <p:grpSp>
        <p:nvGrpSpPr>
          <p:cNvPr id="123" name="Group 122"/>
          <p:cNvGrpSpPr/>
          <p:nvPr/>
        </p:nvGrpSpPr>
        <p:grpSpPr>
          <a:xfrm>
            <a:off x="1899485" y="3724136"/>
            <a:ext cx="1291275" cy="797678"/>
            <a:chOff x="166009" y="2138824"/>
            <a:chExt cx="1291275" cy="797678"/>
          </a:xfrm>
        </p:grpSpPr>
        <p:sp>
          <p:nvSpPr>
            <p:cNvPr id="124" name="Rounded Rectangle 123"/>
            <p:cNvSpPr/>
            <p:nvPr/>
          </p:nvSpPr>
          <p:spPr>
            <a:xfrm>
              <a:off x="166009" y="2138824"/>
              <a:ext cx="1291275" cy="797678"/>
            </a:xfrm>
            <a:prstGeom prst="roundRect">
              <a:avLst>
                <a:gd name="adj" fmla="val 10000"/>
              </a:avLst>
            </a:prstGeom>
            <a:gradFill rotWithShape="0">
              <a:gsLst>
                <a:gs pos="0">
                  <a:srgbClr val="18508C"/>
                </a:gs>
                <a:gs pos="29000">
                  <a:srgbClr val="85C2FF"/>
                </a:gs>
                <a:gs pos="65000">
                  <a:srgbClr val="C4D6EB"/>
                </a:gs>
                <a:gs pos="100000">
                  <a:srgbClr val="FFEBFA"/>
                </a:gs>
              </a:gsLst>
              <a:lin ang="5400000" scaled="1"/>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5" name="Rounded Rectangle 4"/>
            <p:cNvSpPr/>
            <p:nvPr/>
          </p:nvSpPr>
          <p:spPr>
            <a:xfrm>
              <a:off x="189372" y="2162187"/>
              <a:ext cx="1244549" cy="7509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34290" rIns="45720" bIns="34290" numCol="1" spcCol="1270" anchor="ctr" anchorCtr="0">
              <a:noAutofit/>
            </a:bodyPr>
            <a:lstStyle/>
            <a:p>
              <a:pPr algn="ctr" defTabSz="800100">
                <a:lnSpc>
                  <a:spcPct val="90000"/>
                </a:lnSpc>
                <a:spcBef>
                  <a:spcPct val="0"/>
                </a:spcBef>
                <a:spcAft>
                  <a:spcPct val="35000"/>
                </a:spcAft>
              </a:pPr>
              <a:r>
                <a:rPr lang="en-US" b="1" dirty="0">
                  <a:solidFill>
                    <a:schemeClr val="tx1"/>
                  </a:solidFill>
                </a:rPr>
                <a:t>Retrieval/ Persistence</a:t>
              </a:r>
              <a:endParaRPr lang="el-GR" b="1" dirty="0">
                <a:solidFill>
                  <a:schemeClr val="tx1"/>
                </a:solidFill>
              </a:endParaRPr>
            </a:p>
          </p:txBody>
        </p:sp>
      </p:grpSp>
      <p:grpSp>
        <p:nvGrpSpPr>
          <p:cNvPr id="126" name="Group 125"/>
          <p:cNvGrpSpPr/>
          <p:nvPr/>
        </p:nvGrpSpPr>
        <p:grpSpPr>
          <a:xfrm>
            <a:off x="5341886" y="3696747"/>
            <a:ext cx="1291275" cy="797678"/>
            <a:chOff x="166009" y="2138824"/>
            <a:chExt cx="1291275" cy="797678"/>
          </a:xfrm>
        </p:grpSpPr>
        <p:sp>
          <p:nvSpPr>
            <p:cNvPr id="127" name="Rounded Rectangle 126"/>
            <p:cNvSpPr/>
            <p:nvPr/>
          </p:nvSpPr>
          <p:spPr>
            <a:xfrm>
              <a:off x="166009" y="2138824"/>
              <a:ext cx="1291275" cy="797678"/>
            </a:xfrm>
            <a:prstGeom prst="roundRect">
              <a:avLst>
                <a:gd name="adj" fmla="val 10000"/>
              </a:avLst>
            </a:prstGeom>
            <a:gradFill rotWithShape="0">
              <a:gsLst>
                <a:gs pos="0">
                  <a:srgbClr val="18508C"/>
                </a:gs>
                <a:gs pos="29000">
                  <a:srgbClr val="85C2FF"/>
                </a:gs>
                <a:gs pos="65000">
                  <a:srgbClr val="C4D6EB"/>
                </a:gs>
                <a:gs pos="100000">
                  <a:srgbClr val="FFEBFA"/>
                </a:gs>
              </a:gsLst>
              <a:lin ang="5400000" scaled="1"/>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8" name="Rounded Rectangle 4"/>
            <p:cNvSpPr/>
            <p:nvPr/>
          </p:nvSpPr>
          <p:spPr>
            <a:xfrm>
              <a:off x="189372" y="2162187"/>
              <a:ext cx="1244549" cy="7509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34290" rIns="45720" bIns="34290" numCol="1" spcCol="1270" anchor="ctr" anchorCtr="0">
              <a:noAutofit/>
            </a:bodyPr>
            <a:lstStyle/>
            <a:p>
              <a:pPr algn="ctr" defTabSz="800100">
                <a:lnSpc>
                  <a:spcPct val="90000"/>
                </a:lnSpc>
                <a:spcBef>
                  <a:spcPct val="0"/>
                </a:spcBef>
                <a:spcAft>
                  <a:spcPct val="35000"/>
                </a:spcAft>
              </a:pPr>
              <a:r>
                <a:rPr lang="en-US" b="1" dirty="0">
                  <a:solidFill>
                    <a:schemeClr val="tx1"/>
                  </a:solidFill>
                </a:rPr>
                <a:t>Retrieval/ Persistence</a:t>
              </a:r>
              <a:endParaRPr lang="el-GR" b="1" dirty="0">
                <a:solidFill>
                  <a:schemeClr val="tx1"/>
                </a:solidFill>
              </a:endParaRPr>
            </a:p>
          </p:txBody>
        </p:sp>
      </p:grpSp>
    </p:spTree>
    <p:extLst>
      <p:ext uri="{BB962C8B-B14F-4D97-AF65-F5344CB8AC3E}">
        <p14:creationId xmlns:p14="http://schemas.microsoft.com/office/powerpoint/2010/main" val="22525181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C25F781D-E298-476B-9CF4-65E91CE9D19F}" type="slidenum">
              <a:rPr lang="en-GB" smtClean="0"/>
              <a:pPr>
                <a:defRPr/>
              </a:pPr>
              <a:t>7</a:t>
            </a:fld>
            <a:endParaRPr lang="en-GB" dirty="0"/>
          </a:p>
        </p:txBody>
      </p:sp>
      <p:sp>
        <p:nvSpPr>
          <p:cNvPr id="2" name="Title 1"/>
          <p:cNvSpPr>
            <a:spLocks noGrp="1"/>
          </p:cNvSpPr>
          <p:nvPr>
            <p:ph type="title"/>
          </p:nvPr>
        </p:nvSpPr>
        <p:spPr/>
        <p:txBody>
          <a:bodyPr>
            <a:normAutofit/>
          </a:bodyPr>
          <a:lstStyle/>
          <a:p>
            <a:pPr algn="l"/>
            <a:r>
              <a:rPr lang="en-GB" dirty="0" smtClean="0"/>
              <a:t>SDMX Tools reusability</a:t>
            </a:r>
            <a:endParaRPr lang="en-GB" dirty="0"/>
          </a:p>
        </p:txBody>
      </p:sp>
      <p:sp>
        <p:nvSpPr>
          <p:cNvPr id="7" name="Rounded Rectangle 6"/>
          <p:cNvSpPr/>
          <p:nvPr/>
        </p:nvSpPr>
        <p:spPr>
          <a:xfrm>
            <a:off x="1681808" y="2356824"/>
            <a:ext cx="5328592" cy="3802676"/>
          </a:xfrm>
          <a:prstGeom prst="roundRect">
            <a:avLst/>
          </a:prstGeom>
          <a:noFill/>
          <a:ln w="60325"/>
        </p:spPr>
        <p:style>
          <a:lnRef idx="1">
            <a:schemeClr val="accent1"/>
          </a:lnRef>
          <a:fillRef idx="3">
            <a:schemeClr val="accent1"/>
          </a:fillRef>
          <a:effectRef idx="2">
            <a:schemeClr val="accent1"/>
          </a:effectRef>
          <a:fontRef idx="minor">
            <a:schemeClr val="lt1"/>
          </a:fontRef>
        </p:style>
        <p:txBody>
          <a:bodyPr rtlCol="0" anchor="ctr"/>
          <a:lstStyle/>
          <a:p>
            <a:endParaRPr lang="en-GB" dirty="0"/>
          </a:p>
        </p:txBody>
      </p:sp>
      <p:sp>
        <p:nvSpPr>
          <p:cNvPr id="8" name="TextBox 7"/>
          <p:cNvSpPr txBox="1"/>
          <p:nvPr/>
        </p:nvSpPr>
        <p:spPr>
          <a:xfrm>
            <a:off x="2318142" y="2531342"/>
            <a:ext cx="2989838" cy="369332"/>
          </a:xfrm>
          <a:prstGeom prst="rect">
            <a:avLst/>
          </a:prstGeom>
          <a:noFill/>
        </p:spPr>
        <p:txBody>
          <a:bodyPr wrap="square" rtlCol="0">
            <a:spAutoFit/>
          </a:bodyPr>
          <a:lstStyle/>
          <a:p>
            <a:r>
              <a:rPr lang="en-GB" dirty="0"/>
              <a:t>Reusable components</a:t>
            </a:r>
          </a:p>
        </p:txBody>
      </p:sp>
      <p:sp>
        <p:nvSpPr>
          <p:cNvPr id="10" name="Rounded Rectangle 9"/>
          <p:cNvSpPr/>
          <p:nvPr/>
        </p:nvSpPr>
        <p:spPr>
          <a:xfrm>
            <a:off x="7150101" y="2356825"/>
            <a:ext cx="3361373" cy="3802676"/>
          </a:xfrm>
          <a:prstGeom prst="roundRect">
            <a:avLst/>
          </a:prstGeom>
          <a:noFill/>
          <a:ln w="60325"/>
        </p:spPr>
        <p:style>
          <a:lnRef idx="1">
            <a:schemeClr val="accent1"/>
          </a:lnRef>
          <a:fillRef idx="3">
            <a:schemeClr val="accent1"/>
          </a:fillRef>
          <a:effectRef idx="2">
            <a:schemeClr val="accent1"/>
          </a:effectRef>
          <a:fontRef idx="minor">
            <a:schemeClr val="lt1"/>
          </a:fontRef>
        </p:style>
        <p:txBody>
          <a:bodyPr rtlCol="0" anchor="ctr"/>
          <a:lstStyle/>
          <a:p>
            <a:endParaRPr lang="en-GB" dirty="0"/>
          </a:p>
        </p:txBody>
      </p:sp>
      <p:sp>
        <p:nvSpPr>
          <p:cNvPr id="11" name="TextBox 10"/>
          <p:cNvSpPr txBox="1"/>
          <p:nvPr/>
        </p:nvSpPr>
        <p:spPr>
          <a:xfrm>
            <a:off x="7493257" y="2531342"/>
            <a:ext cx="2862102" cy="369332"/>
          </a:xfrm>
          <a:prstGeom prst="rect">
            <a:avLst/>
          </a:prstGeom>
          <a:noFill/>
        </p:spPr>
        <p:txBody>
          <a:bodyPr wrap="square" rtlCol="0">
            <a:spAutoFit/>
          </a:bodyPr>
          <a:lstStyle/>
          <a:p>
            <a:r>
              <a:rPr lang="en-GB" dirty="0"/>
              <a:t>Extensible components</a:t>
            </a:r>
          </a:p>
        </p:txBody>
      </p:sp>
      <p:sp>
        <p:nvSpPr>
          <p:cNvPr id="14" name="Cube 13"/>
          <p:cNvSpPr/>
          <p:nvPr/>
        </p:nvSpPr>
        <p:spPr>
          <a:xfrm>
            <a:off x="1751132" y="4585640"/>
            <a:ext cx="944015" cy="609388"/>
          </a:xfrm>
          <a:prstGeom prst="cube">
            <a:avLst/>
          </a:prstGeom>
          <a:solidFill>
            <a:schemeClr val="accent2">
              <a:lumMod val="75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a:t>SRI WS</a:t>
            </a:r>
            <a:endParaRPr lang="el-GR" sz="1400" b="1" dirty="0"/>
          </a:p>
        </p:txBody>
      </p:sp>
      <p:sp>
        <p:nvSpPr>
          <p:cNvPr id="15" name="Cube 14"/>
          <p:cNvSpPr/>
          <p:nvPr/>
        </p:nvSpPr>
        <p:spPr>
          <a:xfrm>
            <a:off x="2753989" y="4578491"/>
            <a:ext cx="1159822" cy="609387"/>
          </a:xfrm>
          <a:prstGeom prst="cube">
            <a:avLst/>
          </a:prstGeom>
          <a:solidFill>
            <a:schemeClr val="accent2">
              <a:lumMod val="75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a:t>Converter WS</a:t>
            </a:r>
            <a:endParaRPr lang="el-GR" sz="1400" b="1" dirty="0"/>
          </a:p>
        </p:txBody>
      </p:sp>
      <p:sp>
        <p:nvSpPr>
          <p:cNvPr id="22" name="Cube 21"/>
          <p:cNvSpPr/>
          <p:nvPr/>
        </p:nvSpPr>
        <p:spPr>
          <a:xfrm>
            <a:off x="1971667" y="5378614"/>
            <a:ext cx="1033629" cy="672353"/>
          </a:xfrm>
          <a:prstGeom prst="cube">
            <a:avLst/>
          </a:prstGeom>
          <a:solidFill>
            <a:schemeClr val="accent2">
              <a:lumMod val="50000"/>
            </a:schemeClr>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a:t>DSW</a:t>
            </a:r>
            <a:endParaRPr lang="el-GR" sz="1400" b="1" dirty="0"/>
          </a:p>
        </p:txBody>
      </p:sp>
      <p:sp>
        <p:nvSpPr>
          <p:cNvPr id="23" name="Cube 22"/>
          <p:cNvSpPr/>
          <p:nvPr/>
        </p:nvSpPr>
        <p:spPr>
          <a:xfrm>
            <a:off x="3110185" y="5378614"/>
            <a:ext cx="1231139" cy="672353"/>
          </a:xfrm>
          <a:prstGeom prst="cube">
            <a:avLst/>
          </a:prstGeom>
          <a:solidFill>
            <a:schemeClr val="accent2">
              <a:lumMod val="50000"/>
            </a:schemeClr>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a:t>Converter</a:t>
            </a:r>
            <a:endParaRPr lang="el-GR" sz="1400" b="1" dirty="0"/>
          </a:p>
        </p:txBody>
      </p:sp>
      <p:sp>
        <p:nvSpPr>
          <p:cNvPr id="24" name="Cube 23"/>
          <p:cNvSpPr/>
          <p:nvPr/>
        </p:nvSpPr>
        <p:spPr>
          <a:xfrm>
            <a:off x="3913811" y="4585640"/>
            <a:ext cx="851916" cy="609388"/>
          </a:xfrm>
          <a:prstGeom prst="cube">
            <a:avLst/>
          </a:prstGeom>
          <a:solidFill>
            <a:schemeClr val="accent2">
              <a:lumMod val="75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a:t>DSWS</a:t>
            </a:r>
            <a:endParaRPr lang="el-GR" sz="1400" b="1" dirty="0"/>
          </a:p>
        </p:txBody>
      </p:sp>
      <p:sp>
        <p:nvSpPr>
          <p:cNvPr id="25" name="Rectangle 24"/>
          <p:cNvSpPr/>
          <p:nvPr/>
        </p:nvSpPr>
        <p:spPr>
          <a:xfrm>
            <a:off x="9462369" y="1052399"/>
            <a:ext cx="1111885" cy="331128"/>
          </a:xfrm>
          <a:prstGeom prst="rect">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solidFill>
              </a:rPr>
              <a:t>API</a:t>
            </a:r>
            <a:endParaRPr lang="el-GR" sz="1400" dirty="0">
              <a:solidFill>
                <a:schemeClr val="tx1"/>
              </a:solidFill>
            </a:endParaRPr>
          </a:p>
        </p:txBody>
      </p:sp>
      <p:sp>
        <p:nvSpPr>
          <p:cNvPr id="26" name="Rectangle 25"/>
          <p:cNvSpPr/>
          <p:nvPr/>
        </p:nvSpPr>
        <p:spPr>
          <a:xfrm>
            <a:off x="9462369" y="1412988"/>
            <a:ext cx="1111885" cy="331128"/>
          </a:xfrm>
          <a:prstGeom prst="rect">
            <a:avLst/>
          </a:prstGeom>
          <a:solidFill>
            <a:schemeClr val="accent2">
              <a:lumMod val="75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a:t>WS API</a:t>
            </a:r>
            <a:endParaRPr lang="el-GR" sz="1400" dirty="0"/>
          </a:p>
        </p:txBody>
      </p:sp>
      <p:sp>
        <p:nvSpPr>
          <p:cNvPr id="27" name="Rectangle 26"/>
          <p:cNvSpPr/>
          <p:nvPr/>
        </p:nvSpPr>
        <p:spPr>
          <a:xfrm>
            <a:off x="9462369" y="1770564"/>
            <a:ext cx="1111885" cy="331128"/>
          </a:xfrm>
          <a:prstGeom prst="rect">
            <a:avLst/>
          </a:prstGeom>
          <a:solidFill>
            <a:schemeClr val="accent2">
              <a:lumMod val="50000"/>
            </a:schemeClr>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a:t>Tool</a:t>
            </a:r>
            <a:endParaRPr lang="el-GR" sz="1400" b="1" dirty="0"/>
          </a:p>
        </p:txBody>
      </p:sp>
      <p:sp>
        <p:nvSpPr>
          <p:cNvPr id="29" name="Cube 28"/>
          <p:cNvSpPr/>
          <p:nvPr/>
        </p:nvSpPr>
        <p:spPr>
          <a:xfrm>
            <a:off x="7508688" y="4553227"/>
            <a:ext cx="1027254" cy="609388"/>
          </a:xfrm>
          <a:prstGeom prst="cube">
            <a:avLst/>
          </a:prstGeom>
          <a:solidFill>
            <a:schemeClr val="accent2">
              <a:lumMod val="75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a:t>SRI WS</a:t>
            </a:r>
            <a:endParaRPr lang="el-GR" sz="1400" b="1" dirty="0"/>
          </a:p>
        </p:txBody>
      </p:sp>
      <p:sp>
        <p:nvSpPr>
          <p:cNvPr id="33" name="Cube 32"/>
          <p:cNvSpPr/>
          <p:nvPr/>
        </p:nvSpPr>
        <p:spPr>
          <a:xfrm>
            <a:off x="7443183" y="5378613"/>
            <a:ext cx="1092759" cy="597888"/>
          </a:xfrm>
          <a:prstGeom prst="cube">
            <a:avLst/>
          </a:prstGeom>
          <a:solidFill>
            <a:schemeClr val="accent2">
              <a:lumMod val="50000"/>
            </a:schemeClr>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a:t>MA Web App</a:t>
            </a:r>
            <a:endParaRPr lang="el-GR" sz="1400" b="1" dirty="0"/>
          </a:p>
        </p:txBody>
      </p:sp>
      <p:sp>
        <p:nvSpPr>
          <p:cNvPr id="60" name="Freeform 59"/>
          <p:cNvSpPr/>
          <p:nvPr/>
        </p:nvSpPr>
        <p:spPr>
          <a:xfrm>
            <a:off x="5687576" y="1305667"/>
            <a:ext cx="2822966" cy="536718"/>
          </a:xfrm>
          <a:custGeom>
            <a:avLst/>
            <a:gdLst>
              <a:gd name="connsiteX0" fmla="*/ 0 w 2993178"/>
              <a:gd name="connsiteY0" fmla="*/ 50490 h 504899"/>
              <a:gd name="connsiteX1" fmla="*/ 50490 w 2993178"/>
              <a:gd name="connsiteY1" fmla="*/ 0 h 504899"/>
              <a:gd name="connsiteX2" fmla="*/ 2942688 w 2993178"/>
              <a:gd name="connsiteY2" fmla="*/ 0 h 504899"/>
              <a:gd name="connsiteX3" fmla="*/ 2993178 w 2993178"/>
              <a:gd name="connsiteY3" fmla="*/ 50490 h 504899"/>
              <a:gd name="connsiteX4" fmla="*/ 2993178 w 2993178"/>
              <a:gd name="connsiteY4" fmla="*/ 454409 h 504899"/>
              <a:gd name="connsiteX5" fmla="*/ 2942688 w 2993178"/>
              <a:gd name="connsiteY5" fmla="*/ 504899 h 504899"/>
              <a:gd name="connsiteX6" fmla="*/ 50490 w 2993178"/>
              <a:gd name="connsiteY6" fmla="*/ 504899 h 504899"/>
              <a:gd name="connsiteX7" fmla="*/ 0 w 2993178"/>
              <a:gd name="connsiteY7" fmla="*/ 454409 h 504899"/>
              <a:gd name="connsiteX8" fmla="*/ 0 w 2993178"/>
              <a:gd name="connsiteY8" fmla="*/ 50490 h 5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3178" h="504899">
                <a:moveTo>
                  <a:pt x="0" y="50490"/>
                </a:moveTo>
                <a:cubicBezTo>
                  <a:pt x="0" y="22605"/>
                  <a:pt x="22605" y="0"/>
                  <a:pt x="50490" y="0"/>
                </a:cubicBezTo>
                <a:lnTo>
                  <a:pt x="2942688" y="0"/>
                </a:lnTo>
                <a:cubicBezTo>
                  <a:pt x="2970573" y="0"/>
                  <a:pt x="2993178" y="22605"/>
                  <a:pt x="2993178" y="50490"/>
                </a:cubicBezTo>
                <a:lnTo>
                  <a:pt x="2993178" y="454409"/>
                </a:lnTo>
                <a:cubicBezTo>
                  <a:pt x="2993178" y="482294"/>
                  <a:pt x="2970573" y="504899"/>
                  <a:pt x="2942688" y="504899"/>
                </a:cubicBezTo>
                <a:lnTo>
                  <a:pt x="50490" y="504899"/>
                </a:lnTo>
                <a:cubicBezTo>
                  <a:pt x="22605" y="504899"/>
                  <a:pt x="0" y="482294"/>
                  <a:pt x="0" y="454409"/>
                </a:cubicBezTo>
                <a:lnTo>
                  <a:pt x="0" y="50490"/>
                </a:lnTo>
                <a:close/>
              </a:path>
            </a:pathLst>
          </a:custGeom>
          <a:solidFill>
            <a:schemeClr val="bg1"/>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6698" tIns="42728" rIns="56698" bIns="42728" numCol="1" spcCol="1270" anchor="ctr" anchorCtr="0">
            <a:noAutofit/>
          </a:bodyPr>
          <a:lstStyle/>
          <a:p>
            <a:pPr algn="ctr" defTabSz="977900">
              <a:lnSpc>
                <a:spcPct val="90000"/>
              </a:lnSpc>
              <a:spcBef>
                <a:spcPct val="0"/>
              </a:spcBef>
              <a:spcAft>
                <a:spcPct val="35000"/>
              </a:spcAft>
            </a:pPr>
            <a:r>
              <a:rPr lang="en-GB" sz="2200" dirty="0">
                <a:solidFill>
                  <a:schemeClr val="tx1"/>
                </a:solidFill>
              </a:rPr>
              <a:t>SDMX tools</a:t>
            </a:r>
          </a:p>
        </p:txBody>
      </p:sp>
      <p:cxnSp>
        <p:nvCxnSpPr>
          <p:cNvPr id="9" name="Straight Arrow Connector 8"/>
          <p:cNvCxnSpPr/>
          <p:nvPr/>
        </p:nvCxnSpPr>
        <p:spPr>
          <a:xfrm flipH="1">
            <a:off x="5224392" y="1856959"/>
            <a:ext cx="1874668" cy="41920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7150100" y="1842385"/>
            <a:ext cx="1620700" cy="4337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5" name="Cube 34"/>
          <p:cNvSpPr/>
          <p:nvPr/>
        </p:nvSpPr>
        <p:spPr>
          <a:xfrm>
            <a:off x="2223139" y="3777477"/>
            <a:ext cx="887046" cy="672073"/>
          </a:xfrm>
          <a:prstGeom prst="cube">
            <a:avLst>
              <a:gd name="adj" fmla="val 16618"/>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chemeClr val="tx1"/>
                </a:solidFill>
              </a:rPr>
              <a:t>MA API</a:t>
            </a:r>
          </a:p>
        </p:txBody>
      </p:sp>
      <p:sp>
        <p:nvSpPr>
          <p:cNvPr id="40" name="Cube 39"/>
          <p:cNvSpPr/>
          <p:nvPr/>
        </p:nvSpPr>
        <p:spPr>
          <a:xfrm>
            <a:off x="3293513" y="3749288"/>
            <a:ext cx="811847" cy="708354"/>
          </a:xfrm>
          <a:prstGeom prst="cube">
            <a:avLst>
              <a:gd name="adj" fmla="val 16618"/>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chemeClr val="tx1"/>
                </a:solidFill>
              </a:rPr>
              <a:t>Out </a:t>
            </a:r>
            <a:r>
              <a:rPr lang="en-US" sz="1200" b="1" dirty="0">
                <a:solidFill>
                  <a:schemeClr val="tx1"/>
                </a:solidFill>
              </a:rPr>
              <a:t>Format</a:t>
            </a:r>
          </a:p>
        </p:txBody>
      </p:sp>
      <p:sp>
        <p:nvSpPr>
          <p:cNvPr id="44" name="Cube 43"/>
          <p:cNvSpPr/>
          <p:nvPr/>
        </p:nvSpPr>
        <p:spPr>
          <a:xfrm>
            <a:off x="4284245" y="3755200"/>
            <a:ext cx="703146" cy="708354"/>
          </a:xfrm>
          <a:prstGeom prst="cube">
            <a:avLst>
              <a:gd name="adj" fmla="val 16618"/>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chemeClr val="tx1"/>
                </a:solidFill>
              </a:rPr>
              <a:t>SP</a:t>
            </a:r>
          </a:p>
        </p:txBody>
      </p:sp>
      <p:sp>
        <p:nvSpPr>
          <p:cNvPr id="45" name="Cube 44"/>
          <p:cNvSpPr/>
          <p:nvPr/>
        </p:nvSpPr>
        <p:spPr>
          <a:xfrm>
            <a:off x="8159141" y="3718722"/>
            <a:ext cx="930533" cy="708354"/>
          </a:xfrm>
          <a:prstGeom prst="cube">
            <a:avLst>
              <a:gd name="adj" fmla="val 16618"/>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chemeClr val="tx1"/>
                </a:solidFill>
              </a:rPr>
              <a:t>MA API</a:t>
            </a:r>
          </a:p>
        </p:txBody>
      </p:sp>
      <p:sp>
        <p:nvSpPr>
          <p:cNvPr id="47" name="Cube 46"/>
          <p:cNvSpPr/>
          <p:nvPr/>
        </p:nvSpPr>
        <p:spPr>
          <a:xfrm>
            <a:off x="8576047" y="4532273"/>
            <a:ext cx="1027254" cy="630343"/>
          </a:xfrm>
          <a:prstGeom prst="cube">
            <a:avLst/>
          </a:prstGeom>
          <a:solidFill>
            <a:schemeClr val="accent2">
              <a:lumMod val="75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a:t>MA WS</a:t>
            </a:r>
            <a:endParaRPr lang="el-GR" sz="1400" b="1" dirty="0"/>
          </a:p>
        </p:txBody>
      </p:sp>
      <p:sp>
        <p:nvSpPr>
          <p:cNvPr id="18" name="Cube 17"/>
          <p:cNvSpPr/>
          <p:nvPr/>
        </p:nvSpPr>
        <p:spPr>
          <a:xfrm>
            <a:off x="4858745" y="4578777"/>
            <a:ext cx="1022717" cy="616252"/>
          </a:xfrm>
          <a:prstGeom prst="cube">
            <a:avLst/>
          </a:prstGeom>
          <a:solidFill>
            <a:schemeClr val="accent2">
              <a:lumMod val="75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a:t>Registry</a:t>
            </a:r>
            <a:endParaRPr lang="el-GR" sz="1400" b="1" dirty="0"/>
          </a:p>
        </p:txBody>
      </p:sp>
      <p:sp>
        <p:nvSpPr>
          <p:cNvPr id="48" name="Cube 47"/>
          <p:cNvSpPr/>
          <p:nvPr/>
        </p:nvSpPr>
        <p:spPr>
          <a:xfrm>
            <a:off x="5934594" y="4578778"/>
            <a:ext cx="1027254" cy="616253"/>
          </a:xfrm>
          <a:prstGeom prst="cube">
            <a:avLst/>
          </a:prstGeom>
          <a:solidFill>
            <a:schemeClr val="accent2">
              <a:lumMod val="75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a:t>MA WS</a:t>
            </a:r>
            <a:endParaRPr lang="el-GR" sz="1400" b="1" dirty="0"/>
          </a:p>
        </p:txBody>
      </p:sp>
      <p:sp>
        <p:nvSpPr>
          <p:cNvPr id="46" name="Cube 45"/>
          <p:cNvSpPr/>
          <p:nvPr/>
        </p:nvSpPr>
        <p:spPr>
          <a:xfrm>
            <a:off x="4688704" y="2925157"/>
            <a:ext cx="1004047" cy="722611"/>
          </a:xfrm>
          <a:prstGeom prst="cube">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dirty="0" err="1">
                <a:solidFill>
                  <a:schemeClr val="tx1"/>
                </a:solidFill>
              </a:rPr>
              <a:t>Sdmx</a:t>
            </a:r>
            <a:r>
              <a:rPr lang="en-US" sz="1400" b="1" dirty="0">
                <a:solidFill>
                  <a:schemeClr val="tx1"/>
                </a:solidFill>
              </a:rPr>
              <a:t> Source</a:t>
            </a:r>
            <a:endParaRPr lang="el-GR" sz="1400" b="1" dirty="0">
              <a:solidFill>
                <a:schemeClr val="tx1"/>
              </a:solidFill>
            </a:endParaRPr>
          </a:p>
        </p:txBody>
      </p:sp>
      <p:sp>
        <p:nvSpPr>
          <p:cNvPr id="49" name="Cube 48"/>
          <p:cNvSpPr/>
          <p:nvPr/>
        </p:nvSpPr>
        <p:spPr>
          <a:xfrm>
            <a:off x="1823731" y="2975415"/>
            <a:ext cx="738664" cy="672353"/>
          </a:xfrm>
          <a:prstGeom prst="cube">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dirty="0">
                <a:solidFill>
                  <a:schemeClr val="tx1"/>
                </a:solidFill>
              </a:rPr>
              <a:t>DR</a:t>
            </a:r>
            <a:endParaRPr lang="el-GR" sz="1400" b="1" dirty="0">
              <a:solidFill>
                <a:schemeClr val="tx1"/>
              </a:solidFill>
            </a:endParaRPr>
          </a:p>
        </p:txBody>
      </p:sp>
      <p:sp>
        <p:nvSpPr>
          <p:cNvPr id="50" name="Cube 49"/>
          <p:cNvSpPr/>
          <p:nvPr/>
        </p:nvSpPr>
        <p:spPr>
          <a:xfrm>
            <a:off x="2633994" y="2959301"/>
            <a:ext cx="756592" cy="672353"/>
          </a:xfrm>
          <a:prstGeom prst="cube">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dirty="0">
                <a:solidFill>
                  <a:schemeClr val="tx1"/>
                </a:solidFill>
              </a:rPr>
              <a:t>SR</a:t>
            </a:r>
            <a:endParaRPr lang="el-GR" sz="1400" b="1" dirty="0">
              <a:solidFill>
                <a:schemeClr val="tx1"/>
              </a:solidFill>
            </a:endParaRPr>
          </a:p>
        </p:txBody>
      </p:sp>
      <p:sp>
        <p:nvSpPr>
          <p:cNvPr id="51" name="Cube 50"/>
          <p:cNvSpPr/>
          <p:nvPr/>
        </p:nvSpPr>
        <p:spPr>
          <a:xfrm>
            <a:off x="3444706" y="2944526"/>
            <a:ext cx="1149689" cy="687127"/>
          </a:xfrm>
          <a:prstGeom prst="cube">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dirty="0">
                <a:solidFill>
                  <a:schemeClr val="tx1"/>
                </a:solidFill>
              </a:rPr>
              <a:t>Converter/ </a:t>
            </a:r>
            <a:r>
              <a:rPr lang="en-US" sz="1400" b="1" dirty="0" err="1">
                <a:solidFill>
                  <a:schemeClr val="tx1"/>
                </a:solidFill>
              </a:rPr>
              <a:t>Struval</a:t>
            </a:r>
            <a:endParaRPr lang="el-GR" sz="1400" b="1" dirty="0">
              <a:solidFill>
                <a:schemeClr val="tx1"/>
              </a:solidFill>
            </a:endParaRPr>
          </a:p>
        </p:txBody>
      </p:sp>
      <p:sp>
        <p:nvSpPr>
          <p:cNvPr id="52" name="Cube 51"/>
          <p:cNvSpPr/>
          <p:nvPr/>
        </p:nvSpPr>
        <p:spPr>
          <a:xfrm>
            <a:off x="5809399" y="2925157"/>
            <a:ext cx="905896" cy="722611"/>
          </a:xfrm>
          <a:prstGeom prst="cube">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dirty="0">
                <a:solidFill>
                  <a:schemeClr val="tx1"/>
                </a:solidFill>
              </a:rPr>
              <a:t>NSI Auth</a:t>
            </a:r>
            <a:endParaRPr lang="el-GR" sz="1400" b="1" dirty="0">
              <a:solidFill>
                <a:schemeClr val="tx1"/>
              </a:solidFill>
            </a:endParaRPr>
          </a:p>
        </p:txBody>
      </p:sp>
      <p:sp>
        <p:nvSpPr>
          <p:cNvPr id="53" name="Cube 52"/>
          <p:cNvSpPr/>
          <p:nvPr/>
        </p:nvSpPr>
        <p:spPr>
          <a:xfrm>
            <a:off x="7355318" y="2889622"/>
            <a:ext cx="717176" cy="703242"/>
          </a:xfrm>
          <a:prstGeom prst="cube">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dirty="0">
                <a:solidFill>
                  <a:schemeClr val="tx1"/>
                </a:solidFill>
              </a:rPr>
              <a:t>DR</a:t>
            </a:r>
            <a:endParaRPr lang="el-GR" sz="1400" b="1" dirty="0">
              <a:solidFill>
                <a:schemeClr val="tx1"/>
              </a:solidFill>
            </a:endParaRPr>
          </a:p>
        </p:txBody>
      </p:sp>
      <p:sp>
        <p:nvSpPr>
          <p:cNvPr id="54" name="Cube 53"/>
          <p:cNvSpPr/>
          <p:nvPr/>
        </p:nvSpPr>
        <p:spPr>
          <a:xfrm>
            <a:off x="8158399" y="2870254"/>
            <a:ext cx="717176" cy="722611"/>
          </a:xfrm>
          <a:prstGeom prst="cube">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dirty="0">
                <a:solidFill>
                  <a:schemeClr val="tx1"/>
                </a:solidFill>
              </a:rPr>
              <a:t>SR</a:t>
            </a:r>
            <a:endParaRPr lang="el-GR" sz="1400" b="1" dirty="0">
              <a:solidFill>
                <a:schemeClr val="tx1"/>
              </a:solidFill>
            </a:endParaRPr>
          </a:p>
        </p:txBody>
      </p:sp>
      <p:sp>
        <p:nvSpPr>
          <p:cNvPr id="55" name="Cube 54"/>
          <p:cNvSpPr/>
          <p:nvPr/>
        </p:nvSpPr>
        <p:spPr>
          <a:xfrm>
            <a:off x="8967236" y="2877822"/>
            <a:ext cx="1370361" cy="715042"/>
          </a:xfrm>
          <a:prstGeom prst="cube">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dirty="0">
                <a:solidFill>
                  <a:schemeClr val="tx1"/>
                </a:solidFill>
              </a:rPr>
              <a:t>STRUVAL</a:t>
            </a:r>
            <a:endParaRPr lang="el-GR" sz="1400" b="1" dirty="0">
              <a:solidFill>
                <a:schemeClr val="tx1"/>
              </a:solidFill>
            </a:endParaRPr>
          </a:p>
        </p:txBody>
      </p:sp>
    </p:spTree>
    <p:extLst>
      <p:ext uri="{BB962C8B-B14F-4D97-AF65-F5344CB8AC3E}">
        <p14:creationId xmlns:p14="http://schemas.microsoft.com/office/powerpoint/2010/main" val="2180284519"/>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838199" y="1393371"/>
            <a:ext cx="10905699" cy="4314158"/>
          </a:xfrm>
        </p:spPr>
        <p:txBody>
          <a:bodyPr/>
          <a:lstStyle/>
          <a:p>
            <a:r>
              <a:rPr lang="en-GB" dirty="0"/>
              <a:t>SDMX Roadmap 2021-2025, “Modernisation pillar”</a:t>
            </a:r>
          </a:p>
          <a:p>
            <a:pPr marL="457200" lvl="1" indent="0">
              <a:buNone/>
            </a:pPr>
            <a:r>
              <a:rPr lang="en-GB" i="1" dirty="0"/>
              <a:t>“</a:t>
            </a:r>
            <a:r>
              <a:rPr lang="en-GB" b="1" i="1" dirty="0">
                <a:solidFill>
                  <a:schemeClr val="accent6">
                    <a:lumMod val="75000"/>
                  </a:schemeClr>
                </a:solidFill>
              </a:rPr>
              <a:t>Prepare cloud based reusable SDMX applications to lower costs of SDMX implementation</a:t>
            </a:r>
            <a:r>
              <a:rPr lang="en-GB" i="1" dirty="0"/>
              <a:t>”</a:t>
            </a:r>
          </a:p>
          <a:p>
            <a:r>
              <a:rPr lang="en-GB" dirty="0" smtClean="0"/>
              <a:t>The </a:t>
            </a:r>
            <a:r>
              <a:rPr lang="en-GB" dirty="0"/>
              <a:t>SDMX TWG agreed on the usefulness </a:t>
            </a:r>
            <a:r>
              <a:rPr lang="en-GB" dirty="0" smtClean="0"/>
              <a:t>of</a:t>
            </a:r>
            <a:r>
              <a:rPr lang="en-GB" dirty="0"/>
              <a:t> a</a:t>
            </a:r>
            <a:r>
              <a:rPr lang="en-GB" dirty="0" smtClean="0"/>
              <a:t> </a:t>
            </a:r>
            <a:r>
              <a:rPr lang="en-GB" dirty="0"/>
              <a:t>reference SDMX implementation</a:t>
            </a:r>
          </a:p>
          <a:p>
            <a:r>
              <a:rPr lang="en-GB" dirty="0"/>
              <a:t>Collaboration among organisations for sharing/reusing </a:t>
            </a:r>
            <a:r>
              <a:rPr lang="en-GB" dirty="0" smtClean="0"/>
              <a:t>software</a:t>
            </a:r>
          </a:p>
          <a:p>
            <a:r>
              <a:rPr lang="en-GB" dirty="0"/>
              <a:t>Create tools for the community and reuse where </a:t>
            </a:r>
            <a:r>
              <a:rPr lang="en-GB" dirty="0" smtClean="0"/>
              <a:t>possible</a:t>
            </a:r>
          </a:p>
          <a:p>
            <a:r>
              <a:rPr lang="en-GB" dirty="0" smtClean="0"/>
              <a:t>Implement 3.0 fast and adopt (big effort)</a:t>
            </a:r>
          </a:p>
          <a:p>
            <a:pPr marL="457200" lvl="1" indent="0">
              <a:buNone/>
            </a:pPr>
            <a:r>
              <a:rPr lang="en-GB" dirty="0" smtClean="0"/>
              <a:t>… rethink the approach</a:t>
            </a:r>
            <a:endParaRPr lang="en-GB" dirty="0"/>
          </a:p>
          <a:p>
            <a:pPr lvl="1"/>
            <a:endParaRPr lang="en-GB" dirty="0"/>
          </a:p>
          <a:p>
            <a:endParaRPr lang="en-US" dirty="0"/>
          </a:p>
        </p:txBody>
      </p:sp>
      <p:sp>
        <p:nvSpPr>
          <p:cNvPr id="4" name="Title 3"/>
          <p:cNvSpPr>
            <a:spLocks noGrp="1"/>
          </p:cNvSpPr>
          <p:nvPr>
            <p:ph type="title"/>
          </p:nvPr>
        </p:nvSpPr>
        <p:spPr/>
        <p:txBody>
          <a:bodyPr/>
          <a:lstStyle/>
          <a:p>
            <a:r>
              <a:rPr lang="en-IE" dirty="0" smtClean="0"/>
              <a:t>SDMX strategy </a:t>
            </a:r>
            <a:endParaRPr lang="en-US" dirty="0"/>
          </a:p>
        </p:txBody>
      </p:sp>
      <p:sp>
        <p:nvSpPr>
          <p:cNvPr id="6" name="Slide Number Placeholder 5"/>
          <p:cNvSpPr>
            <a:spLocks noGrp="1"/>
          </p:cNvSpPr>
          <p:nvPr>
            <p:ph type="sldNum" sz="quarter" idx="12"/>
          </p:nvPr>
        </p:nvSpPr>
        <p:spPr/>
        <p:txBody>
          <a:bodyPr/>
          <a:lstStyle/>
          <a:p>
            <a:fld id="{F46C79FD-C571-418B-AB0F-5EE936C85276}" type="slidenum">
              <a:rPr lang="en-GB" smtClean="0"/>
              <a:t>8</a:t>
            </a:fld>
            <a:endParaRPr lang="en-GB"/>
          </a:p>
        </p:txBody>
      </p:sp>
    </p:spTree>
    <p:extLst>
      <p:ext uri="{BB962C8B-B14F-4D97-AF65-F5344CB8AC3E}">
        <p14:creationId xmlns:p14="http://schemas.microsoft.com/office/powerpoint/2010/main" val="608572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EFCD1E0-7A18-4874-8178-CA98AE2FAF8B}"/>
              </a:ext>
            </a:extLst>
          </p:cNvPr>
          <p:cNvSpPr>
            <a:spLocks noGrp="1"/>
          </p:cNvSpPr>
          <p:nvPr>
            <p:ph idx="1"/>
          </p:nvPr>
        </p:nvSpPr>
        <p:spPr/>
        <p:txBody>
          <a:bodyPr/>
          <a:lstStyle/>
          <a:p>
            <a:r>
              <a:rPr lang="en-GB" dirty="0"/>
              <a:t>Converge into a single </a:t>
            </a:r>
            <a:r>
              <a:rPr lang="en-GB" dirty="0" err="1"/>
              <a:t>Sdmx</a:t>
            </a:r>
            <a:r>
              <a:rPr lang="en-GB" dirty="0"/>
              <a:t> implementation</a:t>
            </a:r>
          </a:p>
          <a:p>
            <a:pPr lvl="1"/>
            <a:r>
              <a:rPr lang="en-US" dirty="0" smtClean="0"/>
              <a:t>Eurostat </a:t>
            </a:r>
            <a:r>
              <a:rPr lang="en-US" dirty="0"/>
              <a:t>prioritized the SDMX 3.0 evolution of SdmxSource.NET</a:t>
            </a:r>
          </a:p>
          <a:p>
            <a:pPr lvl="1"/>
            <a:r>
              <a:rPr lang="en-US" dirty="0"/>
              <a:t>BIS focused on </a:t>
            </a:r>
            <a:r>
              <a:rPr lang="en-US" dirty="0" err="1"/>
              <a:t>sdmx</a:t>
            </a:r>
            <a:r>
              <a:rPr lang="en-US" dirty="0"/>
              <a:t>-core (under the FMR hood) for Java</a:t>
            </a:r>
          </a:p>
          <a:p>
            <a:pPr lvl="1"/>
            <a:r>
              <a:rPr lang="en-GB" dirty="0"/>
              <a:t>Agreed to coordinate the SDMX 3.0 feature </a:t>
            </a:r>
            <a:r>
              <a:rPr lang="en-GB" dirty="0" smtClean="0"/>
              <a:t>evolution</a:t>
            </a:r>
          </a:p>
          <a:p>
            <a:r>
              <a:rPr lang="en-GB" dirty="0" err="1" smtClean="0"/>
              <a:t>Sdmx</a:t>
            </a:r>
            <a:r>
              <a:rPr lang="en-GB" dirty="0" smtClean="0"/>
              <a:t>-core 3.0 features under continuous “merge” with the </a:t>
            </a:r>
            <a:r>
              <a:rPr lang="en-GB" dirty="0" err="1" smtClean="0"/>
              <a:t>sdmxsource</a:t>
            </a:r>
            <a:endParaRPr lang="en-GB" dirty="0" smtClean="0"/>
          </a:p>
          <a:p>
            <a:r>
              <a:rPr lang="en-GB" dirty="0" smtClean="0"/>
              <a:t>.NET version</a:t>
            </a:r>
            <a:r>
              <a:rPr lang="en-GB" dirty="0" smtClean="0"/>
              <a:t> follows the same implementation</a:t>
            </a:r>
          </a:p>
          <a:p>
            <a:r>
              <a:rPr lang="en-GB" dirty="0" smtClean="0"/>
              <a:t>Differences between implementations -  under discussion</a:t>
            </a:r>
            <a:endParaRPr lang="en-GB" dirty="0"/>
          </a:p>
        </p:txBody>
      </p:sp>
      <p:sp>
        <p:nvSpPr>
          <p:cNvPr id="3" name="Title 2">
            <a:extLst>
              <a:ext uri="{FF2B5EF4-FFF2-40B4-BE49-F238E27FC236}">
                <a16:creationId xmlns:a16="http://schemas.microsoft.com/office/drawing/2014/main" id="{9622DB3A-11B6-4910-B485-AB83A54AF5A0}"/>
              </a:ext>
            </a:extLst>
          </p:cNvPr>
          <p:cNvSpPr>
            <a:spLocks noGrp="1"/>
          </p:cNvSpPr>
          <p:nvPr>
            <p:ph type="title"/>
          </p:nvPr>
        </p:nvSpPr>
        <p:spPr/>
        <p:txBody>
          <a:bodyPr/>
          <a:lstStyle/>
          <a:p>
            <a:r>
              <a:rPr lang="en-US" dirty="0" smtClean="0"/>
              <a:t>Approach: </a:t>
            </a:r>
            <a:r>
              <a:rPr lang="en-US" dirty="0" err="1" smtClean="0"/>
              <a:t>SdmxSource</a:t>
            </a:r>
            <a:r>
              <a:rPr lang="en-US" dirty="0" smtClean="0"/>
              <a:t> </a:t>
            </a:r>
            <a:r>
              <a:rPr lang="en-US" dirty="0"/>
              <a:t>/ </a:t>
            </a:r>
            <a:r>
              <a:rPr lang="en-US" dirty="0" err="1"/>
              <a:t>sdmx</a:t>
            </a:r>
            <a:r>
              <a:rPr lang="en-US" dirty="0"/>
              <a:t>-core </a:t>
            </a:r>
            <a:endParaRPr lang="en-GB" dirty="0"/>
          </a:p>
        </p:txBody>
      </p:sp>
      <p:sp>
        <p:nvSpPr>
          <p:cNvPr id="4" name="Slide Number Placeholder 3"/>
          <p:cNvSpPr>
            <a:spLocks noGrp="1"/>
          </p:cNvSpPr>
          <p:nvPr>
            <p:ph type="sldNum" sz="quarter" idx="12"/>
          </p:nvPr>
        </p:nvSpPr>
        <p:spPr/>
        <p:txBody>
          <a:bodyPr/>
          <a:lstStyle/>
          <a:p>
            <a:fld id="{F46C79FD-C571-418B-AB0F-5EE936C85276}" type="slidenum">
              <a:rPr lang="en-GB" smtClean="0"/>
              <a:t>9</a:t>
            </a:fld>
            <a:endParaRPr lang="en-GB"/>
          </a:p>
        </p:txBody>
      </p:sp>
    </p:spTree>
    <p:extLst>
      <p:ext uri="{BB962C8B-B14F-4D97-AF65-F5344CB8AC3E}">
        <p14:creationId xmlns:p14="http://schemas.microsoft.com/office/powerpoint/2010/main" val="325885693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heme/theme1.xml><?xml version="1.0" encoding="utf-8"?>
<a:theme xmlns:a="http://schemas.openxmlformats.org/drawingml/2006/main" name="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366</TotalTime>
  <Words>2916</Words>
  <Application>Microsoft Office PowerPoint</Application>
  <PresentationFormat>Widescreen</PresentationFormat>
  <Paragraphs>514</Paragraphs>
  <Slides>20</Slides>
  <Notes>11</Notes>
  <HiddenSlides>2</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Aharoni</vt:lpstr>
      <vt:lpstr>Arial</vt:lpstr>
      <vt:lpstr>Broadway</vt:lpstr>
      <vt:lpstr>Calibri</vt:lpstr>
      <vt:lpstr>Calibri Light</vt:lpstr>
      <vt:lpstr>Wingdings 3</vt:lpstr>
      <vt:lpstr>Office Theme</vt:lpstr>
      <vt:lpstr>SDMX Source and SDMX Core</vt:lpstr>
      <vt:lpstr>SDMX in detail</vt:lpstr>
      <vt:lpstr>SDMX Software</vt:lpstr>
      <vt:lpstr>ESTAT SDMX tools are based on a library called SDMX Source</vt:lpstr>
      <vt:lpstr>SDMX CAPI architecture /  SdmxSource API/impl. overview</vt:lpstr>
      <vt:lpstr>SdmxSource and ESTAT SDMX Tools</vt:lpstr>
      <vt:lpstr>SDMX Tools reusability</vt:lpstr>
      <vt:lpstr>SDMX strategy </vt:lpstr>
      <vt:lpstr>Approach: SdmxSource / sdmx-core </vt:lpstr>
      <vt:lpstr>PowerPoint Presentation</vt:lpstr>
      <vt:lpstr>Collaborative development</vt:lpstr>
      <vt:lpstr>SDMX 3.0 Integration</vt:lpstr>
      <vt:lpstr>SDMX Eurostat strategy</vt:lpstr>
      <vt:lpstr>SDMX Eurostat strategy</vt:lpstr>
      <vt:lpstr>SDMX 3.0 integration within ESTAT tools</vt:lpstr>
      <vt:lpstr>SDMX 3.0 integration within ESTAT tools</vt:lpstr>
      <vt:lpstr>SDMX 3.0 integration within ESTAT tools</vt:lpstr>
      <vt:lpstr>SDMX 3.0 road map overview</vt:lpstr>
      <vt:lpstr>Thank you</vt:lpstr>
      <vt:lpstr>Useful links</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SDMX Source and SDMX Core</dc:title>
  <dc:creator>VLAHOVA Nadezhda (ESTAT)</dc:creator>
  <cp:lastModifiedBy>VLAHOVA Nadezhda (ESTAT)</cp:lastModifiedBy>
  <cp:revision>16</cp:revision>
  <dcterms:created xsi:type="dcterms:W3CDTF">2023-06-06T19:44:58Z</dcterms:created>
  <dcterms:modified xsi:type="dcterms:W3CDTF">2023-06-08T14:14:09Z</dcterms:modified>
</cp:coreProperties>
</file>