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8" r:id="rId2"/>
    <p:sldId id="312" r:id="rId3"/>
    <p:sldId id="313" r:id="rId4"/>
    <p:sldId id="295" r:id="rId5"/>
    <p:sldId id="297" r:id="rId6"/>
    <p:sldId id="301" r:id="rId7"/>
    <p:sldId id="303" r:id="rId8"/>
    <p:sldId id="304" r:id="rId9"/>
    <p:sldId id="306" r:id="rId10"/>
    <p:sldId id="307" r:id="rId11"/>
    <p:sldId id="308" r:id="rId12"/>
    <p:sldId id="311" r:id="rId13"/>
    <p:sldId id="285" r:id="rId14"/>
    <p:sldId id="287" r:id="rId15"/>
    <p:sldId id="288" r:id="rId16"/>
    <p:sldId id="292" r:id="rId17"/>
    <p:sldId id="293" r:id="rId18"/>
    <p:sldId id="289" r:id="rId19"/>
    <p:sldId id="290" r:id="rId20"/>
    <p:sldId id="286" r:id="rId21"/>
    <p:sldId id="291" r:id="rId22"/>
    <p:sldId id="28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12/06/2023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12/06/2023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Tahoma" panose="020B0604030504040204" pitchFamily="34" charset="0"/>
              </a:defRPr>
            </a:lvl1pPr>
            <a:lvl2pPr marL="742950" indent="-285750" defTabSz="457200">
              <a:defRPr>
                <a:solidFill>
                  <a:schemeClr val="tx1"/>
                </a:solidFill>
                <a:latin typeface="Tahoma" panose="020B0604030504040204" pitchFamily="34" charset="0"/>
              </a:defRPr>
            </a:lvl2pPr>
            <a:lvl3pPr marL="1143000" indent="-228600" defTabSz="457200">
              <a:defRPr>
                <a:solidFill>
                  <a:schemeClr val="tx1"/>
                </a:solidFill>
                <a:latin typeface="Tahoma" panose="020B0604030504040204" pitchFamily="34" charset="0"/>
              </a:defRPr>
            </a:lvl3pPr>
            <a:lvl4pPr marL="1600200" indent="-228600" defTabSz="457200">
              <a:defRPr>
                <a:solidFill>
                  <a:schemeClr val="tx1"/>
                </a:solidFill>
                <a:latin typeface="Tahoma" panose="020B0604030504040204" pitchFamily="34" charset="0"/>
              </a:defRPr>
            </a:lvl4pPr>
            <a:lvl5pPr marL="2057400" indent="-228600" defTabSz="457200">
              <a:defRPr>
                <a:solidFill>
                  <a:schemeClr val="tx1"/>
                </a:solidFill>
                <a:latin typeface="Tahoma" panose="020B0604030504040204" pitchFamily="34" charset="0"/>
              </a:defRPr>
            </a:lvl5pPr>
            <a:lvl6pPr marL="2514600" indent="-228600" defTabSz="457200" eaLnBrk="0" fontAlgn="base" hangingPunct="0">
              <a:spcBef>
                <a:spcPct val="0"/>
              </a:spcBef>
              <a:spcAft>
                <a:spcPct val="0"/>
              </a:spcAft>
              <a:defRPr>
                <a:solidFill>
                  <a:schemeClr val="tx1"/>
                </a:solidFill>
                <a:latin typeface="Tahoma" panose="020B0604030504040204" pitchFamily="34" charset="0"/>
              </a:defRPr>
            </a:lvl6pPr>
            <a:lvl7pPr marL="2971800" indent="-228600" defTabSz="457200" eaLnBrk="0" fontAlgn="base" hangingPunct="0">
              <a:spcBef>
                <a:spcPct val="0"/>
              </a:spcBef>
              <a:spcAft>
                <a:spcPct val="0"/>
              </a:spcAft>
              <a:defRPr>
                <a:solidFill>
                  <a:schemeClr val="tx1"/>
                </a:solidFill>
                <a:latin typeface="Tahoma" panose="020B0604030504040204" pitchFamily="34" charset="0"/>
              </a:defRPr>
            </a:lvl7pPr>
            <a:lvl8pPr marL="3429000" indent="-228600" defTabSz="457200" eaLnBrk="0" fontAlgn="base" hangingPunct="0">
              <a:spcBef>
                <a:spcPct val="0"/>
              </a:spcBef>
              <a:spcAft>
                <a:spcPct val="0"/>
              </a:spcAft>
              <a:defRPr>
                <a:solidFill>
                  <a:schemeClr val="tx1"/>
                </a:solidFill>
                <a:latin typeface="Tahoma" panose="020B0604030504040204" pitchFamily="34" charset="0"/>
              </a:defRPr>
            </a:lvl8pPr>
            <a:lvl9pPr marL="3886200" indent="-228600" defTabSz="457200"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fld id="{652C5566-698D-4689-82A5-04FE8629BDE7}" type="slidenum">
              <a:rPr lang="en-GB" altLang="sr-Latn-RS" sz="1200">
                <a:solidFill>
                  <a:srgbClr val="000000"/>
                </a:solidFill>
                <a:latin typeface="Calibri" panose="020F0502020204030204" pitchFamily="34" charset="0"/>
                <a:ea typeface="ＭＳ Ｐゴシック" panose="020B0600070205080204" pitchFamily="34" charset="-128"/>
              </a:rPr>
              <a:pPr algn="r" eaLnBrk="1" hangingPunct="1"/>
              <a:t>5</a:t>
            </a:fld>
            <a:endParaRPr lang="en-GB" altLang="sr-Latn-RS" sz="1200">
              <a:solidFill>
                <a:srgbClr val="000000"/>
              </a:solidFill>
              <a:latin typeface="Calibri" panose="020F0502020204030204" pitchFamily="34" charset="0"/>
              <a:ea typeface="ＭＳ Ｐゴシック" panose="020B0600070205080204" pitchFamily="34" charset="-128"/>
            </a:endParaRP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RS" altLang="sr-Latn-RS" smtClean="0">
              <a:latin typeface="Arial" panose="020B0604020202020204" pitchFamily="34" charset="0"/>
            </a:endParaRPr>
          </a:p>
        </p:txBody>
      </p:sp>
    </p:spTree>
    <p:extLst>
      <p:ext uri="{BB962C8B-B14F-4D97-AF65-F5344CB8AC3E}">
        <p14:creationId xmlns:p14="http://schemas.microsoft.com/office/powerpoint/2010/main" val="3654895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GB" altLang="sr-Latn-RS" smtClean="0">
              <a:latin typeface="Arial" panose="020B0604020202020204" pitchFamily="34" charset="0"/>
            </a:endParaRPr>
          </a:p>
        </p:txBody>
      </p:sp>
      <p:sp>
        <p:nvSpPr>
          <p:cNvPr id="235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38B1E72-51EC-4EB7-ADC4-8B85F60632CC}" type="slidenum">
              <a:rPr kumimoji="0" lang="en-GB" altLang="sr-Latn-R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altLang="sr-Latn-R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298880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3DCE25D-EC82-4378-B26D-DB5F36D28B2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7651" name="Rectangle 2"/>
          <p:cNvSpPr>
            <a:spLocks noGrp="1" noRot="1" noChangeAspect="1" noChangeArrowheads="1" noTextEdit="1"/>
          </p:cNvSpPr>
          <p:nvPr>
            <p:ph type="sldImg"/>
          </p:nvPr>
        </p:nvSpPr>
        <p:spPr>
          <a:xfrm>
            <a:off x="414338" y="698500"/>
            <a:ext cx="6205537" cy="3490913"/>
          </a:xfrm>
          <a:ln/>
        </p:spPr>
      </p:sp>
      <p:sp>
        <p:nvSpPr>
          <p:cNvPr id="27652" name="Rectangle 3"/>
          <p:cNvSpPr>
            <a:spLocks noGrp="1" noChangeArrowheads="1"/>
          </p:cNvSpPr>
          <p:nvPr>
            <p:ph type="body" idx="1"/>
          </p:nvPr>
        </p:nvSpPr>
        <p:spPr>
          <a:xfrm>
            <a:off x="936625" y="4424363"/>
            <a:ext cx="5149850" cy="4186237"/>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de-DE" altLang="en-US" sz="1000" smtClean="0">
              <a:latin typeface="Arial" panose="020B0604020202020204" pitchFamily="34" charset="0"/>
            </a:endParaRPr>
          </a:p>
        </p:txBody>
      </p:sp>
    </p:spTree>
    <p:extLst>
      <p:ext uri="{BB962C8B-B14F-4D97-AF65-F5344CB8AC3E}">
        <p14:creationId xmlns:p14="http://schemas.microsoft.com/office/powerpoint/2010/main" val="3270397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PlaceHolder 1"/>
          <p:cNvSpPr>
            <a:spLocks noGrp="1"/>
          </p:cNvSpPr>
          <p:nvPr>
            <p:ph type="body"/>
          </p:nvPr>
        </p:nvSpPr>
        <p:spPr>
          <a:xfrm>
            <a:off x="680400" y="4723200"/>
            <a:ext cx="5444640" cy="4474800"/>
          </a:xfrm>
          <a:prstGeom prst="rect">
            <a:avLst/>
          </a:prstGeom>
        </p:spPr>
        <p:txBody>
          <a:bodyPr/>
          <a:lstStyle/>
          <a:p>
            <a:endParaRPr lang="en-US" sz="2000" b="0" strike="noStrike" spc="-1">
              <a:solidFill>
                <a:srgbClr val="000000"/>
              </a:solidFill>
              <a:uFill>
                <a:solidFill>
                  <a:srgbClr val="FFFFFF"/>
                </a:solidFill>
              </a:uFill>
              <a:latin typeface="Arial"/>
            </a:endParaRPr>
          </a:p>
        </p:txBody>
      </p:sp>
      <p:sp>
        <p:nvSpPr>
          <p:cNvPr id="303" name="TextShape 2"/>
          <p:cNvSpPr txBox="1"/>
          <p:nvPr/>
        </p:nvSpPr>
        <p:spPr>
          <a:xfrm>
            <a:off x="3854160" y="9444600"/>
            <a:ext cx="2949480" cy="497520"/>
          </a:xfrm>
          <a:prstGeom prst="rect">
            <a:avLst/>
          </a:prstGeom>
          <a:noFill/>
          <a:ln>
            <a:noFill/>
          </a:ln>
        </p:spPr>
        <p:txBody>
          <a:bodyPr anchor="b"/>
          <a:lstStyle/>
          <a:p>
            <a:pPr algn="r">
              <a:lnSpc>
                <a:spcPct val="100000"/>
              </a:lnSpc>
            </a:pPr>
            <a:fld id="{10CF9F68-542C-4827-9DB8-80D0759C602D}" type="slidenum">
              <a:rPr lang="en-US" sz="1200" b="0" strike="noStrike" spc="-1">
                <a:solidFill>
                  <a:srgbClr val="000000"/>
                </a:solidFill>
                <a:uFill>
                  <a:solidFill>
                    <a:srgbClr val="FFFFFF"/>
                  </a:solidFill>
                </a:uFill>
                <a:latin typeface="Arial"/>
                <a:ea typeface="+mn-ea"/>
              </a:rPr>
              <a:t>11</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54638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076495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Update/add/delete parts of the</a:t>
            </a:r>
            <a:r>
              <a:rPr lang="en-IE" baseline="0" dirty="0" smtClean="0"/>
              <a:t> copy right notice where appropriate.</a:t>
            </a:r>
          </a:p>
          <a:p>
            <a:r>
              <a:rPr lang="en-IE" baseline="0" dirty="0" smtClean="0"/>
              <a:t>More information: </a:t>
            </a:r>
            <a:r>
              <a:rPr lang="en-GB" dirty="0" smtClean="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22</a:t>
            </a:fld>
            <a:endParaRPr lang="en-GB"/>
          </a:p>
        </p:txBody>
      </p:sp>
    </p:spTree>
    <p:extLst>
      <p:ext uri="{BB962C8B-B14F-4D97-AF65-F5344CB8AC3E}">
        <p14:creationId xmlns:p14="http://schemas.microsoft.com/office/powerpoint/2010/main" val="20075199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399218334"/>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smtClean="0"/>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smtClean="0"/>
              <a:t>Edit Master text styles</a:t>
            </a:r>
          </a:p>
        </p:txBody>
      </p:sp>
    </p:spTree>
    <p:extLst>
      <p:ext uri="{BB962C8B-B14F-4D97-AF65-F5344CB8AC3E}">
        <p14:creationId xmlns:p14="http://schemas.microsoft.com/office/powerpoint/2010/main" val="178406293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smtClean="0"/>
              <a:t>Click icon to add picture</a:t>
            </a:r>
            <a:endParaRPr lang="en-GB" dirty="0"/>
          </a:p>
        </p:txBody>
      </p:sp>
    </p:spTree>
    <p:extLst>
      <p:ext uri="{BB962C8B-B14F-4D97-AF65-F5344CB8AC3E}">
        <p14:creationId xmlns:p14="http://schemas.microsoft.com/office/powerpoint/2010/main" val="3692034474"/>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smtClean="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smtClean="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smtClean="0"/>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smtClean="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smtClean="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smtClean="0"/>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smtClean="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smtClean="0"/>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smtClean="0"/>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136774602"/>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106998582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4418" y="1556272"/>
            <a:ext cx="10972800" cy="430860"/>
          </a:xfrm>
        </p:spPr>
        <p:txBody>
          <a:bodyPr/>
          <a:lstStyle/>
          <a:p>
            <a:r>
              <a:rPr lang="en-US" dirty="0" smtClean="0"/>
              <a:t>Click to edit Master title style</a:t>
            </a:r>
            <a:endParaRPr lang="en-GB" dirty="0"/>
          </a:p>
        </p:txBody>
      </p:sp>
      <p:sp>
        <p:nvSpPr>
          <p:cNvPr id="10" name="Content Placeholder 2"/>
          <p:cNvSpPr>
            <a:spLocks noGrp="1"/>
          </p:cNvSpPr>
          <p:nvPr>
            <p:ph idx="1"/>
          </p:nvPr>
        </p:nvSpPr>
        <p:spPr>
          <a:xfrm>
            <a:off x="609601" y="2564903"/>
            <a:ext cx="10972800" cy="916204"/>
          </a:xfrm>
        </p:spPr>
        <p:txBody>
          <a:bodyPr/>
          <a:lstStyle>
            <a:lvl1pPr marL="342913" indent="-342913">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4"/>
          <p:cNvSpPr>
            <a:spLocks noGrp="1" noChangeArrowheads="1"/>
          </p:cNvSpPr>
          <p:nvPr>
            <p:ph type="dt" sz="half" idx="10"/>
          </p:nvPr>
        </p:nvSpPr>
        <p:spPr>
          <a:xfrm>
            <a:off x="609601" y="6245225"/>
            <a:ext cx="2844800" cy="476250"/>
          </a:xfrm>
          <a:prstGeom prst="rect">
            <a:avLst/>
          </a:prstGeom>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4165600" y="6237289"/>
            <a:ext cx="3860800" cy="484187"/>
          </a:xfrm>
          <a:prstGeom prst="rect">
            <a:avLst/>
          </a:prstGeom>
        </p:spPr>
        <p:txBody>
          <a:bodyPr/>
          <a:lstStyle>
            <a:lvl1pPr>
              <a:defRPr/>
            </a:lvl1pPr>
          </a:lstStyle>
          <a:p>
            <a:pPr>
              <a:defRPr/>
            </a:pPr>
            <a:endParaRPr lang="en-GB"/>
          </a:p>
        </p:txBody>
      </p:sp>
      <p:sp>
        <p:nvSpPr>
          <p:cNvPr id="6" name="Rectangle 6"/>
          <p:cNvSpPr>
            <a:spLocks noGrp="1" noChangeArrowheads="1"/>
          </p:cNvSpPr>
          <p:nvPr>
            <p:ph type="sldNum" sz="quarter" idx="12"/>
          </p:nvPr>
        </p:nvSpPr>
        <p:spPr>
          <a:xfrm>
            <a:off x="8737601" y="6245225"/>
            <a:ext cx="2844800" cy="476250"/>
          </a:xfrm>
          <a:prstGeom prst="rect">
            <a:avLst/>
          </a:prstGeom>
        </p:spPr>
        <p:txBody>
          <a:bodyPr/>
          <a:lstStyle>
            <a:lvl1pPr>
              <a:defRPr/>
            </a:lvl1pPr>
          </a:lstStyle>
          <a:p>
            <a:pPr>
              <a:defRPr/>
            </a:pPr>
            <a:fld id="{478F754E-3DFB-41B6-922A-968079C7D136}" type="slidenum">
              <a:rPr lang="en-GB"/>
              <a:pPr>
                <a:defRPr/>
              </a:pPr>
              <a:t>‹#›</a:t>
            </a:fld>
            <a:endParaRPr lang="en-GB" dirty="0"/>
          </a:p>
        </p:txBody>
      </p:sp>
    </p:spTree>
    <p:extLst>
      <p:ext uri="{BB962C8B-B14F-4D97-AF65-F5344CB8AC3E}">
        <p14:creationId xmlns:p14="http://schemas.microsoft.com/office/powerpoint/2010/main" val="3327541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182442872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smtClean="0"/>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2"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hyperlink" Target="https://inspire.ec.europa.eu/good-practice/sdmx-human-health-and-population-distribution" TargetMode="Externa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ec.europa.eu/statistical-atlas/viewer/?mids=BKGCNT,POPGRDEST2021,CNTOVL&amp;o=1,1,0.7&amp;ch=BKG,C01&amp;center=50.00754,19.98211,3&amp;" TargetMode="Externa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xml"/><Relationship Id="rId1" Type="http://schemas.openxmlformats.org/officeDocument/2006/relationships/slideLayout" Target="../slideLayouts/slideLayout19.xml"/><Relationship Id="rId5" Type="http://schemas.openxmlformats.org/officeDocument/2006/relationships/image" Target="../media/image15.wmf"/><Relationship Id="rId4" Type="http://schemas.openxmlformats.org/officeDocument/2006/relationships/image" Target="../media/image14.wmf"/></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20.wmf"/><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0.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GB" dirty="0" smtClean="0"/>
              <a:t>SDMX </a:t>
            </a:r>
            <a:r>
              <a:rPr lang="en-GB" dirty="0" smtClean="0"/>
              <a:t>Inspire </a:t>
            </a:r>
            <a:endParaRPr lang="en-GB" dirty="0"/>
          </a:p>
        </p:txBody>
      </p:sp>
      <p:sp>
        <p:nvSpPr>
          <p:cNvPr id="7" name="Subtitle 6"/>
          <p:cNvSpPr>
            <a:spLocks noGrp="1"/>
          </p:cNvSpPr>
          <p:nvPr>
            <p:ph type="subTitle" idx="1"/>
          </p:nvPr>
        </p:nvSpPr>
        <p:spPr/>
        <p:txBody>
          <a:bodyPr/>
          <a:lstStyle/>
          <a:p>
            <a:r>
              <a:rPr lang="en-GB" dirty="0" smtClean="0"/>
              <a:t>Eurostat – E.4 – Regional Statistics and Geoinformation</a:t>
            </a:r>
          </a:p>
          <a:p>
            <a:r>
              <a:rPr lang="en-GB" dirty="0" smtClean="0"/>
              <a:t>GISCO – Hannes I. Reuter </a:t>
            </a:r>
            <a:endParaRPr lang="en-GB" dirty="0"/>
          </a:p>
        </p:txBody>
      </p:sp>
      <p:sp>
        <p:nvSpPr>
          <p:cNvPr id="8" name="Text Placeholder 7"/>
          <p:cNvSpPr>
            <a:spLocks noGrp="1"/>
          </p:cNvSpPr>
          <p:nvPr>
            <p:ph type="body" sz="quarter" idx="13"/>
          </p:nvPr>
        </p:nvSpPr>
        <p:spPr/>
        <p:txBody>
          <a:bodyPr/>
          <a:lstStyle/>
          <a:p>
            <a:endParaRPr lang="en-GB" dirty="0"/>
          </a:p>
        </p:txBody>
      </p:sp>
      <p:sp>
        <p:nvSpPr>
          <p:cNvPr id="2" name="AutoShape 2" descr="https://euc-powerpoint.officeapps.live.com/pods/GetClipboardImage.ashx?Id=a4303ac3-fec2-473d-b4d7-0296dcc1b028&amp;DC=GEU6&amp;pkey=c4595651-f475-4846-acc2-3371d1c56492&amp;wdwaccluster=GEU6"/>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121371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latin typeface="Verdana" pitchFamily="34" charset="0"/>
              </a:rPr>
              <a:t>INSPIRE architecture</a:t>
            </a:r>
          </a:p>
        </p:txBody>
      </p:sp>
      <p:pic>
        <p:nvPicPr>
          <p:cNvPr id="24579"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6009" y="1649303"/>
            <a:ext cx="7816332" cy="467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892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extShape 1"/>
          <p:cNvSpPr txBox="1"/>
          <p:nvPr/>
        </p:nvSpPr>
        <p:spPr>
          <a:xfrm>
            <a:off x="1129910" y="967313"/>
            <a:ext cx="10774963" cy="637462"/>
          </a:xfrm>
          <a:prstGeom prst="rect">
            <a:avLst/>
          </a:prstGeom>
          <a:noFill/>
          <a:ln>
            <a:noFill/>
          </a:ln>
        </p:spPr>
        <p:txBody>
          <a:bodyPr lIns="0" tIns="0" rIns="0" bIns="0"/>
          <a:lstStyle/>
          <a:p>
            <a:pPr>
              <a:lnSpc>
                <a:spcPct val="110000"/>
              </a:lnSpc>
            </a:pPr>
            <a:r>
              <a:rPr lang="bg-BG" sz="2667" b="1" spc="-1" dirty="0">
                <a:solidFill>
                  <a:srgbClr val="164194"/>
                </a:solidFill>
                <a:uFill>
                  <a:solidFill>
                    <a:srgbClr val="FFFFFF"/>
                  </a:solidFill>
                </a:uFill>
                <a:latin typeface="Verdana"/>
              </a:rPr>
              <a:t>2007 - </a:t>
            </a:r>
            <a:r>
              <a:rPr lang="bg-BG" sz="2667" b="1" spc="-1" dirty="0" smtClean="0">
                <a:solidFill>
                  <a:srgbClr val="164194"/>
                </a:solidFill>
                <a:uFill>
                  <a:solidFill>
                    <a:srgbClr val="FFFFFF"/>
                  </a:solidFill>
                </a:uFill>
                <a:latin typeface="Verdana"/>
              </a:rPr>
              <a:t>20</a:t>
            </a:r>
            <a:r>
              <a:rPr lang="en-GB" sz="2667" b="1" spc="-1" dirty="0" smtClean="0">
                <a:solidFill>
                  <a:srgbClr val="164194"/>
                </a:solidFill>
                <a:uFill>
                  <a:solidFill>
                    <a:srgbClr val="FFFFFF"/>
                  </a:solidFill>
                </a:uFill>
                <a:latin typeface="Verdana"/>
              </a:rPr>
              <a:t>23</a:t>
            </a:r>
            <a:endParaRPr lang="en-GB" sz="1905" spc="-1" dirty="0">
              <a:uFill>
                <a:solidFill>
                  <a:srgbClr val="FFFFFF"/>
                </a:solidFill>
              </a:uFill>
              <a:latin typeface="Verdana"/>
            </a:endParaRPr>
          </a:p>
        </p:txBody>
      </p:sp>
      <p:sp>
        <p:nvSpPr>
          <p:cNvPr id="180" name="CustomShape 2"/>
          <p:cNvSpPr/>
          <p:nvPr/>
        </p:nvSpPr>
        <p:spPr>
          <a:xfrm>
            <a:off x="1129910" y="300496"/>
            <a:ext cx="10035285" cy="4835550"/>
          </a:xfrm>
          <a:prstGeom prst="rightArrow">
            <a:avLst>
              <a:gd name="adj1" fmla="val 50000"/>
              <a:gd name="adj2" fmla="val 52613"/>
            </a:avLst>
          </a:prstGeom>
          <a:solidFill>
            <a:schemeClr val="accent1">
              <a:tint val="40000"/>
              <a:hueOff val="0"/>
              <a:satOff val="0"/>
              <a:lumOff val="0"/>
              <a:alphaOff val="0"/>
            </a:schemeClr>
          </a:solidFill>
          <a:ln>
            <a:solidFill>
              <a:schemeClr val="accent6">
                <a:lumMod val="20000"/>
                <a:lumOff val="80000"/>
              </a:schemeClr>
            </a:solidFill>
          </a:ln>
        </p:spPr>
        <p:style>
          <a:lnRef idx="0">
            <a:scrgbClr r="0" g="0" b="0"/>
          </a:lnRef>
          <a:fillRef idx="0">
            <a:scrgbClr r="0" g="0" b="0"/>
          </a:fillRef>
          <a:effectRef idx="0">
            <a:scrgbClr r="0" g="0" b="0"/>
          </a:effectRef>
          <a:fontRef idx="minor"/>
        </p:style>
      </p:sp>
      <p:sp>
        <p:nvSpPr>
          <p:cNvPr id="181" name="CustomShape 3"/>
          <p:cNvSpPr/>
          <p:nvPr/>
        </p:nvSpPr>
        <p:spPr>
          <a:xfrm>
            <a:off x="1509752" y="1793003"/>
            <a:ext cx="1876165" cy="900482"/>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164446" tIns="164446" rIns="69936" bIns="164446" anchor="ctr"/>
          <a:lstStyle/>
          <a:p>
            <a:pPr algn="ctr">
              <a:lnSpc>
                <a:spcPct val="90000"/>
              </a:lnSpc>
              <a:spcAft>
                <a:spcPts val="643"/>
              </a:spcAft>
            </a:pPr>
            <a:r>
              <a:rPr lang="en-US" sz="1838" spc="-1" dirty="0">
                <a:solidFill>
                  <a:srgbClr val="FFFFFF"/>
                </a:solidFill>
                <a:uFill>
                  <a:solidFill>
                    <a:srgbClr val="FFFFFF"/>
                  </a:solidFill>
                </a:uFill>
                <a:latin typeface="Verdana"/>
              </a:rPr>
              <a:t>EU Legislation</a:t>
            </a:r>
            <a:endParaRPr lang="en-US" sz="2456" spc="-1" dirty="0">
              <a:solidFill>
                <a:srgbClr val="000000"/>
              </a:solidFill>
              <a:uFill>
                <a:solidFill>
                  <a:srgbClr val="FFFFFF"/>
                </a:solidFill>
              </a:uFill>
              <a:latin typeface="Arial"/>
            </a:endParaRPr>
          </a:p>
        </p:txBody>
      </p:sp>
      <p:sp>
        <p:nvSpPr>
          <p:cNvPr id="182" name="CustomShape 4"/>
          <p:cNvSpPr/>
          <p:nvPr/>
        </p:nvSpPr>
        <p:spPr>
          <a:xfrm>
            <a:off x="1509754" y="2768049"/>
            <a:ext cx="1876166" cy="816355"/>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164446" tIns="164446" rIns="69936" bIns="164446" anchor="ctr"/>
          <a:lstStyle/>
          <a:p>
            <a:pPr algn="ctr">
              <a:lnSpc>
                <a:spcPct val="90000"/>
              </a:lnSpc>
              <a:spcAft>
                <a:spcPts val="643"/>
              </a:spcAft>
            </a:pPr>
            <a:r>
              <a:rPr lang="en-US" sz="1838" spc="-1" dirty="0">
                <a:solidFill>
                  <a:srgbClr val="FFFFFF"/>
                </a:solidFill>
                <a:uFill>
                  <a:solidFill>
                    <a:srgbClr val="FFFFFF"/>
                  </a:solidFill>
                </a:uFill>
                <a:latin typeface="Verdana"/>
              </a:rPr>
              <a:t>Transposition</a:t>
            </a:r>
            <a:endParaRPr lang="en-US" sz="2456" spc="-1" dirty="0">
              <a:solidFill>
                <a:srgbClr val="000000"/>
              </a:solidFill>
              <a:uFill>
                <a:solidFill>
                  <a:srgbClr val="FFFFFF"/>
                </a:solidFill>
              </a:uFill>
              <a:latin typeface="Arial"/>
            </a:endParaRPr>
          </a:p>
        </p:txBody>
      </p:sp>
      <p:sp>
        <p:nvSpPr>
          <p:cNvPr id="183" name="CustomShape 5"/>
          <p:cNvSpPr/>
          <p:nvPr/>
        </p:nvSpPr>
        <p:spPr>
          <a:xfrm>
            <a:off x="3593045" y="1793002"/>
            <a:ext cx="2047536" cy="1791399"/>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164446" tIns="164446" rIns="69936" bIns="164446" anchor="ctr"/>
          <a:lstStyle/>
          <a:p>
            <a:pPr algn="ctr">
              <a:lnSpc>
                <a:spcPct val="90000"/>
              </a:lnSpc>
              <a:spcAft>
                <a:spcPts val="643"/>
              </a:spcAft>
            </a:pPr>
            <a:r>
              <a:rPr lang="en-US" sz="1838" spc="-1" dirty="0">
                <a:solidFill>
                  <a:srgbClr val="FFFFFF"/>
                </a:solidFill>
                <a:uFill>
                  <a:solidFill>
                    <a:srgbClr val="FFFFFF"/>
                  </a:solidFill>
                </a:uFill>
                <a:latin typeface="Verdana"/>
              </a:rPr>
              <a:t>Drafting </a:t>
            </a:r>
          </a:p>
          <a:p>
            <a:pPr marL="225055" indent="-225055" algn="ctr">
              <a:lnSpc>
                <a:spcPct val="90000"/>
              </a:lnSpc>
              <a:spcAft>
                <a:spcPts val="643"/>
              </a:spcAft>
              <a:buFont typeface="Arial" panose="020B0604020202020204" pitchFamily="34" charset="0"/>
              <a:buChar char="•"/>
            </a:pPr>
            <a:r>
              <a:rPr lang="en-US" sz="1444" spc="-1" dirty="0">
                <a:solidFill>
                  <a:srgbClr val="FFFFFF"/>
                </a:solidFill>
                <a:uFill>
                  <a:solidFill>
                    <a:srgbClr val="FFFFFF"/>
                  </a:solidFill>
                </a:uFill>
                <a:latin typeface="Verdana"/>
              </a:rPr>
              <a:t>Guidelines</a:t>
            </a:r>
          </a:p>
          <a:p>
            <a:pPr marL="225055" indent="-225055" algn="ctr">
              <a:lnSpc>
                <a:spcPct val="90000"/>
              </a:lnSpc>
              <a:spcAft>
                <a:spcPts val="643"/>
              </a:spcAft>
              <a:buFont typeface="Arial" panose="020B0604020202020204" pitchFamily="34" charset="0"/>
              <a:buChar char="•"/>
            </a:pPr>
            <a:r>
              <a:rPr lang="en-US" sz="1444" spc="-1" dirty="0">
                <a:solidFill>
                  <a:srgbClr val="FFFFFF"/>
                </a:solidFill>
                <a:uFill>
                  <a:solidFill>
                    <a:srgbClr val="FFFFFF"/>
                  </a:solidFill>
                </a:uFill>
                <a:latin typeface="Verdana"/>
              </a:rPr>
              <a:t>Data models</a:t>
            </a:r>
            <a:endParaRPr lang="en-US" sz="1444" spc="-1" dirty="0">
              <a:solidFill>
                <a:srgbClr val="000000"/>
              </a:solidFill>
              <a:uFill>
                <a:solidFill>
                  <a:srgbClr val="FFFFFF"/>
                </a:solidFill>
              </a:uFill>
              <a:latin typeface="Arial"/>
            </a:endParaRPr>
          </a:p>
        </p:txBody>
      </p:sp>
      <p:sp>
        <p:nvSpPr>
          <p:cNvPr id="184" name="CustomShape 6"/>
          <p:cNvSpPr/>
          <p:nvPr/>
        </p:nvSpPr>
        <p:spPr>
          <a:xfrm>
            <a:off x="5847711" y="1793005"/>
            <a:ext cx="2256008" cy="1868723"/>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164446" tIns="164446" rIns="69936" bIns="164446"/>
          <a:lstStyle/>
          <a:p>
            <a:pPr algn="ctr">
              <a:lnSpc>
                <a:spcPct val="90000"/>
              </a:lnSpc>
              <a:spcAft>
                <a:spcPts val="643"/>
              </a:spcAft>
            </a:pPr>
            <a:endParaRPr lang="en-US" sz="1706" spc="-1" dirty="0">
              <a:solidFill>
                <a:srgbClr val="FFFFFF"/>
              </a:solidFill>
              <a:uFill>
                <a:solidFill>
                  <a:srgbClr val="FFFFFF"/>
                </a:solidFill>
              </a:uFill>
              <a:latin typeface="Verdana"/>
            </a:endParaRPr>
          </a:p>
          <a:p>
            <a:pPr algn="ctr">
              <a:lnSpc>
                <a:spcPct val="90000"/>
              </a:lnSpc>
              <a:spcAft>
                <a:spcPts val="643"/>
              </a:spcAft>
            </a:pPr>
            <a:endParaRPr lang="en-US" sz="1050" spc="-1" dirty="0">
              <a:solidFill>
                <a:srgbClr val="FFFFFF"/>
              </a:solidFill>
              <a:uFill>
                <a:solidFill>
                  <a:srgbClr val="FFFFFF"/>
                </a:solidFill>
              </a:uFill>
              <a:latin typeface="Verdana"/>
            </a:endParaRPr>
          </a:p>
          <a:p>
            <a:pPr algn="ctr">
              <a:lnSpc>
                <a:spcPct val="90000"/>
              </a:lnSpc>
              <a:spcAft>
                <a:spcPts val="643"/>
              </a:spcAft>
            </a:pPr>
            <a:r>
              <a:rPr lang="en-US" sz="1706" spc="-1" dirty="0">
                <a:solidFill>
                  <a:srgbClr val="FFFFFF"/>
                </a:solidFill>
                <a:uFill>
                  <a:solidFill>
                    <a:srgbClr val="FFFFFF"/>
                  </a:solidFill>
                </a:uFill>
                <a:latin typeface="Verdana"/>
              </a:rPr>
              <a:t>Implementation</a:t>
            </a:r>
            <a:endParaRPr lang="en-US" sz="1706" spc="-1" dirty="0">
              <a:solidFill>
                <a:srgbClr val="000000"/>
              </a:solidFill>
              <a:uFill>
                <a:solidFill>
                  <a:srgbClr val="FFFFFF"/>
                </a:solidFill>
              </a:uFill>
              <a:latin typeface="Arial"/>
            </a:endParaRPr>
          </a:p>
        </p:txBody>
      </p:sp>
      <p:sp>
        <p:nvSpPr>
          <p:cNvPr id="185" name="CustomShape 7"/>
          <p:cNvSpPr/>
          <p:nvPr/>
        </p:nvSpPr>
        <p:spPr>
          <a:xfrm>
            <a:off x="1058963" y="5239035"/>
            <a:ext cx="9168930" cy="766467"/>
          </a:xfrm>
          <a:prstGeom prst="notchedRightArrow">
            <a:avLst>
              <a:gd name="adj1" fmla="val 50000"/>
              <a:gd name="adj2" fmla="val 50000"/>
            </a:avLst>
          </a:prstGeom>
          <a:solidFill>
            <a:schemeClr val="accent1">
              <a:tint val="40000"/>
              <a:hueOff val="0"/>
              <a:satOff val="0"/>
              <a:lumOff val="0"/>
              <a:alphaOff val="0"/>
            </a:schemeClr>
          </a:solidFill>
          <a:ln>
            <a:solidFill>
              <a:srgbClr val="0070C0"/>
            </a:solidFill>
          </a:ln>
        </p:spPr>
        <p:style>
          <a:lnRef idx="0">
            <a:scrgbClr r="0" g="0" b="0"/>
          </a:lnRef>
          <a:fillRef idx="0">
            <a:scrgbClr r="0" g="0" b="0"/>
          </a:fillRef>
          <a:effectRef idx="0">
            <a:scrgbClr r="0" g="0" b="0"/>
          </a:effectRef>
          <a:fontRef idx="minor"/>
        </p:style>
      </p:sp>
      <p:sp>
        <p:nvSpPr>
          <p:cNvPr id="186" name="CustomShape 8"/>
          <p:cNvSpPr/>
          <p:nvPr/>
        </p:nvSpPr>
        <p:spPr>
          <a:xfrm>
            <a:off x="2447835" y="4612912"/>
            <a:ext cx="2294677" cy="2044228"/>
          </a:xfrm>
          <a:prstGeom prst="rect">
            <a:avLst/>
          </a:prstGeom>
          <a:noFill/>
          <a:ln>
            <a:noFill/>
          </a:ln>
        </p:spPr>
        <p:style>
          <a:lnRef idx="0">
            <a:scrgbClr r="0" g="0" b="0"/>
          </a:lnRef>
          <a:fillRef idx="0">
            <a:scrgbClr r="0" g="0" b="0"/>
          </a:fillRef>
          <a:effectRef idx="0">
            <a:scrgbClr r="0" g="0" b="0"/>
          </a:effectRef>
          <a:fontRef idx="minor"/>
        </p:style>
        <p:txBody>
          <a:bodyPr lIns="223987" tIns="223987" rIns="223987" bIns="223987" anchor="b"/>
          <a:lstStyle/>
          <a:p>
            <a:pPr algn="ctr">
              <a:lnSpc>
                <a:spcPct val="90000"/>
              </a:lnSpc>
              <a:spcAft>
                <a:spcPts val="1101"/>
              </a:spcAft>
            </a:pPr>
            <a:endParaRPr lang="en-US" sz="2456" spc="-1" dirty="0">
              <a:solidFill>
                <a:srgbClr val="000000"/>
              </a:solidFill>
              <a:uFill>
                <a:solidFill>
                  <a:srgbClr val="FFFFFF"/>
                </a:solidFill>
              </a:uFill>
              <a:latin typeface="Arial"/>
            </a:endParaRPr>
          </a:p>
        </p:txBody>
      </p:sp>
      <p:sp>
        <p:nvSpPr>
          <p:cNvPr id="187" name="CustomShape 9"/>
          <p:cNvSpPr/>
          <p:nvPr/>
        </p:nvSpPr>
        <p:spPr>
          <a:xfrm>
            <a:off x="3343308" y="5367094"/>
            <a:ext cx="510821" cy="510821"/>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sp>
      <p:sp>
        <p:nvSpPr>
          <p:cNvPr id="189" name="CustomShape 11"/>
          <p:cNvSpPr/>
          <p:nvPr/>
        </p:nvSpPr>
        <p:spPr>
          <a:xfrm>
            <a:off x="5753285" y="5367094"/>
            <a:ext cx="510821" cy="510821"/>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sp>
      <p:sp>
        <p:nvSpPr>
          <p:cNvPr id="190" name="CustomShape 12"/>
          <p:cNvSpPr/>
          <p:nvPr/>
        </p:nvSpPr>
        <p:spPr>
          <a:xfrm>
            <a:off x="7295198" y="4612912"/>
            <a:ext cx="2294677" cy="2044228"/>
          </a:xfrm>
          <a:prstGeom prst="rect">
            <a:avLst/>
          </a:prstGeom>
          <a:noFill/>
          <a:ln>
            <a:noFill/>
          </a:ln>
        </p:spPr>
        <p:style>
          <a:lnRef idx="0">
            <a:scrgbClr r="0" g="0" b="0"/>
          </a:lnRef>
          <a:fillRef idx="0">
            <a:scrgbClr r="0" g="0" b="0"/>
          </a:fillRef>
          <a:effectRef idx="0">
            <a:scrgbClr r="0" g="0" b="0"/>
          </a:effectRef>
          <a:fontRef idx="minor"/>
        </p:style>
        <p:txBody>
          <a:bodyPr lIns="223987" tIns="223987" rIns="223987" bIns="223987" anchor="b"/>
          <a:lstStyle/>
          <a:p>
            <a:pPr algn="ctr">
              <a:lnSpc>
                <a:spcPct val="90000"/>
              </a:lnSpc>
              <a:spcAft>
                <a:spcPts val="1101"/>
              </a:spcAft>
            </a:pPr>
            <a:endParaRPr lang="en-US" sz="2456" spc="-1" dirty="0">
              <a:solidFill>
                <a:srgbClr val="000000"/>
              </a:solidFill>
              <a:uFill>
                <a:solidFill>
                  <a:srgbClr val="FFFFFF"/>
                </a:solidFill>
              </a:uFill>
              <a:latin typeface="Arial"/>
            </a:endParaRPr>
          </a:p>
        </p:txBody>
      </p:sp>
      <p:sp>
        <p:nvSpPr>
          <p:cNvPr id="191" name="CustomShape 13"/>
          <p:cNvSpPr/>
          <p:nvPr/>
        </p:nvSpPr>
        <p:spPr>
          <a:xfrm>
            <a:off x="8163735" y="5367094"/>
            <a:ext cx="510821" cy="510821"/>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sp>
      <p:pic>
        <p:nvPicPr>
          <p:cNvPr id="192" name="Picture 12"/>
          <p:cNvPicPr/>
          <p:nvPr/>
        </p:nvPicPr>
        <p:blipFill>
          <a:blip r:embed="rId3" cstate="screen">
            <a:extLst>
              <a:ext uri="{28A0092B-C50C-407E-A947-70E740481C1C}">
                <a14:useLocalDpi xmlns:a14="http://schemas.microsoft.com/office/drawing/2010/main"/>
              </a:ext>
            </a:extLst>
          </a:blip>
          <a:stretch/>
        </p:blipFill>
        <p:spPr>
          <a:xfrm>
            <a:off x="3358843" y="5333238"/>
            <a:ext cx="494281" cy="531612"/>
          </a:xfrm>
          <a:prstGeom prst="rect">
            <a:avLst/>
          </a:prstGeom>
          <a:ln>
            <a:noFill/>
          </a:ln>
        </p:spPr>
      </p:pic>
      <p:pic>
        <p:nvPicPr>
          <p:cNvPr id="193" name="Picture 13"/>
          <p:cNvPicPr/>
          <p:nvPr/>
        </p:nvPicPr>
        <p:blipFill>
          <a:blip r:embed="rId4" cstate="screen">
            <a:extLst>
              <a:ext uri="{28A0092B-C50C-407E-A947-70E740481C1C}">
                <a14:useLocalDpi xmlns:a14="http://schemas.microsoft.com/office/drawing/2010/main"/>
              </a:ext>
            </a:extLst>
          </a:blip>
          <a:stretch/>
        </p:blipFill>
        <p:spPr>
          <a:xfrm>
            <a:off x="5294445" y="4816873"/>
            <a:ext cx="1077402" cy="1159624"/>
          </a:xfrm>
          <a:prstGeom prst="rect">
            <a:avLst/>
          </a:prstGeom>
          <a:ln>
            <a:noFill/>
          </a:ln>
        </p:spPr>
      </p:pic>
      <p:pic>
        <p:nvPicPr>
          <p:cNvPr id="194" name="Picture 14"/>
          <p:cNvPicPr/>
          <p:nvPr/>
        </p:nvPicPr>
        <p:blipFill>
          <a:blip r:embed="rId5"/>
          <a:stretch/>
        </p:blipFill>
        <p:spPr>
          <a:xfrm>
            <a:off x="7611804" y="4065526"/>
            <a:ext cx="1775823" cy="1910971"/>
          </a:xfrm>
          <a:prstGeom prst="rect">
            <a:avLst/>
          </a:prstGeom>
          <a:ln>
            <a:noFill/>
          </a:ln>
        </p:spPr>
      </p:pic>
      <p:sp>
        <p:nvSpPr>
          <p:cNvPr id="18" name="CustomShape 6"/>
          <p:cNvSpPr/>
          <p:nvPr/>
        </p:nvSpPr>
        <p:spPr>
          <a:xfrm>
            <a:off x="8336454" y="1727601"/>
            <a:ext cx="2047536" cy="1934125"/>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164446" tIns="164446" rIns="69936" bIns="164446"/>
          <a:lstStyle/>
          <a:p>
            <a:pPr>
              <a:lnSpc>
                <a:spcPct val="90000"/>
              </a:lnSpc>
              <a:spcAft>
                <a:spcPts val="643"/>
              </a:spcAft>
            </a:pPr>
            <a:r>
              <a:rPr lang="en-US" sz="1838" spc="-1" dirty="0">
                <a:solidFill>
                  <a:srgbClr val="FFFFFF"/>
                </a:solidFill>
                <a:uFill>
                  <a:solidFill>
                    <a:srgbClr val="FFFFFF"/>
                  </a:solidFill>
                </a:uFill>
                <a:latin typeface="Verdana"/>
              </a:rPr>
              <a:t>Operation</a:t>
            </a:r>
            <a:endParaRPr lang="en-US" sz="2456" spc="-1" dirty="0">
              <a:solidFill>
                <a:srgbClr val="000000"/>
              </a:solidFill>
              <a:uFill>
                <a:solidFill>
                  <a:srgbClr val="FFFFFF"/>
                </a:solidFill>
              </a:uFill>
              <a:latin typeface="Arial"/>
            </a:endParaRPr>
          </a:p>
          <a:p>
            <a:pPr marL="472" lvl="1">
              <a:lnSpc>
                <a:spcPct val="90000"/>
              </a:lnSpc>
              <a:spcAft>
                <a:spcPts val="215"/>
              </a:spcAft>
              <a:buClr>
                <a:srgbClr val="FFFFFF"/>
              </a:buClr>
            </a:pPr>
            <a:endParaRPr lang="en-US" sz="2456" spc="-1" dirty="0">
              <a:solidFill>
                <a:srgbClr val="000000"/>
              </a:solidFill>
              <a:uFill>
                <a:solidFill>
                  <a:srgbClr val="FFFFFF"/>
                </a:solidFill>
              </a:uFill>
              <a:latin typeface="Arial"/>
            </a:endParaRPr>
          </a:p>
          <a:p>
            <a:pPr marL="75136" lvl="1" indent="-74664">
              <a:lnSpc>
                <a:spcPct val="90000"/>
              </a:lnSpc>
              <a:spcAft>
                <a:spcPts val="215"/>
              </a:spcAft>
              <a:buClr>
                <a:srgbClr val="FFFFFF"/>
              </a:buClr>
              <a:buFont typeface="Symbol" charset="2"/>
              <a:buChar char=""/>
            </a:pPr>
            <a:r>
              <a:rPr lang="en-US" sz="1444" spc="-1" dirty="0">
                <a:solidFill>
                  <a:srgbClr val="FFFFFF"/>
                </a:solidFill>
                <a:uFill>
                  <a:solidFill>
                    <a:srgbClr val="FFFFFF"/>
                  </a:solidFill>
                </a:uFill>
                <a:latin typeface="Verdana"/>
              </a:rPr>
              <a:t>Maintenance</a:t>
            </a:r>
            <a:endParaRPr lang="en-US" sz="2456" spc="-1" dirty="0">
              <a:solidFill>
                <a:srgbClr val="000000"/>
              </a:solidFill>
              <a:uFill>
                <a:solidFill>
                  <a:srgbClr val="FFFFFF"/>
                </a:solidFill>
              </a:uFill>
              <a:latin typeface="Arial"/>
            </a:endParaRPr>
          </a:p>
          <a:p>
            <a:pPr marL="75136" lvl="1" indent="-74664">
              <a:lnSpc>
                <a:spcPct val="90000"/>
              </a:lnSpc>
              <a:spcAft>
                <a:spcPts val="215"/>
              </a:spcAft>
              <a:buClr>
                <a:srgbClr val="FFFFFF"/>
              </a:buClr>
              <a:buFont typeface="Symbol" charset="2"/>
              <a:buChar char=""/>
            </a:pPr>
            <a:r>
              <a:rPr lang="en-US" sz="1444" b="1" spc="-1" dirty="0">
                <a:solidFill>
                  <a:srgbClr val="FFFFFF"/>
                </a:solidFill>
                <a:uFill>
                  <a:solidFill>
                    <a:srgbClr val="FFFFFF"/>
                  </a:solidFill>
                </a:uFill>
                <a:latin typeface="Verdana"/>
              </a:rPr>
              <a:t>Evolution</a:t>
            </a:r>
            <a:endParaRPr lang="en-US" sz="2456" b="1" spc="-1" dirty="0">
              <a:solidFill>
                <a:srgbClr val="000000"/>
              </a:solidFill>
              <a:uFill>
                <a:solidFill>
                  <a:srgbClr val="FFFFFF"/>
                </a:solidFill>
              </a:uFill>
              <a:latin typeface="Arial"/>
            </a:endParaRPr>
          </a:p>
        </p:txBody>
      </p:sp>
      <p:pic>
        <p:nvPicPr>
          <p:cNvPr id="19" name="Picture 12"/>
          <p:cNvPicPr/>
          <p:nvPr/>
        </p:nvPicPr>
        <p:blipFill>
          <a:blip r:embed="rId6" cstate="screen">
            <a:extLst>
              <a:ext uri="{28A0092B-C50C-407E-A947-70E740481C1C}">
                <a14:useLocalDpi xmlns:a14="http://schemas.microsoft.com/office/drawing/2010/main"/>
              </a:ext>
            </a:extLst>
          </a:blip>
          <a:stretch/>
        </p:blipFill>
        <p:spPr>
          <a:xfrm>
            <a:off x="1895903" y="5533036"/>
            <a:ext cx="311155" cy="331817"/>
          </a:xfrm>
          <a:prstGeom prst="rect">
            <a:avLst/>
          </a:prstGeom>
          <a:ln>
            <a:noFill/>
          </a:ln>
        </p:spPr>
      </p:pic>
      <p:sp>
        <p:nvSpPr>
          <p:cNvPr id="2" name="Rectangle 1"/>
          <p:cNvSpPr/>
          <p:nvPr/>
        </p:nvSpPr>
        <p:spPr>
          <a:xfrm>
            <a:off x="1595639" y="5933531"/>
            <a:ext cx="883575" cy="470257"/>
          </a:xfrm>
          <a:prstGeom prst="rect">
            <a:avLst/>
          </a:prstGeom>
        </p:spPr>
        <p:txBody>
          <a:bodyPr wrap="none">
            <a:spAutoFit/>
          </a:bodyPr>
          <a:lstStyle/>
          <a:p>
            <a:pPr lvl="0"/>
            <a:r>
              <a:rPr lang="en-US" sz="2456" dirty="0">
                <a:solidFill>
                  <a:srgbClr val="0E5896"/>
                </a:solidFill>
              </a:rPr>
              <a:t>2007</a:t>
            </a:r>
            <a:endParaRPr lang="en-US" sz="2456" dirty="0"/>
          </a:p>
        </p:txBody>
      </p:sp>
      <p:sp>
        <p:nvSpPr>
          <p:cNvPr id="21" name="Rectangle 20"/>
          <p:cNvSpPr/>
          <p:nvPr/>
        </p:nvSpPr>
        <p:spPr>
          <a:xfrm>
            <a:off x="4270985" y="5894439"/>
            <a:ext cx="883575" cy="470257"/>
          </a:xfrm>
          <a:prstGeom prst="rect">
            <a:avLst/>
          </a:prstGeom>
        </p:spPr>
        <p:txBody>
          <a:bodyPr wrap="none">
            <a:spAutoFit/>
          </a:bodyPr>
          <a:lstStyle/>
          <a:p>
            <a:pPr lvl="0"/>
            <a:r>
              <a:rPr lang="bg-BG" sz="2456" dirty="0">
                <a:solidFill>
                  <a:srgbClr val="0E5896"/>
                </a:solidFill>
              </a:rPr>
              <a:t>2013</a:t>
            </a:r>
            <a:endParaRPr lang="en-US" sz="2456" dirty="0"/>
          </a:p>
        </p:txBody>
      </p:sp>
      <p:sp>
        <p:nvSpPr>
          <p:cNvPr id="22" name="Rectangle 21"/>
          <p:cNvSpPr/>
          <p:nvPr/>
        </p:nvSpPr>
        <p:spPr>
          <a:xfrm>
            <a:off x="7405112" y="5933531"/>
            <a:ext cx="883575" cy="470257"/>
          </a:xfrm>
          <a:prstGeom prst="rect">
            <a:avLst/>
          </a:prstGeom>
        </p:spPr>
        <p:txBody>
          <a:bodyPr wrap="none">
            <a:spAutoFit/>
          </a:bodyPr>
          <a:lstStyle/>
          <a:p>
            <a:pPr lvl="0"/>
            <a:r>
              <a:rPr lang="bg-BG" sz="2456" dirty="0">
                <a:solidFill>
                  <a:srgbClr val="0E5896"/>
                </a:solidFill>
              </a:rPr>
              <a:t>2020</a:t>
            </a:r>
            <a:endParaRPr lang="en-US" sz="2456" dirty="0"/>
          </a:p>
        </p:txBody>
      </p:sp>
    </p:spTree>
    <p:extLst>
      <p:ext uri="{BB962C8B-B14F-4D97-AF65-F5344CB8AC3E}">
        <p14:creationId xmlns:p14="http://schemas.microsoft.com/office/powerpoint/2010/main" val="657828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INSPIRE Software “Ecosystem”</a:t>
            </a:r>
            <a:endParaRPr lang="en-GB" dirty="0"/>
          </a:p>
        </p:txBody>
      </p:sp>
      <p:pic>
        <p:nvPicPr>
          <p:cNvPr id="5" name="Picture 4"/>
          <p:cNvPicPr>
            <a:picLocks noChangeAspect="1"/>
          </p:cNvPicPr>
          <p:nvPr/>
        </p:nvPicPr>
        <p:blipFill>
          <a:blip r:embed="rId2"/>
          <a:stretch>
            <a:fillRect/>
          </a:stretch>
        </p:blipFill>
        <p:spPr>
          <a:xfrm>
            <a:off x="869547" y="3050770"/>
            <a:ext cx="3835717" cy="3518574"/>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3"/>
          <a:stretch>
            <a:fillRect/>
          </a:stretch>
        </p:blipFill>
        <p:spPr>
          <a:xfrm>
            <a:off x="4029804" y="1856712"/>
            <a:ext cx="4546073" cy="3379621"/>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8254885" y="482860"/>
            <a:ext cx="3937115" cy="3483225"/>
          </a:xfrm>
          <a:prstGeom prst="rect">
            <a:avLst/>
          </a:prstGeom>
          <a:effectLst>
            <a:outerShdw blurRad="50800" dist="38100" dir="2700000" algn="tl" rotWithShape="0">
              <a:prstClr val="black">
                <a:alpha val="40000"/>
              </a:prstClr>
            </a:outerShdw>
          </a:effectLst>
        </p:spPr>
      </p:pic>
      <p:sp>
        <p:nvSpPr>
          <p:cNvPr id="9" name="TextBox 8"/>
          <p:cNvSpPr txBox="1"/>
          <p:nvPr/>
        </p:nvSpPr>
        <p:spPr>
          <a:xfrm>
            <a:off x="5702531" y="6200012"/>
            <a:ext cx="4352474" cy="369332"/>
          </a:xfrm>
          <a:prstGeom prst="rect">
            <a:avLst/>
          </a:prstGeom>
          <a:noFill/>
        </p:spPr>
        <p:txBody>
          <a:bodyPr wrap="none" rtlCol="0">
            <a:spAutoFit/>
          </a:bodyPr>
          <a:lstStyle/>
          <a:p>
            <a:r>
              <a:rPr lang="en-GB" dirty="0"/>
              <a:t>See more .. https://inspire.ec.europa.eu/ </a:t>
            </a:r>
          </a:p>
        </p:txBody>
      </p:sp>
    </p:spTree>
    <p:extLst>
      <p:ext uri="{BB962C8B-B14F-4D97-AF65-F5344CB8AC3E}">
        <p14:creationId xmlns:p14="http://schemas.microsoft.com/office/powerpoint/2010/main" val="26337019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75672" y="1567930"/>
            <a:ext cx="10905699" cy="3881904"/>
          </a:xfrm>
        </p:spPr>
        <p:txBody>
          <a:bodyPr/>
          <a:lstStyle/>
          <a:p>
            <a:r>
              <a:rPr lang="en-GB" dirty="0" smtClean="0"/>
              <a:t>Eurostat followed the formal workflow to recognize SDMX as Good Practise </a:t>
            </a:r>
          </a:p>
          <a:p>
            <a:r>
              <a:rPr lang="en-GB" dirty="0" smtClean="0"/>
              <a:t>Relevance: </a:t>
            </a:r>
          </a:p>
          <a:p>
            <a:pPr lvl="1"/>
            <a:r>
              <a:rPr lang="en-US" dirty="0"/>
              <a:t>Statistical data are stored in a structured harmonized approach. Code list are stored in dedicated registries. By using SDMX data directly for INSPIRE several advantages are achieved: e.g. usage of semantically harmonized data, storing and updating data only once and leaving data at its source avoidance of duplication of transformation, synchronization issues across datasets, publishing machine to machine readable data.</a:t>
            </a:r>
            <a:endParaRPr lang="en-GB" dirty="0" smtClean="0"/>
          </a:p>
          <a:p>
            <a:r>
              <a:rPr lang="en-GB" dirty="0" smtClean="0"/>
              <a:t>Evidence: </a:t>
            </a:r>
          </a:p>
          <a:p>
            <a:pPr lvl="1"/>
            <a:r>
              <a:rPr lang="en-GB" dirty="0" smtClean="0"/>
              <a:t>Specifications, Reference, Software, existing implementations (e.g. NSI, Eurostat)</a:t>
            </a:r>
            <a:endParaRPr lang="en-GB" dirty="0"/>
          </a:p>
          <a:p>
            <a:r>
              <a:rPr lang="en-GB" dirty="0" smtClean="0">
                <a:hlinkClick r:id="rId2"/>
              </a:rPr>
              <a:t>https</a:t>
            </a:r>
            <a:r>
              <a:rPr lang="en-GB" dirty="0">
                <a:hlinkClick r:id="rId2"/>
              </a:rPr>
              <a:t>://</a:t>
            </a:r>
            <a:r>
              <a:rPr lang="en-GB" dirty="0" smtClean="0">
                <a:hlinkClick r:id="rId2"/>
              </a:rPr>
              <a:t>inspire.ec.europa.eu/good-practice/sdmx-human-health-and-population-distribution</a:t>
            </a:r>
            <a:r>
              <a:rPr lang="en-GB" dirty="0" smtClean="0"/>
              <a:t>       - also for </a:t>
            </a:r>
            <a:r>
              <a:rPr lang="en-GB" dirty="0" err="1" smtClean="0"/>
              <a:t>Geopackage</a:t>
            </a:r>
            <a:r>
              <a:rPr lang="en-GB" dirty="0" smtClean="0"/>
              <a:t> recently adopted</a:t>
            </a:r>
          </a:p>
          <a:p>
            <a:endParaRPr lang="en-GB" dirty="0" smtClean="0"/>
          </a:p>
          <a:p>
            <a:endParaRPr lang="en-GB" dirty="0"/>
          </a:p>
          <a:p>
            <a:endParaRPr lang="en-GB" dirty="0" smtClean="0"/>
          </a:p>
          <a:p>
            <a:endParaRPr lang="en-GB" dirty="0"/>
          </a:p>
          <a:p>
            <a:r>
              <a:rPr lang="en-GB" dirty="0" smtClean="0"/>
              <a:t>Since </a:t>
            </a:r>
            <a:endParaRPr lang="en-GB" dirty="0"/>
          </a:p>
        </p:txBody>
      </p:sp>
      <p:sp>
        <p:nvSpPr>
          <p:cNvPr id="5" name="Title 4"/>
          <p:cNvSpPr>
            <a:spLocks noGrp="1"/>
          </p:cNvSpPr>
          <p:nvPr>
            <p:ph type="title"/>
          </p:nvPr>
        </p:nvSpPr>
        <p:spPr/>
        <p:txBody>
          <a:bodyPr/>
          <a:lstStyle/>
          <a:p>
            <a:r>
              <a:rPr lang="en-GB" dirty="0" smtClean="0"/>
              <a:t>SDMX as INSPIRE compliant format</a:t>
            </a:r>
            <a:endParaRPr lang="en-GB" dirty="0"/>
          </a:p>
        </p:txBody>
      </p:sp>
    </p:spTree>
    <p:extLst>
      <p:ext uri="{BB962C8B-B14F-4D97-AF65-F5344CB8AC3E}">
        <p14:creationId xmlns:p14="http://schemas.microsoft.com/office/powerpoint/2010/main" val="3464381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925956" y="2698461"/>
            <a:ext cx="7367674" cy="1383088"/>
          </a:xfrm>
        </p:spPr>
        <p:txBody>
          <a:bodyPr/>
          <a:lstStyle/>
          <a:p>
            <a:r>
              <a:rPr lang="en-GB" dirty="0" smtClean="0"/>
              <a:t>“Alignment” to INSPIRE Data model needs to be done at SDMX level to ensure that all properties required by the INSPIRE legal act are available. </a:t>
            </a:r>
            <a:endParaRPr lang="en-GB" dirty="0"/>
          </a:p>
        </p:txBody>
      </p:sp>
    </p:spTree>
    <p:extLst>
      <p:ext uri="{BB962C8B-B14F-4D97-AF65-F5344CB8AC3E}">
        <p14:creationId xmlns:p14="http://schemas.microsoft.com/office/powerpoint/2010/main" val="2121099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smtClean="0"/>
              <a:t>Metadata</a:t>
            </a:r>
          </a:p>
          <a:p>
            <a:endParaRPr lang="en-GB" dirty="0"/>
          </a:p>
          <a:p>
            <a:r>
              <a:rPr lang="en-GB" dirty="0" smtClean="0"/>
              <a:t>View </a:t>
            </a:r>
          </a:p>
          <a:p>
            <a:endParaRPr lang="en-GB" dirty="0"/>
          </a:p>
          <a:p>
            <a:r>
              <a:rPr lang="en-GB" dirty="0" smtClean="0"/>
              <a:t>Download Service </a:t>
            </a:r>
            <a:endParaRPr lang="en-GB" dirty="0"/>
          </a:p>
        </p:txBody>
      </p:sp>
      <p:sp>
        <p:nvSpPr>
          <p:cNvPr id="2" name="Title 1"/>
          <p:cNvSpPr>
            <a:spLocks noGrp="1"/>
          </p:cNvSpPr>
          <p:nvPr>
            <p:ph type="title"/>
          </p:nvPr>
        </p:nvSpPr>
        <p:spPr/>
        <p:txBody>
          <a:bodyPr/>
          <a:lstStyle/>
          <a:p>
            <a:r>
              <a:rPr lang="en-GB" dirty="0" smtClean="0"/>
              <a:t>INSPIRE Legal Requirements </a:t>
            </a:r>
            <a:endParaRPr lang="en-GB" dirty="0"/>
          </a:p>
        </p:txBody>
      </p:sp>
      <p:pic>
        <p:nvPicPr>
          <p:cNvPr id="4" name="Picture 8" descr="Resultado de imagen de inspire g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56175" y="476673"/>
            <a:ext cx="2364382" cy="1418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138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Input: CSV/SDMX file from Census Hub</a:t>
            </a:r>
          </a:p>
          <a:p>
            <a:r>
              <a:rPr lang="en-GB" dirty="0" smtClean="0"/>
              <a:t>Input: Grid File from GISCO for Geometries</a:t>
            </a:r>
          </a:p>
          <a:p>
            <a:r>
              <a:rPr lang="en-GB" dirty="0" smtClean="0"/>
              <a:t>Output:  Atom Download Data File + Manual HTML Download Page</a:t>
            </a:r>
          </a:p>
          <a:p>
            <a:r>
              <a:rPr lang="en-GB" dirty="0" smtClean="0"/>
              <a:t>Output: Metadata File </a:t>
            </a:r>
          </a:p>
          <a:p>
            <a:r>
              <a:rPr lang="en-GB" dirty="0" smtClean="0"/>
              <a:t>Scripts</a:t>
            </a:r>
            <a:r>
              <a:rPr lang="en-GB" dirty="0"/>
              <a:t>: </a:t>
            </a:r>
          </a:p>
          <a:p>
            <a:pPr lvl="1"/>
            <a:r>
              <a:rPr lang="en-GB" dirty="0"/>
              <a:t>Python script which combines data and exports it to GML, SDMX, </a:t>
            </a:r>
            <a:r>
              <a:rPr lang="en-GB" dirty="0" err="1"/>
              <a:t>Geopackage</a:t>
            </a:r>
            <a:r>
              <a:rPr lang="en-GB" dirty="0"/>
              <a:t> and CSV file output + compresses</a:t>
            </a:r>
          </a:p>
          <a:p>
            <a:pPr lvl="1"/>
            <a:r>
              <a:rPr lang="en-GB" dirty="0"/>
              <a:t>Python script which creates ATOM download page</a:t>
            </a:r>
          </a:p>
          <a:p>
            <a:endParaRPr lang="en-GB" dirty="0" smtClean="0"/>
          </a:p>
          <a:p>
            <a:endParaRPr lang="en-GB" dirty="0"/>
          </a:p>
        </p:txBody>
      </p:sp>
      <p:sp>
        <p:nvSpPr>
          <p:cNvPr id="3" name="Title 2"/>
          <p:cNvSpPr>
            <a:spLocks noGrp="1"/>
          </p:cNvSpPr>
          <p:nvPr>
            <p:ph type="title"/>
          </p:nvPr>
        </p:nvSpPr>
        <p:spPr/>
        <p:txBody>
          <a:bodyPr/>
          <a:lstStyle/>
          <a:p>
            <a:r>
              <a:rPr lang="en-GB" dirty="0" smtClean="0"/>
              <a:t>Processing </a:t>
            </a:r>
            <a:endParaRPr lang="en-GB" dirty="0"/>
          </a:p>
        </p:txBody>
      </p:sp>
    </p:spTree>
    <p:extLst>
      <p:ext uri="{BB962C8B-B14F-4D97-AF65-F5344CB8AC3E}">
        <p14:creationId xmlns:p14="http://schemas.microsoft.com/office/powerpoint/2010/main" val="1000456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redondeado 3"/>
          <p:cNvSpPr/>
          <p:nvPr/>
        </p:nvSpPr>
        <p:spPr>
          <a:xfrm>
            <a:off x="1808021" y="2711619"/>
            <a:ext cx="1587183" cy="89276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Read SDMX </a:t>
            </a:r>
          </a:p>
          <a:p>
            <a:pPr algn="ctr"/>
            <a:r>
              <a:rPr lang="en-US" sz="1050" dirty="0"/>
              <a:t>CSV</a:t>
            </a:r>
          </a:p>
        </p:txBody>
      </p:sp>
      <p:sp>
        <p:nvSpPr>
          <p:cNvPr id="25" name="Rectángulo redondeado 24"/>
          <p:cNvSpPr/>
          <p:nvPr/>
        </p:nvSpPr>
        <p:spPr>
          <a:xfrm>
            <a:off x="3896253" y="3198791"/>
            <a:ext cx="1587183" cy="89276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Mapping SDMX attributes into DSD</a:t>
            </a:r>
          </a:p>
        </p:txBody>
      </p:sp>
      <p:sp>
        <p:nvSpPr>
          <p:cNvPr id="26" name="Rectángulo redondeado 25"/>
          <p:cNvSpPr/>
          <p:nvPr/>
        </p:nvSpPr>
        <p:spPr>
          <a:xfrm>
            <a:off x="5984485" y="3215675"/>
            <a:ext cx="1587183" cy="89276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GML Writer</a:t>
            </a:r>
          </a:p>
        </p:txBody>
      </p:sp>
      <p:sp>
        <p:nvSpPr>
          <p:cNvPr id="5" name="Rectángulo redondeado 4"/>
          <p:cNvSpPr/>
          <p:nvPr/>
        </p:nvSpPr>
        <p:spPr>
          <a:xfrm>
            <a:off x="1375973" y="1679081"/>
            <a:ext cx="7601771" cy="4247893"/>
          </a:xfrm>
          <a:prstGeom prst="roundRect">
            <a:avLst/>
          </a:prstGeom>
          <a:noFill/>
          <a:ln>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cxnSp>
        <p:nvCxnSpPr>
          <p:cNvPr id="7" name="Conector recto de flecha 6"/>
          <p:cNvCxnSpPr>
            <a:stCxn id="4" idx="3"/>
            <a:endCxn id="25" idx="1"/>
          </p:cNvCxnSpPr>
          <p:nvPr/>
        </p:nvCxnSpPr>
        <p:spPr>
          <a:xfrm>
            <a:off x="3176174" y="3107664"/>
            <a:ext cx="720080" cy="487172"/>
          </a:xfrm>
          <a:prstGeom prst="straightConnector1">
            <a:avLst/>
          </a:prstGeom>
          <a:solidFill>
            <a:schemeClr val="accent1">
              <a:lumMod val="75000"/>
            </a:schemeClr>
          </a:solidFill>
          <a:ln w="44450">
            <a:solidFill>
              <a:schemeClr val="accent1">
                <a:shade val="95000"/>
                <a:satMod val="10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27" name="Conector recto de flecha 26"/>
          <p:cNvCxnSpPr>
            <a:stCxn id="25" idx="3"/>
            <a:endCxn id="26" idx="1"/>
          </p:cNvCxnSpPr>
          <p:nvPr/>
        </p:nvCxnSpPr>
        <p:spPr>
          <a:xfrm>
            <a:off x="5264406" y="3594836"/>
            <a:ext cx="720080" cy="16884"/>
          </a:xfrm>
          <a:prstGeom prst="straightConnector1">
            <a:avLst/>
          </a:prstGeom>
          <a:solidFill>
            <a:schemeClr val="accent1">
              <a:lumMod val="75000"/>
            </a:schemeClr>
          </a:solidFill>
          <a:ln w="44450">
            <a:solidFill>
              <a:schemeClr val="accent1">
                <a:shade val="95000"/>
                <a:satMod val="10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29" name="Rectángulo 28"/>
          <p:cNvSpPr/>
          <p:nvPr/>
        </p:nvSpPr>
        <p:spPr>
          <a:xfrm>
            <a:off x="1695236" y="1778265"/>
            <a:ext cx="839066" cy="253916"/>
          </a:xfrm>
          <a:prstGeom prst="rect">
            <a:avLst/>
          </a:prstGeom>
        </p:spPr>
        <p:txBody>
          <a:bodyPr wrap="square">
            <a:spAutoFit/>
          </a:bodyPr>
          <a:lstStyle/>
          <a:p>
            <a:pPr algn="ctr"/>
            <a:r>
              <a:rPr lang="en-US" sz="1050" dirty="0">
                <a:solidFill>
                  <a:schemeClr val="tx2">
                    <a:lumMod val="75000"/>
                  </a:schemeClr>
                </a:solidFill>
              </a:rPr>
              <a:t>Activity 1</a:t>
            </a:r>
          </a:p>
        </p:txBody>
      </p:sp>
      <p:sp>
        <p:nvSpPr>
          <p:cNvPr id="30" name="Rectángulo redondeado 29"/>
          <p:cNvSpPr/>
          <p:nvPr/>
        </p:nvSpPr>
        <p:spPr>
          <a:xfrm>
            <a:off x="3498680" y="2936085"/>
            <a:ext cx="2255471" cy="1523025"/>
          </a:xfrm>
          <a:prstGeom prst="roundRect">
            <a:avLst/>
          </a:prstGeom>
          <a:noFill/>
          <a:ln>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1" name="Rectángulo 30"/>
          <p:cNvSpPr/>
          <p:nvPr/>
        </p:nvSpPr>
        <p:spPr>
          <a:xfrm>
            <a:off x="3678634" y="2927643"/>
            <a:ext cx="839066" cy="253916"/>
          </a:xfrm>
          <a:prstGeom prst="rect">
            <a:avLst/>
          </a:prstGeom>
        </p:spPr>
        <p:txBody>
          <a:bodyPr wrap="square">
            <a:spAutoFit/>
          </a:bodyPr>
          <a:lstStyle/>
          <a:p>
            <a:pPr algn="ctr"/>
            <a:r>
              <a:rPr lang="en-US" sz="1050" dirty="0">
                <a:solidFill>
                  <a:schemeClr val="accent3">
                    <a:lumMod val="75000"/>
                  </a:schemeClr>
                </a:solidFill>
              </a:rPr>
              <a:t>Activity 2</a:t>
            </a:r>
          </a:p>
        </p:txBody>
      </p:sp>
      <p:sp>
        <p:nvSpPr>
          <p:cNvPr id="19" name="Rectángulo redondeado 18"/>
          <p:cNvSpPr/>
          <p:nvPr/>
        </p:nvSpPr>
        <p:spPr>
          <a:xfrm>
            <a:off x="1808021" y="3719731"/>
            <a:ext cx="1587183" cy="89276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Read GRID </a:t>
            </a:r>
          </a:p>
          <a:p>
            <a:pPr algn="ctr"/>
            <a:r>
              <a:rPr lang="en-US" sz="1050" dirty="0"/>
              <a:t>Shape File</a:t>
            </a:r>
          </a:p>
        </p:txBody>
      </p:sp>
      <p:cxnSp>
        <p:nvCxnSpPr>
          <p:cNvPr id="20" name="Conector recto de flecha 19"/>
          <p:cNvCxnSpPr>
            <a:stCxn id="19" idx="3"/>
            <a:endCxn id="25" idx="1"/>
          </p:cNvCxnSpPr>
          <p:nvPr/>
        </p:nvCxnSpPr>
        <p:spPr>
          <a:xfrm flipV="1">
            <a:off x="3176174" y="3594836"/>
            <a:ext cx="720080" cy="520940"/>
          </a:xfrm>
          <a:prstGeom prst="straightConnector1">
            <a:avLst/>
          </a:prstGeom>
          <a:solidFill>
            <a:schemeClr val="accent1">
              <a:lumMod val="75000"/>
            </a:schemeClr>
          </a:solidFill>
          <a:ln w="44450">
            <a:solidFill>
              <a:schemeClr val="accent1">
                <a:shade val="95000"/>
                <a:satMod val="10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14" name="Imagen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340" y="1814745"/>
            <a:ext cx="810783" cy="810783"/>
          </a:xfrm>
          <a:prstGeom prst="rect">
            <a:avLst/>
          </a:prstGeom>
        </p:spPr>
      </p:pic>
      <p:sp>
        <p:nvSpPr>
          <p:cNvPr id="28" name="Rectángulo 27"/>
          <p:cNvSpPr/>
          <p:nvPr/>
        </p:nvSpPr>
        <p:spPr>
          <a:xfrm>
            <a:off x="3868204" y="1974664"/>
            <a:ext cx="954363" cy="338554"/>
          </a:xfrm>
          <a:prstGeom prst="rect">
            <a:avLst/>
          </a:prstGeom>
        </p:spPr>
        <p:txBody>
          <a:bodyPr wrap="square">
            <a:spAutoFit/>
          </a:bodyPr>
          <a:lstStyle/>
          <a:p>
            <a:pPr algn="ctr"/>
            <a:r>
              <a:rPr lang="en-US" sz="1600" dirty="0">
                <a:solidFill>
                  <a:schemeClr val="tx1">
                    <a:lumMod val="75000"/>
                    <a:lumOff val="25000"/>
                  </a:schemeClr>
                </a:solidFill>
              </a:rPr>
              <a:t>Python</a:t>
            </a:r>
          </a:p>
        </p:txBody>
      </p:sp>
      <p:pic>
        <p:nvPicPr>
          <p:cNvPr id="1030" name="Picture 6" descr="Resultado de imagen de gdal libra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6094" y="4523343"/>
            <a:ext cx="668288" cy="738459"/>
          </a:xfrm>
          <a:prstGeom prst="rect">
            <a:avLst/>
          </a:prstGeom>
          <a:noFill/>
          <a:extLst>
            <a:ext uri="{909E8E84-426E-40DD-AFC4-6F175D3DCCD1}">
              <a14:hiddenFill xmlns:a14="http://schemas.microsoft.com/office/drawing/2010/main">
                <a:solidFill>
                  <a:srgbClr val="FFFFFF"/>
                </a:solidFill>
              </a14:hiddenFill>
            </a:ext>
          </a:extLst>
        </p:spPr>
      </p:pic>
      <p:sp>
        <p:nvSpPr>
          <p:cNvPr id="32" name="Rectángulo 31"/>
          <p:cNvSpPr/>
          <p:nvPr/>
        </p:nvSpPr>
        <p:spPr>
          <a:xfrm>
            <a:off x="1726473" y="4743810"/>
            <a:ext cx="861381" cy="338554"/>
          </a:xfrm>
          <a:prstGeom prst="rect">
            <a:avLst/>
          </a:prstGeom>
        </p:spPr>
        <p:txBody>
          <a:bodyPr wrap="square">
            <a:spAutoFit/>
          </a:bodyPr>
          <a:lstStyle/>
          <a:p>
            <a:pPr algn="ctr"/>
            <a:r>
              <a:rPr lang="en-US" sz="1600" dirty="0">
                <a:solidFill>
                  <a:schemeClr val="tx1">
                    <a:lumMod val="75000"/>
                    <a:lumOff val="25000"/>
                  </a:schemeClr>
                </a:solidFill>
              </a:rPr>
              <a:t>GDAL</a:t>
            </a:r>
          </a:p>
        </p:txBody>
      </p:sp>
      <p:sp>
        <p:nvSpPr>
          <p:cNvPr id="33" name="Rectángulo redondeado 32"/>
          <p:cNvSpPr/>
          <p:nvPr/>
        </p:nvSpPr>
        <p:spPr>
          <a:xfrm>
            <a:off x="1528374" y="3611721"/>
            <a:ext cx="2078672" cy="1826118"/>
          </a:xfrm>
          <a:prstGeom prst="roundRect">
            <a:avLst/>
          </a:prstGeom>
          <a:noFill/>
          <a:ln w="952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34" name="Rectángulo 33"/>
          <p:cNvSpPr/>
          <p:nvPr/>
        </p:nvSpPr>
        <p:spPr>
          <a:xfrm>
            <a:off x="5946510" y="2711619"/>
            <a:ext cx="636365" cy="338554"/>
          </a:xfrm>
          <a:prstGeom prst="rect">
            <a:avLst/>
          </a:prstGeom>
        </p:spPr>
        <p:txBody>
          <a:bodyPr wrap="square">
            <a:spAutoFit/>
          </a:bodyPr>
          <a:lstStyle/>
          <a:p>
            <a:pPr algn="ctr"/>
            <a:r>
              <a:rPr lang="en-US" sz="1600" dirty="0">
                <a:solidFill>
                  <a:schemeClr val="tx1">
                    <a:lumMod val="75000"/>
                    <a:lumOff val="25000"/>
                  </a:schemeClr>
                </a:solidFill>
              </a:rPr>
              <a:t>lxml</a:t>
            </a:r>
          </a:p>
        </p:txBody>
      </p:sp>
      <p:sp>
        <p:nvSpPr>
          <p:cNvPr id="35" name="Rectángulo 34"/>
          <p:cNvSpPr/>
          <p:nvPr/>
        </p:nvSpPr>
        <p:spPr>
          <a:xfrm>
            <a:off x="1920380" y="2240912"/>
            <a:ext cx="571279" cy="338554"/>
          </a:xfrm>
          <a:prstGeom prst="rect">
            <a:avLst/>
          </a:prstGeom>
        </p:spPr>
        <p:txBody>
          <a:bodyPr wrap="square">
            <a:spAutoFit/>
          </a:bodyPr>
          <a:lstStyle/>
          <a:p>
            <a:pPr algn="ctr"/>
            <a:r>
              <a:rPr lang="en-US" sz="1600" dirty="0">
                <a:solidFill>
                  <a:schemeClr val="tx1">
                    <a:lumMod val="75000"/>
                    <a:lumOff val="25000"/>
                  </a:schemeClr>
                </a:solidFill>
              </a:rPr>
              <a:t>csv</a:t>
            </a:r>
          </a:p>
        </p:txBody>
      </p:sp>
      <p:pic>
        <p:nvPicPr>
          <p:cNvPr id="1032" name="Picture 8" descr="Resultado de imagen de csv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168" y="2164191"/>
            <a:ext cx="543366" cy="543366"/>
          </a:xfrm>
          <a:prstGeom prst="rect">
            <a:avLst/>
          </a:prstGeom>
          <a:noFill/>
          <a:extLst>
            <a:ext uri="{909E8E84-426E-40DD-AFC4-6F175D3DCCD1}">
              <a14:hiddenFill xmlns:a14="http://schemas.microsoft.com/office/drawing/2010/main">
                <a:solidFill>
                  <a:srgbClr val="FFFFFF"/>
                </a:solidFill>
              </a14:hiddenFill>
            </a:ext>
          </a:extLst>
        </p:spPr>
      </p:pic>
      <p:sp>
        <p:nvSpPr>
          <p:cNvPr id="36" name="Rectángulo redondeado 35"/>
          <p:cNvSpPr/>
          <p:nvPr/>
        </p:nvSpPr>
        <p:spPr>
          <a:xfrm>
            <a:off x="1514930" y="2108762"/>
            <a:ext cx="2078672" cy="1633898"/>
          </a:xfrm>
          <a:prstGeom prst="roundRect">
            <a:avLst/>
          </a:prstGeom>
          <a:noFill/>
          <a:ln w="952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pic>
        <p:nvPicPr>
          <p:cNvPr id="1034" name="Picture 10" descr="Resultado de imagen de lxml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30153" y="2687606"/>
            <a:ext cx="1037697" cy="448469"/>
          </a:xfrm>
          <a:prstGeom prst="rect">
            <a:avLst/>
          </a:prstGeom>
          <a:noFill/>
          <a:extLst>
            <a:ext uri="{909E8E84-426E-40DD-AFC4-6F175D3DCCD1}">
              <a14:hiddenFill xmlns:a14="http://schemas.microsoft.com/office/drawing/2010/main">
                <a:solidFill>
                  <a:srgbClr val="FFFFFF"/>
                </a:solidFill>
              </a14:hiddenFill>
            </a:ext>
          </a:extLst>
        </p:spPr>
      </p:pic>
      <p:sp>
        <p:nvSpPr>
          <p:cNvPr id="38" name="Rectángulo redondeado 37"/>
          <p:cNvSpPr/>
          <p:nvPr/>
        </p:nvSpPr>
        <p:spPr>
          <a:xfrm>
            <a:off x="5772654" y="2545536"/>
            <a:ext cx="2078672" cy="1826118"/>
          </a:xfrm>
          <a:prstGeom prst="roundRect">
            <a:avLst/>
          </a:prstGeom>
          <a:noFill/>
          <a:ln w="952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2" name="Title 1"/>
          <p:cNvSpPr>
            <a:spLocks noGrp="1"/>
          </p:cNvSpPr>
          <p:nvPr>
            <p:ph type="title"/>
          </p:nvPr>
        </p:nvSpPr>
        <p:spPr/>
        <p:txBody>
          <a:bodyPr/>
          <a:lstStyle/>
          <a:p>
            <a:r>
              <a:rPr lang="en-GB" dirty="0" smtClean="0"/>
              <a:t>Converter Component </a:t>
            </a:r>
            <a:endParaRPr lang="en-GB" dirty="0"/>
          </a:p>
        </p:txBody>
      </p:sp>
      <p:sp>
        <p:nvSpPr>
          <p:cNvPr id="3" name="TextBox 2"/>
          <p:cNvSpPr txBox="1"/>
          <p:nvPr/>
        </p:nvSpPr>
        <p:spPr>
          <a:xfrm>
            <a:off x="1375973" y="6262952"/>
            <a:ext cx="3993401" cy="369332"/>
          </a:xfrm>
          <a:prstGeom prst="rect">
            <a:avLst/>
          </a:prstGeom>
          <a:noFill/>
        </p:spPr>
        <p:txBody>
          <a:bodyPr wrap="none" rtlCol="0">
            <a:spAutoFit/>
          </a:bodyPr>
          <a:lstStyle/>
          <a:p>
            <a:r>
              <a:rPr lang="en-GB" dirty="0" smtClean="0"/>
              <a:t>First example data look promising…. </a:t>
            </a:r>
            <a:endParaRPr lang="en-GB" dirty="0"/>
          </a:p>
        </p:txBody>
      </p:sp>
      <p:sp>
        <p:nvSpPr>
          <p:cNvPr id="37" name="Rectángulo redondeado 25"/>
          <p:cNvSpPr/>
          <p:nvPr/>
        </p:nvSpPr>
        <p:spPr>
          <a:xfrm>
            <a:off x="6033761" y="4297425"/>
            <a:ext cx="1587183" cy="89276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GPKG </a:t>
            </a:r>
            <a:r>
              <a:rPr lang="en-US" sz="1050" dirty="0"/>
              <a:t>Writer</a:t>
            </a:r>
          </a:p>
        </p:txBody>
      </p:sp>
      <p:cxnSp>
        <p:nvCxnSpPr>
          <p:cNvPr id="39" name="Conector recto de flecha 26"/>
          <p:cNvCxnSpPr/>
          <p:nvPr/>
        </p:nvCxnSpPr>
        <p:spPr>
          <a:xfrm>
            <a:off x="5369374" y="3947698"/>
            <a:ext cx="556964" cy="602320"/>
          </a:xfrm>
          <a:prstGeom prst="straightConnector1">
            <a:avLst/>
          </a:prstGeom>
          <a:solidFill>
            <a:schemeClr val="accent1">
              <a:lumMod val="75000"/>
            </a:schemeClr>
          </a:solidFill>
          <a:ln w="44450">
            <a:solidFill>
              <a:schemeClr val="accent1">
                <a:shade val="95000"/>
                <a:satMod val="10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956346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EC Geoportal (internal </a:t>
            </a:r>
            <a:endParaRPr lang="en-GB" dirty="0"/>
          </a:p>
        </p:txBody>
      </p:sp>
      <p:pic>
        <p:nvPicPr>
          <p:cNvPr id="4" name="Picture 3"/>
          <p:cNvPicPr>
            <a:picLocks noChangeAspect="1"/>
          </p:cNvPicPr>
          <p:nvPr/>
        </p:nvPicPr>
        <p:blipFill>
          <a:blip r:embed="rId2"/>
          <a:stretch>
            <a:fillRect/>
          </a:stretch>
        </p:blipFill>
        <p:spPr>
          <a:xfrm>
            <a:off x="829405" y="1541097"/>
            <a:ext cx="4430037" cy="4849610"/>
          </a:xfrm>
          <a:prstGeom prst="rect">
            <a:avLst/>
          </a:prstGeom>
          <a:effectLst>
            <a:outerShdw blurRad="50800" dist="38100" dir="5400000" algn="t" rotWithShape="0">
              <a:prstClr val="black">
                <a:alpha val="40000"/>
              </a:prstClr>
            </a:outerShdw>
          </a:effectLst>
        </p:spPr>
      </p:pic>
      <p:pic>
        <p:nvPicPr>
          <p:cNvPr id="5" name="Picture 4"/>
          <p:cNvPicPr>
            <a:picLocks noChangeAspect="1"/>
          </p:cNvPicPr>
          <p:nvPr/>
        </p:nvPicPr>
        <p:blipFill>
          <a:blip r:embed="rId3"/>
          <a:stretch>
            <a:fillRect/>
          </a:stretch>
        </p:blipFill>
        <p:spPr>
          <a:xfrm>
            <a:off x="5543203" y="1521228"/>
            <a:ext cx="3492732" cy="4869479"/>
          </a:xfrm>
          <a:prstGeom prst="rect">
            <a:avLst/>
          </a:prstGeom>
          <a:effectLst>
            <a:outerShdw blurRad="50800" dist="38100" dir="5400000" algn="t" rotWithShape="0">
              <a:prstClr val="black">
                <a:alpha val="40000"/>
              </a:prstClr>
            </a:outerShdw>
          </a:effectLst>
        </p:spPr>
      </p:pic>
      <p:sp>
        <p:nvSpPr>
          <p:cNvPr id="6" name="TextBox 5"/>
          <p:cNvSpPr txBox="1"/>
          <p:nvPr/>
        </p:nvSpPr>
        <p:spPr>
          <a:xfrm>
            <a:off x="9925395" y="1587731"/>
            <a:ext cx="1582484" cy="646331"/>
          </a:xfrm>
          <a:prstGeom prst="rect">
            <a:avLst/>
          </a:prstGeom>
          <a:noFill/>
        </p:spPr>
        <p:txBody>
          <a:bodyPr wrap="none" rtlCol="0">
            <a:spAutoFit/>
          </a:bodyPr>
          <a:lstStyle/>
          <a:p>
            <a:r>
              <a:rPr lang="en-GB" dirty="0" smtClean="0"/>
              <a:t>Expose to </a:t>
            </a:r>
          </a:p>
          <a:p>
            <a:r>
              <a:rPr lang="en-GB" dirty="0" smtClean="0"/>
              <a:t>EU Geoportal</a:t>
            </a:r>
            <a:endParaRPr lang="en-GB" dirty="0"/>
          </a:p>
        </p:txBody>
      </p:sp>
      <p:pic>
        <p:nvPicPr>
          <p:cNvPr id="7" name="Picture 6"/>
          <p:cNvPicPr>
            <a:picLocks noChangeAspect="1"/>
          </p:cNvPicPr>
          <p:nvPr/>
        </p:nvPicPr>
        <p:blipFill>
          <a:blip r:embed="rId4"/>
          <a:stretch>
            <a:fillRect/>
          </a:stretch>
        </p:blipFill>
        <p:spPr>
          <a:xfrm>
            <a:off x="9220181" y="2669824"/>
            <a:ext cx="2714124" cy="206011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46878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825625"/>
            <a:ext cx="5138652" cy="3881904"/>
          </a:xfrm>
        </p:spPr>
        <p:txBody>
          <a:bodyPr/>
          <a:lstStyle/>
          <a:p>
            <a:r>
              <a:rPr lang="en-GB" dirty="0" smtClean="0"/>
              <a:t>Load in GI Server - Expose as WMS/WMTS endpoint </a:t>
            </a:r>
          </a:p>
          <a:p>
            <a:r>
              <a:rPr lang="en-GB" dirty="0" smtClean="0"/>
              <a:t>https://gisco-services.ec.europa.eu/maps/</a:t>
            </a:r>
            <a:endParaRPr lang="en-GB" dirty="0"/>
          </a:p>
        </p:txBody>
      </p:sp>
      <p:sp>
        <p:nvSpPr>
          <p:cNvPr id="3" name="Title 2"/>
          <p:cNvSpPr>
            <a:spLocks noGrp="1"/>
          </p:cNvSpPr>
          <p:nvPr>
            <p:ph type="title"/>
          </p:nvPr>
        </p:nvSpPr>
        <p:spPr/>
        <p:txBody>
          <a:bodyPr/>
          <a:lstStyle/>
          <a:p>
            <a:r>
              <a:rPr lang="en-GB" dirty="0" smtClean="0"/>
              <a:t>View Service</a:t>
            </a:r>
            <a:endParaRPr lang="en-GB" dirty="0"/>
          </a:p>
        </p:txBody>
      </p:sp>
      <p:pic>
        <p:nvPicPr>
          <p:cNvPr id="4" name="Content Placeholder 3">
            <a:hlinkClick r:id="rId2"/>
          </p:cNvPr>
          <p:cNvPicPr>
            <a:picLocks noChangeAspect="1"/>
          </p:cNvPicPr>
          <p:nvPr/>
        </p:nvPicPr>
        <p:blipFill>
          <a:blip r:embed="rId3"/>
          <a:stretch>
            <a:fillRect/>
          </a:stretch>
        </p:blipFill>
        <p:spPr>
          <a:xfrm>
            <a:off x="6335042" y="543199"/>
            <a:ext cx="5598345" cy="3881438"/>
          </a:xfrm>
          <a:prstGeom prst="rect">
            <a:avLst/>
          </a:prstGeom>
        </p:spPr>
      </p:pic>
      <p:pic>
        <p:nvPicPr>
          <p:cNvPr id="5" name="Picture 4"/>
          <p:cNvPicPr>
            <a:picLocks noChangeAspect="1"/>
          </p:cNvPicPr>
          <p:nvPr/>
        </p:nvPicPr>
        <p:blipFill>
          <a:blip r:embed="rId4"/>
          <a:stretch>
            <a:fillRect/>
          </a:stretch>
        </p:blipFill>
        <p:spPr>
          <a:xfrm>
            <a:off x="1087583" y="3260154"/>
            <a:ext cx="5211716" cy="3007783"/>
          </a:xfrm>
          <a:prstGeom prst="rect">
            <a:avLst/>
          </a:prstGeom>
        </p:spPr>
      </p:pic>
      <p:sp>
        <p:nvSpPr>
          <p:cNvPr id="6" name="TextBox 5"/>
          <p:cNvSpPr txBox="1"/>
          <p:nvPr/>
        </p:nvSpPr>
        <p:spPr>
          <a:xfrm>
            <a:off x="838200" y="6330999"/>
            <a:ext cx="5763116" cy="369332"/>
          </a:xfrm>
          <a:prstGeom prst="rect">
            <a:avLst/>
          </a:prstGeom>
          <a:noFill/>
        </p:spPr>
        <p:txBody>
          <a:bodyPr wrap="none" rtlCol="0">
            <a:spAutoFit/>
          </a:bodyPr>
          <a:lstStyle/>
          <a:p>
            <a:r>
              <a:rPr lang="en-GB" dirty="0" smtClean="0"/>
              <a:t>Not yet in production due to human resource shortage </a:t>
            </a:r>
            <a:endParaRPr lang="en-GB" dirty="0"/>
          </a:p>
        </p:txBody>
      </p:sp>
    </p:spTree>
    <p:extLst>
      <p:ext uri="{BB962C8B-B14F-4D97-AF65-F5344CB8AC3E}">
        <p14:creationId xmlns:p14="http://schemas.microsoft.com/office/powerpoint/2010/main" val="813497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Permanent service </a:t>
            </a:r>
            <a:r>
              <a:rPr lang="en-US" dirty="0"/>
              <a:t>of the European Commission (Eurostat)</a:t>
            </a:r>
          </a:p>
          <a:p>
            <a:r>
              <a:rPr lang="en-US" u="sng" dirty="0"/>
              <a:t>Role:</a:t>
            </a:r>
            <a:r>
              <a:rPr lang="en-US" dirty="0"/>
              <a:t> Answers needs of </a:t>
            </a:r>
            <a:r>
              <a:rPr lang="en-US"/>
              <a:t>European </a:t>
            </a:r>
            <a:r>
              <a:rPr lang="en-US" smtClean="0"/>
              <a:t>Commission, Eurostat and the ESS </a:t>
            </a:r>
            <a:r>
              <a:rPr lang="en-US" dirty="0"/>
              <a:t>for geographical information at EU/national/regional levels.</a:t>
            </a:r>
          </a:p>
          <a:p>
            <a:pPr lvl="1"/>
            <a:r>
              <a:rPr lang="en-US" dirty="0"/>
              <a:t>Provision of GIS (reference) data, services and </a:t>
            </a:r>
            <a:r>
              <a:rPr lang="en-US" dirty="0" smtClean="0"/>
              <a:t>software,</a:t>
            </a:r>
            <a:endParaRPr lang="en-US" dirty="0"/>
          </a:p>
          <a:p>
            <a:pPr lvl="1"/>
            <a:r>
              <a:rPr lang="en-US" dirty="0"/>
              <a:t>Support cartographic and spatial analysis </a:t>
            </a:r>
            <a:r>
              <a:rPr lang="en-US" dirty="0" smtClean="0"/>
              <a:t>activities,</a:t>
            </a:r>
            <a:endParaRPr lang="en-US" dirty="0"/>
          </a:p>
          <a:p>
            <a:pPr lvl="1"/>
            <a:r>
              <a:rPr lang="en-US" dirty="0"/>
              <a:t>Coordinates commission-wide GI </a:t>
            </a:r>
            <a:r>
              <a:rPr lang="en-US" dirty="0" smtClean="0"/>
              <a:t>activities,</a:t>
            </a:r>
            <a:endParaRPr lang="en-US" dirty="0"/>
          </a:p>
          <a:p>
            <a:pPr lvl="1"/>
            <a:r>
              <a:rPr lang="en-US" dirty="0"/>
              <a:t>Stimulate the use of GIS to support commission </a:t>
            </a:r>
            <a:r>
              <a:rPr lang="en-US" dirty="0" smtClean="0"/>
              <a:t>activities,</a:t>
            </a:r>
            <a:endParaRPr lang="en-US" dirty="0"/>
          </a:p>
          <a:p>
            <a:pPr lvl="1"/>
            <a:r>
              <a:rPr lang="en-US" dirty="0"/>
              <a:t>Support activities on the integration of statistical and geospatial </a:t>
            </a:r>
            <a:r>
              <a:rPr lang="en-US" dirty="0" smtClean="0"/>
              <a:t>information.</a:t>
            </a:r>
            <a:endParaRPr lang="en-US" dirty="0"/>
          </a:p>
          <a:p>
            <a:endParaRPr lang="en-GB" dirty="0"/>
          </a:p>
        </p:txBody>
      </p:sp>
      <p:sp>
        <p:nvSpPr>
          <p:cNvPr id="3" name="Title 2"/>
          <p:cNvSpPr>
            <a:spLocks noGrp="1"/>
          </p:cNvSpPr>
          <p:nvPr>
            <p:ph type="title"/>
          </p:nvPr>
        </p:nvSpPr>
        <p:spPr>
          <a:xfrm>
            <a:off x="970722" y="589661"/>
            <a:ext cx="10515600" cy="782357"/>
          </a:xfrm>
        </p:spPr>
        <p:txBody>
          <a:bodyPr/>
          <a:lstStyle/>
          <a:p>
            <a:r>
              <a:rPr lang="fr-BE" dirty="0" smtClean="0"/>
              <a:t>GISCO </a:t>
            </a:r>
            <a:r>
              <a:rPr lang="fr-BE" dirty="0"/>
              <a:t>– </a:t>
            </a:r>
            <a:r>
              <a:rPr lang="en-GB" dirty="0"/>
              <a:t>The Geographical Information System of the Commission</a:t>
            </a:r>
          </a:p>
        </p:txBody>
      </p:sp>
      <p:pic>
        <p:nvPicPr>
          <p:cNvPr id="4" name="Picture 2" descr="Image associé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0200640" y="488237"/>
            <a:ext cx="1411245" cy="17675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0359724">
            <a:off x="10733669" y="272154"/>
            <a:ext cx="624048" cy="416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07756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INSPIRE Compliant dissemination</a:t>
            </a:r>
            <a:endParaRPr lang="en-GB" dirty="0"/>
          </a:p>
        </p:txBody>
      </p:sp>
      <p:pic>
        <p:nvPicPr>
          <p:cNvPr id="7" name="Content Placeholder 6"/>
          <p:cNvPicPr>
            <a:picLocks noGrp="1" noChangeAspect="1"/>
          </p:cNvPicPr>
          <p:nvPr>
            <p:ph idx="1"/>
          </p:nvPr>
        </p:nvPicPr>
        <p:blipFill>
          <a:blip r:embed="rId2"/>
          <a:stretch>
            <a:fillRect/>
          </a:stretch>
        </p:blipFill>
        <p:spPr>
          <a:xfrm>
            <a:off x="798023" y="2060709"/>
            <a:ext cx="6910954" cy="3881438"/>
          </a:xfrm>
          <a:prstGeom prst="rect">
            <a:avLst/>
          </a:prstGeom>
        </p:spPr>
      </p:pic>
      <p:sp>
        <p:nvSpPr>
          <p:cNvPr id="8" name="TextBox 7"/>
          <p:cNvSpPr txBox="1"/>
          <p:nvPr/>
        </p:nvSpPr>
        <p:spPr>
          <a:xfrm>
            <a:off x="798023" y="1691377"/>
            <a:ext cx="2313454" cy="369332"/>
          </a:xfrm>
          <a:prstGeom prst="rect">
            <a:avLst/>
          </a:prstGeom>
          <a:noFill/>
        </p:spPr>
        <p:txBody>
          <a:bodyPr wrap="none" rtlCol="0">
            <a:spAutoFit/>
          </a:bodyPr>
          <a:lstStyle/>
          <a:p>
            <a:r>
              <a:rPr lang="en-GB" dirty="0" smtClean="0"/>
              <a:t>Atom Download File </a:t>
            </a:r>
            <a:endParaRPr lang="en-GB" dirty="0"/>
          </a:p>
        </p:txBody>
      </p:sp>
      <p:pic>
        <p:nvPicPr>
          <p:cNvPr id="5" name="Imagen 1"/>
          <p:cNvPicPr/>
          <p:nvPr/>
        </p:nvPicPr>
        <p:blipFill>
          <a:blip r:embed="rId3"/>
          <a:stretch>
            <a:fillRect/>
          </a:stretch>
        </p:blipFill>
        <p:spPr>
          <a:xfrm>
            <a:off x="5716617" y="2202025"/>
            <a:ext cx="5696758" cy="3428495"/>
          </a:xfrm>
          <a:prstGeom prst="rect">
            <a:avLst/>
          </a:prstGeom>
        </p:spPr>
      </p:pic>
      <p:sp>
        <p:nvSpPr>
          <p:cNvPr id="9" name="TextBox 8"/>
          <p:cNvSpPr txBox="1"/>
          <p:nvPr/>
        </p:nvSpPr>
        <p:spPr>
          <a:xfrm>
            <a:off x="681645" y="6083463"/>
            <a:ext cx="6314549" cy="646331"/>
          </a:xfrm>
          <a:prstGeom prst="rect">
            <a:avLst/>
          </a:prstGeom>
          <a:noFill/>
        </p:spPr>
        <p:txBody>
          <a:bodyPr wrap="none" rtlCol="0">
            <a:spAutoFit/>
          </a:bodyPr>
          <a:lstStyle/>
          <a:p>
            <a:r>
              <a:rPr lang="en-GB" dirty="0" smtClean="0"/>
              <a:t>INSPIRE complained data dissemination/services not yet in </a:t>
            </a:r>
          </a:p>
          <a:p>
            <a:r>
              <a:rPr lang="en-GB" dirty="0" smtClean="0"/>
              <a:t>production due to Data Validation Issues</a:t>
            </a:r>
            <a:endParaRPr lang="en-GB" dirty="0"/>
          </a:p>
        </p:txBody>
      </p:sp>
    </p:spTree>
    <p:extLst>
      <p:ext uri="{BB962C8B-B14F-4D97-AF65-F5344CB8AC3E}">
        <p14:creationId xmlns:p14="http://schemas.microsoft.com/office/powerpoint/2010/main" val="30599730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Download Services</a:t>
            </a:r>
            <a:endParaRPr lang="en-GB" dirty="0"/>
          </a:p>
        </p:txBody>
      </p:sp>
      <p:pic>
        <p:nvPicPr>
          <p:cNvPr id="4" name="Picture 3"/>
          <p:cNvPicPr>
            <a:picLocks noChangeAspect="1"/>
          </p:cNvPicPr>
          <p:nvPr/>
        </p:nvPicPr>
        <p:blipFill>
          <a:blip r:embed="rId2"/>
          <a:stretch>
            <a:fillRect/>
          </a:stretch>
        </p:blipFill>
        <p:spPr>
          <a:xfrm>
            <a:off x="970722" y="1522387"/>
            <a:ext cx="7375256" cy="4706530"/>
          </a:xfrm>
          <a:prstGeom prst="rect">
            <a:avLst/>
          </a:prstGeom>
        </p:spPr>
      </p:pic>
    </p:spTree>
    <p:extLst>
      <p:ext uri="{BB962C8B-B14F-4D97-AF65-F5344CB8AC3E}">
        <p14:creationId xmlns:p14="http://schemas.microsoft.com/office/powerpoint/2010/main" val="21238050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smtClean="0"/>
              <a:t>Thank you</a:t>
            </a:r>
            <a:endParaRPr lang="en-GB" dirty="0"/>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dirty="0"/>
              <a:t>© European Union </a:t>
            </a:r>
            <a:r>
              <a:rPr lang="en-US" sz="1050" b="1" dirty="0" smtClean="0"/>
              <a:t>2023</a:t>
            </a:r>
            <a:endParaRPr lang="en-US" sz="1050" b="1" dirty="0"/>
          </a:p>
          <a:p>
            <a:r>
              <a:rPr lang="en-US" sz="1050" dirty="0" smtClean="0"/>
              <a:t>Unless otherwise noted the reuse of this presentation is </a:t>
            </a:r>
            <a:r>
              <a:rPr lang="en-US" sz="1050" dirty="0" err="1" smtClean="0"/>
              <a:t>authorised</a:t>
            </a:r>
            <a:r>
              <a:rPr lang="en-US" sz="1050" dirty="0" smtClean="0"/>
              <a:t> under the </a:t>
            </a:r>
            <a:r>
              <a:rPr lang="en-US" sz="1050" dirty="0" smtClean="0">
                <a:hlinkClick r:id="rId3"/>
              </a:rPr>
              <a:t>CC BY 4.0 </a:t>
            </a:r>
            <a:r>
              <a:rPr lang="en-US" sz="1050" dirty="0"/>
              <a:t>license. For any use or reproduction of elements that are not owned by the EU, permission may need to be sought directly from the respective </a:t>
            </a:r>
            <a:r>
              <a:rPr lang="en-US" sz="1050" dirty="0" smtClean="0"/>
              <a:t>right holders.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0524" y="4858246"/>
            <a:ext cx="1023496" cy="358097"/>
          </a:xfrm>
          <a:prstGeom prst="rect">
            <a:avLst/>
          </a:prstGeom>
        </p:spPr>
      </p:pic>
      <p:sp>
        <p:nvSpPr>
          <p:cNvPr id="4" name="TextBox 3"/>
          <p:cNvSpPr txBox="1"/>
          <p:nvPr/>
        </p:nvSpPr>
        <p:spPr>
          <a:xfrm>
            <a:off x="759575" y="3690851"/>
            <a:ext cx="4586512" cy="369332"/>
          </a:xfrm>
          <a:prstGeom prst="rect">
            <a:avLst/>
          </a:prstGeom>
          <a:noFill/>
        </p:spPr>
        <p:txBody>
          <a:bodyPr wrap="none" rtlCol="0">
            <a:spAutoFit/>
          </a:bodyPr>
          <a:lstStyle/>
          <a:p>
            <a:r>
              <a:rPr lang="en-GB" dirty="0" smtClean="0"/>
              <a:t>Contact: ESTAT-GISCO@EC.EUROPA.EU</a:t>
            </a:r>
            <a:endParaRPr lang="en-GB" dirty="0"/>
          </a:p>
        </p:txBody>
      </p:sp>
    </p:spTree>
    <p:extLst>
      <p:ext uri="{BB962C8B-B14F-4D97-AF65-F5344CB8AC3E}">
        <p14:creationId xmlns:p14="http://schemas.microsoft.com/office/powerpoint/2010/main" val="42736193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6544" y="692697"/>
            <a:ext cx="10624456" cy="936625"/>
          </a:xfrm>
        </p:spPr>
        <p:txBody>
          <a:bodyPr/>
          <a:lstStyle/>
          <a:p>
            <a:r>
              <a:rPr lang="en-GB" dirty="0"/>
              <a:t>GISCO - the </a:t>
            </a:r>
            <a:r>
              <a:rPr lang="en-GB" b="1" dirty="0"/>
              <a:t>G</a:t>
            </a:r>
            <a:r>
              <a:rPr lang="en-GB" dirty="0"/>
              <a:t>eographic </a:t>
            </a:r>
            <a:r>
              <a:rPr lang="en-GB" b="1" dirty="0"/>
              <a:t>I</a:t>
            </a:r>
            <a:r>
              <a:rPr lang="en-GB" dirty="0"/>
              <a:t>nformation </a:t>
            </a:r>
            <a:r>
              <a:rPr lang="en-GB" b="1" dirty="0"/>
              <a:t>S</a:t>
            </a:r>
            <a:r>
              <a:rPr lang="en-GB" dirty="0"/>
              <a:t>ystem of the </a:t>
            </a:r>
            <a:r>
              <a:rPr lang="en-GB" b="1" dirty="0" err="1" smtClean="0"/>
              <a:t>CO</a:t>
            </a:r>
            <a:r>
              <a:rPr lang="en-GB" dirty="0" err="1" smtClean="0"/>
              <a:t>mmission</a:t>
            </a:r>
            <a:endParaRPr lang="en-GB" dirty="0"/>
          </a:p>
        </p:txBody>
      </p:sp>
      <p:sp>
        <p:nvSpPr>
          <p:cNvPr id="3" name="Content Placeholder 2"/>
          <p:cNvSpPr>
            <a:spLocks noGrp="1"/>
          </p:cNvSpPr>
          <p:nvPr>
            <p:ph idx="1"/>
          </p:nvPr>
        </p:nvSpPr>
        <p:spPr>
          <a:xfrm>
            <a:off x="1220102" y="2478587"/>
            <a:ext cx="1954560" cy="634504"/>
          </a:xfrm>
        </p:spPr>
        <p:txBody>
          <a:bodyPr/>
          <a:lstStyle/>
          <a:p>
            <a:pPr marL="0" indent="0" fontAlgn="base">
              <a:spcBef>
                <a:spcPct val="20000"/>
              </a:spcBef>
              <a:spcAft>
                <a:spcPct val="0"/>
              </a:spcAft>
              <a:buClr>
                <a:srgbClr val="2D5EC1"/>
              </a:buClr>
              <a:buNone/>
            </a:pPr>
            <a:r>
              <a:rPr lang="en-GB" i="1" kern="0" dirty="0">
                <a:solidFill>
                  <a:srgbClr val="0F5494"/>
                </a:solidFill>
              </a:rPr>
              <a:t>localise</a:t>
            </a:r>
          </a:p>
        </p:txBody>
      </p:sp>
      <p:sp>
        <p:nvSpPr>
          <p:cNvPr id="7" name="Content Placeholder 2"/>
          <p:cNvSpPr txBox="1">
            <a:spLocks/>
          </p:cNvSpPr>
          <p:nvPr/>
        </p:nvSpPr>
        <p:spPr bwMode="auto">
          <a:xfrm>
            <a:off x="4343927" y="2478587"/>
            <a:ext cx="1954560" cy="634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2D5EC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2D5EC1"/>
              </a:buClr>
              <a:buChar char="•"/>
              <a:defRPr sz="2000" b="0">
                <a:solidFill>
                  <a:srgbClr val="0F5494"/>
                </a:solidFill>
                <a:latin typeface="+mn-lt"/>
              </a:defRPr>
            </a:lvl2pPr>
            <a:lvl3pPr marL="1200150" indent="-285750" algn="l" rtl="0" eaLnBrk="1" fontAlgn="base" hangingPunct="1">
              <a:spcBef>
                <a:spcPct val="20000"/>
              </a:spcBef>
              <a:spcAft>
                <a:spcPct val="0"/>
              </a:spcAft>
              <a:buClr>
                <a:srgbClr val="2D5EC1"/>
              </a:buClr>
              <a:buFont typeface="Arial" panose="020B0604020202020204" pitchFamily="34" charset="0"/>
              <a:buChar char="•"/>
              <a:defRPr sz="1400">
                <a:solidFill>
                  <a:srgbClr val="0F5494"/>
                </a:solidFill>
                <a:latin typeface="+mn-lt"/>
              </a:defRPr>
            </a:lvl3pPr>
            <a:lvl4pPr marL="1371600" indent="0" algn="l" rtl="0" eaLnBrk="1" fontAlgn="base" hangingPunct="1">
              <a:spcBef>
                <a:spcPct val="20000"/>
              </a:spcBef>
              <a:spcAft>
                <a:spcPct val="0"/>
              </a:spcAft>
              <a:buNone/>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buNone/>
            </a:pPr>
            <a:r>
              <a:rPr lang="en-GB" kern="0" dirty="0"/>
              <a:t>analyse</a:t>
            </a:r>
          </a:p>
        </p:txBody>
      </p:sp>
      <p:sp>
        <p:nvSpPr>
          <p:cNvPr id="8" name="Content Placeholder 2"/>
          <p:cNvSpPr txBox="1">
            <a:spLocks/>
          </p:cNvSpPr>
          <p:nvPr/>
        </p:nvSpPr>
        <p:spPr bwMode="auto">
          <a:xfrm>
            <a:off x="8042649" y="2478587"/>
            <a:ext cx="1954560" cy="634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2D5EC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2D5EC1"/>
              </a:buClr>
              <a:buChar char="•"/>
              <a:defRPr sz="2000" b="0">
                <a:solidFill>
                  <a:srgbClr val="0F5494"/>
                </a:solidFill>
                <a:latin typeface="+mn-lt"/>
              </a:defRPr>
            </a:lvl2pPr>
            <a:lvl3pPr marL="1200150" indent="-285750" algn="l" rtl="0" eaLnBrk="1" fontAlgn="base" hangingPunct="1">
              <a:spcBef>
                <a:spcPct val="20000"/>
              </a:spcBef>
              <a:spcAft>
                <a:spcPct val="0"/>
              </a:spcAft>
              <a:buClr>
                <a:srgbClr val="2D5EC1"/>
              </a:buClr>
              <a:buFont typeface="Arial" panose="020B0604020202020204" pitchFamily="34" charset="0"/>
              <a:buChar char="•"/>
              <a:defRPr sz="1400">
                <a:solidFill>
                  <a:srgbClr val="0F5494"/>
                </a:solidFill>
                <a:latin typeface="+mn-lt"/>
              </a:defRPr>
            </a:lvl3pPr>
            <a:lvl4pPr marL="1371600" indent="0" algn="l" rtl="0" eaLnBrk="1" fontAlgn="base" hangingPunct="1">
              <a:spcBef>
                <a:spcPct val="20000"/>
              </a:spcBef>
              <a:spcAft>
                <a:spcPct val="0"/>
              </a:spcAft>
              <a:buNone/>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buNone/>
            </a:pPr>
            <a:r>
              <a:rPr lang="en-GB" kern="0" dirty="0"/>
              <a:t>visualise</a:t>
            </a:r>
          </a:p>
        </p:txBody>
      </p:sp>
      <p:pic>
        <p:nvPicPr>
          <p:cNvPr id="10" name="Picture Placeholder 16"/>
          <p:cNvPicPr>
            <a:picLocks noChangeAspect="1"/>
          </p:cNvPicPr>
          <p:nvPr/>
        </p:nvPicPr>
        <p:blipFill>
          <a:blip r:embed="rId4" cstate="print">
            <a:extLst>
              <a:ext uri="{28A0092B-C50C-407E-A947-70E740481C1C}">
                <a14:useLocalDpi xmlns:a14="http://schemas.microsoft.com/office/drawing/2010/main" val="0"/>
              </a:ext>
            </a:extLst>
          </a:blip>
          <a:srcRect l="4475" r="4475"/>
          <a:stretch>
            <a:fillRect/>
          </a:stretch>
        </p:blipFill>
        <p:spPr>
          <a:xfrm>
            <a:off x="4226066" y="3415947"/>
            <a:ext cx="3141663" cy="2090737"/>
          </a:xfrm>
          <a:prstGeom prst="rect">
            <a:avLst/>
          </a:prstGeom>
          <a:ln>
            <a:solidFill>
              <a:schemeClr val="bg2">
                <a:lumMod val="90000"/>
              </a:schemeClr>
            </a:solidFill>
          </a:ln>
        </p:spPr>
      </p:pic>
      <p:pic>
        <p:nvPicPr>
          <p:cNvPr id="11" name="dryb_pop_densit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64952" y="3415947"/>
            <a:ext cx="3130667" cy="2090737"/>
          </a:xfrm>
          <a:prstGeom prst="rect">
            <a:avLst/>
          </a:prstGeom>
          <a:ln>
            <a:solidFill>
              <a:schemeClr val="bg2">
                <a:lumMod val="90000"/>
              </a:schemeClr>
            </a:solidFill>
          </a:ln>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0422" y="3415947"/>
            <a:ext cx="2010339" cy="2090752"/>
          </a:xfrm>
          <a:prstGeom prst="rect">
            <a:avLst/>
          </a:prstGeom>
        </p:spPr>
      </p:pic>
    </p:spTree>
    <p:extLst>
      <p:ext uri="{BB962C8B-B14F-4D97-AF65-F5344CB8AC3E}">
        <p14:creationId xmlns:p14="http://schemas.microsoft.com/office/powerpoint/2010/main" val="373404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1"/>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kern="0" dirty="0">
                <a:solidFill>
                  <a:srgbClr val="333399"/>
                </a:solidFill>
                <a:latin typeface="Arial" panose="020B0604020202020204" pitchFamily="34" charset="0"/>
                <a:ea typeface="ＭＳ Ｐゴシック"/>
              </a:rPr>
              <a:t>SDI </a:t>
            </a:r>
            <a:r>
              <a:rPr lang="en-GB" altLang="en-US" b="1" kern="0" dirty="0" smtClean="0">
                <a:solidFill>
                  <a:srgbClr val="333399"/>
                </a:solidFill>
                <a:latin typeface="Arial" panose="020B0604020202020204" pitchFamily="34" charset="0"/>
                <a:ea typeface="ＭＳ Ｐゴシック"/>
              </a:rPr>
              <a:t>definition</a:t>
            </a:r>
            <a:endParaRPr lang="en-GB" dirty="0"/>
          </a:p>
        </p:txBody>
      </p:sp>
      <p:sp>
        <p:nvSpPr>
          <p:cNvPr id="3" name="Content Placeholder 2"/>
          <p:cNvSpPr>
            <a:spLocks noGrp="1"/>
          </p:cNvSpPr>
          <p:nvPr>
            <p:ph idx="1"/>
          </p:nvPr>
        </p:nvSpPr>
        <p:spPr>
          <a:xfrm>
            <a:off x="970722" y="2069861"/>
            <a:ext cx="6866992" cy="2660432"/>
          </a:xfrm>
        </p:spPr>
        <p:txBody>
          <a:bodyPr/>
          <a:lstStyle/>
          <a:p>
            <a:pPr marL="0" indent="0" defTabSz="914436">
              <a:spcBef>
                <a:spcPts val="1143"/>
              </a:spcBef>
              <a:buNone/>
              <a:defRPr/>
            </a:pPr>
            <a:r>
              <a:rPr lang="en-GB" altLang="en-US" sz="2800" kern="0" dirty="0" smtClean="0">
                <a:solidFill>
                  <a:srgbClr val="333399"/>
                </a:solidFill>
                <a:latin typeface="Verdana"/>
                <a:ea typeface="ＭＳ Ｐゴシック"/>
              </a:rPr>
              <a:t>Spatial </a:t>
            </a:r>
            <a:r>
              <a:rPr lang="en-GB" altLang="en-US" sz="2800" kern="0" dirty="0">
                <a:solidFill>
                  <a:srgbClr val="333399"/>
                </a:solidFill>
                <a:latin typeface="Verdana"/>
                <a:ea typeface="ＭＳ Ｐゴシック"/>
              </a:rPr>
              <a:t>data </a:t>
            </a:r>
            <a:r>
              <a:rPr lang="en-GB" altLang="en-US" sz="2800" kern="0" dirty="0" smtClean="0">
                <a:solidFill>
                  <a:srgbClr val="333399"/>
                </a:solidFill>
                <a:latin typeface="Verdana"/>
                <a:ea typeface="ＭＳ Ｐゴシック"/>
              </a:rPr>
              <a:t>infrastructure’s </a:t>
            </a:r>
            <a:r>
              <a:rPr lang="en-GB" altLang="en-US" sz="2800" kern="0" dirty="0">
                <a:solidFill>
                  <a:srgbClr val="333399"/>
                </a:solidFill>
                <a:latin typeface="Verdana"/>
                <a:ea typeface="ＭＳ Ｐゴシック"/>
              </a:rPr>
              <a:t>(SDI) </a:t>
            </a:r>
            <a:r>
              <a:rPr lang="en-GB" altLang="en-US" sz="2800" kern="0" dirty="0" smtClean="0">
                <a:solidFill>
                  <a:srgbClr val="333399"/>
                </a:solidFill>
                <a:latin typeface="Verdana"/>
                <a:ea typeface="ＭＳ Ｐゴシック"/>
              </a:rPr>
              <a:t>are </a:t>
            </a:r>
            <a:r>
              <a:rPr lang="en-GB" altLang="en-US" sz="2800" kern="0" dirty="0">
                <a:solidFill>
                  <a:srgbClr val="333399"/>
                </a:solidFill>
                <a:latin typeface="Verdana"/>
                <a:ea typeface="ＭＳ Ｐゴシック"/>
              </a:rPr>
              <a:t>defined as the technology, policies, standards, human resources, and related activities necessary to acquire, process, distribute, use, maintain, and preserve spatial da</a:t>
            </a:r>
            <a:r>
              <a:rPr lang="hr-HR" altLang="en-US" sz="2800" kern="0" dirty="0">
                <a:solidFill>
                  <a:srgbClr val="333399"/>
                </a:solidFill>
                <a:latin typeface="Verdana"/>
                <a:ea typeface="ＭＳ Ｐゴシック"/>
              </a:rPr>
              <a:t>t</a:t>
            </a:r>
            <a:r>
              <a:rPr lang="en-GB" altLang="en-US" sz="2800" kern="0" dirty="0">
                <a:solidFill>
                  <a:srgbClr val="333399"/>
                </a:solidFill>
                <a:latin typeface="Verdana"/>
                <a:ea typeface="ＭＳ Ｐゴシック"/>
              </a:rPr>
              <a:t>a (</a:t>
            </a:r>
            <a:r>
              <a:rPr lang="en-GB" altLang="en-US" sz="2800" kern="0" dirty="0" err="1">
                <a:solidFill>
                  <a:srgbClr val="333399"/>
                </a:solidFill>
                <a:latin typeface="Verdana"/>
                <a:ea typeface="ＭＳ Ｐゴシック"/>
              </a:rPr>
              <a:t>Masser</a:t>
            </a:r>
            <a:r>
              <a:rPr lang="en-GB" altLang="en-US" sz="2800" kern="0" dirty="0">
                <a:solidFill>
                  <a:srgbClr val="333399"/>
                </a:solidFill>
                <a:latin typeface="Verdana"/>
                <a:ea typeface="ＭＳ Ｐゴシック"/>
              </a:rPr>
              <a:t>, 2005)</a:t>
            </a:r>
          </a:p>
          <a:p>
            <a:pPr marL="342913" indent="-342913" defTabSz="914436">
              <a:spcBef>
                <a:spcPts val="600"/>
              </a:spcBef>
              <a:defRPr/>
            </a:pPr>
            <a:endParaRPr lang="en-GB" altLang="en-US" sz="1800" b="1" kern="0" dirty="0">
              <a:solidFill>
                <a:srgbClr val="000000"/>
              </a:solidFill>
              <a:latin typeface="Verdana"/>
              <a:ea typeface="ＭＳ Ｐゴシック"/>
            </a:endParaRPr>
          </a:p>
          <a:p>
            <a:endParaRPr lang="en-GB" dirty="0"/>
          </a:p>
        </p:txBody>
      </p:sp>
      <p:pic>
        <p:nvPicPr>
          <p:cNvPr id="6"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7714" y="2069861"/>
            <a:ext cx="4298232" cy="266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13824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j029536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7220" y="2399403"/>
            <a:ext cx="1265238"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4" descr="BD20256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676" y="1376273"/>
            <a:ext cx="2278063"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5" descr="j019762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7221" y="3983728"/>
            <a:ext cx="13652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6"/>
          <p:cNvSpPr txBox="1">
            <a:spLocks noChangeArrowheads="1"/>
          </p:cNvSpPr>
          <p:nvPr/>
        </p:nvSpPr>
        <p:spPr bwMode="auto">
          <a:xfrm>
            <a:off x="8498884" y="2526403"/>
            <a:ext cx="18605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17636"/>
              </a:buClr>
              <a:buSzPct val="150000"/>
              <a:buFont typeface="Wingdings" panose="05000000000000000000" pitchFamily="2" charset="2"/>
              <a:buChar char="§"/>
              <a:defRPr sz="3200">
                <a:solidFill>
                  <a:schemeClr val="tx1"/>
                </a:solidFill>
                <a:latin typeface="Lucida Sans" panose="020B0602030504020204" pitchFamily="34" charset="0"/>
              </a:defRPr>
            </a:lvl1pPr>
            <a:lvl2pPr marL="742950" indent="-285750">
              <a:spcBef>
                <a:spcPct val="20000"/>
              </a:spcBef>
              <a:buClr>
                <a:srgbClr val="617636"/>
              </a:buClr>
              <a:buSzPct val="150000"/>
              <a:buFont typeface="Wingdings" panose="05000000000000000000" pitchFamily="2" charset="2"/>
              <a:buChar char="§"/>
              <a:defRPr sz="2800">
                <a:solidFill>
                  <a:schemeClr val="tx1"/>
                </a:solidFill>
                <a:latin typeface="Lucida Sans" panose="020B0602030504020204" pitchFamily="34" charset="0"/>
              </a:defRPr>
            </a:lvl2pPr>
            <a:lvl3pPr marL="11430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r>
              <a:rPr lang="it-IT" altLang="sr-Latn-RS" sz="1800">
                <a:solidFill>
                  <a:srgbClr val="000000"/>
                </a:solidFill>
                <a:latin typeface="Verdana" panose="020B0604030504040204" pitchFamily="34" charset="0"/>
                <a:ea typeface="Verdana" panose="020B0604030504040204" pitchFamily="34" charset="0"/>
                <a:cs typeface="Verdana" panose="020B0604030504040204" pitchFamily="34" charset="0"/>
              </a:rPr>
              <a:t>Data easily discoverable and accessible to users</a:t>
            </a:r>
            <a:endParaRPr lang="en-US" altLang="sr-Latn-RS"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270" name="Text Box 7"/>
          <p:cNvSpPr txBox="1">
            <a:spLocks noChangeArrowheads="1"/>
          </p:cNvSpPr>
          <p:nvPr/>
        </p:nvSpPr>
        <p:spPr bwMode="auto">
          <a:xfrm>
            <a:off x="1845631" y="3872172"/>
            <a:ext cx="297815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17636"/>
              </a:buClr>
              <a:buSzPct val="150000"/>
              <a:buFont typeface="Wingdings" panose="05000000000000000000" pitchFamily="2" charset="2"/>
              <a:buChar char="§"/>
              <a:defRPr sz="3200">
                <a:solidFill>
                  <a:schemeClr val="tx1"/>
                </a:solidFill>
                <a:latin typeface="Lucida Sans" panose="020B0602030504020204" pitchFamily="34" charset="0"/>
              </a:defRPr>
            </a:lvl1pPr>
            <a:lvl2pPr marL="742950" indent="-285750">
              <a:spcBef>
                <a:spcPct val="20000"/>
              </a:spcBef>
              <a:buClr>
                <a:srgbClr val="617636"/>
              </a:buClr>
              <a:buSzPct val="150000"/>
              <a:buFont typeface="Wingdings" panose="05000000000000000000" pitchFamily="2" charset="2"/>
              <a:buChar char="§"/>
              <a:defRPr sz="2800">
                <a:solidFill>
                  <a:schemeClr val="tx1"/>
                </a:solidFill>
                <a:latin typeface="Lucida Sans" panose="020B0602030504020204" pitchFamily="34" charset="0"/>
              </a:defRPr>
            </a:lvl2pPr>
            <a:lvl3pPr marL="11430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Like a road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infrastructure</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makes</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it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possible</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to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connect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different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sites</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b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a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spatial</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data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infrastructure</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makes</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it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possible</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to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connect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data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located</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different</a:t>
            </a:r>
            <a:r>
              <a:rPr lang="it-IT"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it-IT" altLang="sr-Latn-RS" sz="1800" dirty="0" err="1">
                <a:solidFill>
                  <a:srgbClr val="000000"/>
                </a:solidFill>
                <a:latin typeface="Verdana" panose="020B0604030504040204" pitchFamily="34" charset="0"/>
                <a:ea typeface="Verdana" panose="020B0604030504040204" pitchFamily="34" charset="0"/>
                <a:cs typeface="Verdana" panose="020B0604030504040204" pitchFamily="34" charset="0"/>
              </a:rPr>
              <a:t>sources</a:t>
            </a:r>
            <a:endParaRPr lang="en-US" altLang="sr-Latn-RS" sz="18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271" name="Text Box 8"/>
          <p:cNvSpPr txBox="1">
            <a:spLocks noChangeArrowheads="1"/>
          </p:cNvSpPr>
          <p:nvPr/>
        </p:nvSpPr>
        <p:spPr bwMode="auto">
          <a:xfrm>
            <a:off x="8498884" y="3983727"/>
            <a:ext cx="19383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17636"/>
              </a:buClr>
              <a:buSzPct val="150000"/>
              <a:buFont typeface="Wingdings" panose="05000000000000000000" pitchFamily="2" charset="2"/>
              <a:buChar char="§"/>
              <a:defRPr sz="3200">
                <a:solidFill>
                  <a:schemeClr val="tx1"/>
                </a:solidFill>
                <a:latin typeface="Lucida Sans" panose="020B0602030504020204" pitchFamily="34" charset="0"/>
              </a:defRPr>
            </a:lvl1pPr>
            <a:lvl2pPr marL="742950" indent="-285750">
              <a:spcBef>
                <a:spcPct val="20000"/>
              </a:spcBef>
              <a:buClr>
                <a:srgbClr val="617636"/>
              </a:buClr>
              <a:buSzPct val="150000"/>
              <a:buFont typeface="Wingdings" panose="05000000000000000000" pitchFamily="2" charset="2"/>
              <a:buChar char="§"/>
              <a:defRPr sz="2800">
                <a:solidFill>
                  <a:schemeClr val="tx1"/>
                </a:solidFill>
                <a:latin typeface="Lucida Sans" panose="020B0602030504020204" pitchFamily="34" charset="0"/>
              </a:defRPr>
            </a:lvl2pPr>
            <a:lvl3pPr marL="11430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rgbClr val="617636"/>
              </a:buClr>
              <a:buSzPct val="15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617636"/>
              </a:buClr>
              <a:buSzPct val="150000"/>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r>
              <a:rPr lang="it-IT" altLang="sr-Latn-RS" sz="1800">
                <a:solidFill>
                  <a:srgbClr val="000000"/>
                </a:solidFill>
                <a:latin typeface="Verdana" panose="020B0604030504040204" pitchFamily="34" charset="0"/>
                <a:ea typeface="Verdana" panose="020B0604030504040204" pitchFamily="34" charset="0"/>
                <a:cs typeface="Verdana" panose="020B0604030504040204" pitchFamily="34" charset="0"/>
              </a:rPr>
              <a:t>Facilitating  development of new applications and services</a:t>
            </a:r>
            <a:endParaRPr lang="en-US" altLang="sr-Latn-RS"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ectangle 2"/>
          <p:cNvSpPr txBox="1">
            <a:spLocks noRot="1" noChangeArrowheads="1"/>
          </p:cNvSpPr>
          <p:nvPr/>
        </p:nvSpPr>
        <p:spPr bwMode="auto">
          <a:xfrm>
            <a:off x="3160713" y="1039814"/>
            <a:ext cx="231775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2000">
                <a:solidFill>
                  <a:srgbClr val="FFFFFF"/>
                </a:solidFill>
                <a:latin typeface="+mj-lt"/>
                <a:ea typeface="+mj-ea"/>
                <a:cs typeface="+mj-cs"/>
              </a:defRPr>
            </a:lvl1pPr>
            <a:lvl2pPr algn="l" rtl="0" eaLnBrk="0" fontAlgn="base" hangingPunct="0">
              <a:spcBef>
                <a:spcPct val="0"/>
              </a:spcBef>
              <a:spcAft>
                <a:spcPct val="0"/>
              </a:spcAft>
              <a:defRPr sz="2000">
                <a:solidFill>
                  <a:srgbClr val="FFFFFF"/>
                </a:solidFill>
                <a:latin typeface="Lucida Sans" pitchFamily="34" charset="0"/>
              </a:defRPr>
            </a:lvl2pPr>
            <a:lvl3pPr algn="l" rtl="0" eaLnBrk="0" fontAlgn="base" hangingPunct="0">
              <a:spcBef>
                <a:spcPct val="0"/>
              </a:spcBef>
              <a:spcAft>
                <a:spcPct val="0"/>
              </a:spcAft>
              <a:defRPr sz="2000">
                <a:solidFill>
                  <a:srgbClr val="FFFFFF"/>
                </a:solidFill>
                <a:latin typeface="Lucida Sans" pitchFamily="34" charset="0"/>
              </a:defRPr>
            </a:lvl3pPr>
            <a:lvl4pPr algn="l" rtl="0" eaLnBrk="0" fontAlgn="base" hangingPunct="0">
              <a:spcBef>
                <a:spcPct val="0"/>
              </a:spcBef>
              <a:spcAft>
                <a:spcPct val="0"/>
              </a:spcAft>
              <a:defRPr sz="2000">
                <a:solidFill>
                  <a:srgbClr val="FFFFFF"/>
                </a:solidFill>
                <a:latin typeface="Lucida Sans" pitchFamily="34" charset="0"/>
              </a:defRPr>
            </a:lvl4pPr>
            <a:lvl5pPr algn="l" rtl="0" eaLnBrk="0" fontAlgn="base" hangingPunct="0">
              <a:spcBef>
                <a:spcPct val="0"/>
              </a:spcBef>
              <a:spcAft>
                <a:spcPct val="0"/>
              </a:spcAft>
              <a:defRPr sz="2000">
                <a:solidFill>
                  <a:srgbClr val="FFFFFF"/>
                </a:solidFill>
                <a:latin typeface="Lucida Sans" pitchFamily="34" charset="0"/>
              </a:defRPr>
            </a:lvl5pPr>
            <a:lvl6pPr marL="457200" algn="l" rtl="0" fontAlgn="base">
              <a:spcBef>
                <a:spcPct val="0"/>
              </a:spcBef>
              <a:spcAft>
                <a:spcPct val="0"/>
              </a:spcAft>
              <a:defRPr sz="2000">
                <a:solidFill>
                  <a:srgbClr val="FFFFFF"/>
                </a:solidFill>
                <a:latin typeface="Lucida Sans" pitchFamily="34" charset="0"/>
              </a:defRPr>
            </a:lvl6pPr>
            <a:lvl7pPr marL="914400" algn="l" rtl="0" fontAlgn="base">
              <a:spcBef>
                <a:spcPct val="0"/>
              </a:spcBef>
              <a:spcAft>
                <a:spcPct val="0"/>
              </a:spcAft>
              <a:defRPr sz="2000">
                <a:solidFill>
                  <a:srgbClr val="FFFFFF"/>
                </a:solidFill>
                <a:latin typeface="Lucida Sans" pitchFamily="34" charset="0"/>
              </a:defRPr>
            </a:lvl7pPr>
            <a:lvl8pPr marL="1371600" algn="l" rtl="0" fontAlgn="base">
              <a:spcBef>
                <a:spcPct val="0"/>
              </a:spcBef>
              <a:spcAft>
                <a:spcPct val="0"/>
              </a:spcAft>
              <a:defRPr sz="2000">
                <a:solidFill>
                  <a:srgbClr val="FFFFFF"/>
                </a:solidFill>
                <a:latin typeface="Lucida Sans" pitchFamily="34" charset="0"/>
              </a:defRPr>
            </a:lvl8pPr>
            <a:lvl9pPr marL="1828800" algn="l" rtl="0" fontAlgn="base">
              <a:spcBef>
                <a:spcPct val="0"/>
              </a:spcBef>
              <a:spcAft>
                <a:spcPct val="0"/>
              </a:spcAft>
              <a:defRPr sz="2000">
                <a:solidFill>
                  <a:srgbClr val="FFFFFF"/>
                </a:solidFill>
                <a:latin typeface="Lucida Sans" pitchFamily="34" charset="0"/>
              </a:defRPr>
            </a:lvl9pPr>
          </a:lstStyle>
          <a:p>
            <a:pPr eaLnBrk="1" hangingPunct="1">
              <a:defRPr/>
            </a:pPr>
            <a:r>
              <a:rPr lang="en-GB" altLang="en-US" b="1" kern="0" dirty="0">
                <a:latin typeface="Arial" panose="020B0604020202020204" pitchFamily="34" charset="0"/>
              </a:rPr>
              <a:t>SDI definition</a:t>
            </a:r>
          </a:p>
        </p:txBody>
      </p:sp>
    </p:spTree>
    <p:extLst>
      <p:ext uri="{BB962C8B-B14F-4D97-AF65-F5344CB8AC3E}">
        <p14:creationId xmlns:p14="http://schemas.microsoft.com/office/powerpoint/2010/main" val="295068563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1"/>
          <p:cNvSpPr>
            <a:spLocks noGrp="1" noChangeArrowheads="1"/>
          </p:cNvSpPr>
          <p:nvPr>
            <p:ph idx="1"/>
          </p:nvPr>
        </p:nvSpPr>
        <p:spPr>
          <a:xfrm>
            <a:off x="838200" y="1825625"/>
            <a:ext cx="6460376" cy="3881904"/>
          </a:xfrm>
        </p:spPr>
        <p:txBody>
          <a:bodyPr/>
          <a:lstStyle/>
          <a:p>
            <a:pPr marL="0" indent="0">
              <a:defRPr/>
            </a:pPr>
            <a:r>
              <a:rPr lang="hr-HR" altLang="en-US" sz="2000" dirty="0">
                <a:latin typeface="Verdana" panose="020B0604030504040204" pitchFamily="34" charset="0"/>
              </a:rPr>
              <a:t> </a:t>
            </a:r>
            <a:r>
              <a:rPr lang="en-GB" altLang="en-US" sz="2000" dirty="0">
                <a:latin typeface="Verdana" panose="020B0604030504040204" pitchFamily="34" charset="0"/>
              </a:rPr>
              <a:t>Natural Disasters and as well as other environmental  phenomena do not stop at national borders! </a:t>
            </a:r>
          </a:p>
          <a:p>
            <a:pPr marL="0" indent="0">
              <a:defRPr/>
            </a:pPr>
            <a:r>
              <a:rPr lang="hr-HR" altLang="en-US" sz="2000" dirty="0">
                <a:latin typeface="Verdana" panose="020B0604030504040204" pitchFamily="34" charset="0"/>
              </a:rPr>
              <a:t> </a:t>
            </a:r>
            <a:r>
              <a:rPr lang="en-US" altLang="en-US" sz="2000" dirty="0">
                <a:latin typeface="Verdana" panose="020B0604030504040204" pitchFamily="34" charset="0"/>
              </a:rPr>
              <a:t>20% of the EU citizens (115 million) live within 50 Km from a border</a:t>
            </a:r>
            <a:r>
              <a:rPr lang="en-GB" altLang="en-US" sz="2000" dirty="0">
                <a:latin typeface="Verdana" panose="020B0604030504040204" pitchFamily="34" charset="0"/>
              </a:rPr>
              <a:t>	</a:t>
            </a:r>
            <a:endParaRPr lang="en-US" altLang="en-US" sz="2000" dirty="0">
              <a:latin typeface="Verdana" panose="020B0604030504040204" pitchFamily="34" charset="0"/>
            </a:endParaRPr>
          </a:p>
        </p:txBody>
      </p:sp>
      <p:sp>
        <p:nvSpPr>
          <p:cNvPr id="21506" name="Title 1"/>
          <p:cNvSpPr>
            <a:spLocks noGrp="1"/>
          </p:cNvSpPr>
          <p:nvPr>
            <p:ph type="title"/>
          </p:nvPr>
        </p:nvSpPr>
        <p:spPr/>
        <p:txBody>
          <a:bodyPr/>
          <a:lstStyle/>
          <a:p>
            <a:pPr>
              <a:defRPr/>
            </a:pPr>
            <a:r>
              <a:rPr lang="en-US" altLang="sr-Latn-RS" dirty="0" smtClean="0">
                <a:latin typeface="Arial" panose="020B0604020202020204" pitchFamily="34" charset="0"/>
                <a:ea typeface="Verdana" panose="020B0604030504040204" pitchFamily="34" charset="0"/>
                <a:cs typeface="Arial" panose="020B0604020202020204" pitchFamily="34" charset="0"/>
              </a:rPr>
              <a:t>Why Europe needs a spatial data infrastructure (SDI)?</a:t>
            </a:r>
            <a:endParaRPr lang="en-GB" altLang="sr-Latn-RS" dirty="0" smtClean="0">
              <a:latin typeface="Arial" panose="020B0604020202020204" pitchFamily="34" charset="0"/>
              <a:ea typeface="Verdana" panose="020B0604030504040204" pitchFamily="34" charset="0"/>
              <a:cs typeface="Arial" panose="020B0604020202020204" pitchFamily="34" charset="0"/>
            </a:endParaRPr>
          </a:p>
        </p:txBody>
      </p:sp>
      <p:pic>
        <p:nvPicPr>
          <p:cNvPr id="12292" name="Picture 5" descr="illbuff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901" y="3657072"/>
            <a:ext cx="3594100" cy="2451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8" name="Line 26"/>
          <p:cNvSpPr>
            <a:spLocks noChangeShapeType="1"/>
          </p:cNvSpPr>
          <p:nvPr/>
        </p:nvSpPr>
        <p:spPr bwMode="auto">
          <a:xfrm flipH="1">
            <a:off x="8909051" y="5871814"/>
            <a:ext cx="106521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6838" tIns="47625" rIns="96838" bIns="47625"/>
          <a:lstStyle/>
          <a:p>
            <a:pPr defTabSz="914436" fontAlgn="base">
              <a:spcBef>
                <a:spcPct val="0"/>
              </a:spcBef>
              <a:spcAft>
                <a:spcPct val="0"/>
              </a:spcAft>
              <a:defRPr/>
            </a:pPr>
            <a:endParaRPr lang="en-US" sz="7600" b="1">
              <a:solidFill>
                <a:srgbClr val="000000"/>
              </a:solidFill>
              <a:latin typeface="Verdana" panose="020B0604030504040204" pitchFamily="34" charset="0"/>
              <a:ea typeface="ＭＳ Ｐゴシック" panose="020B0600070205080204" pitchFamily="34" charset="-128"/>
              <a:cs typeface="MS PGothic" charset="0"/>
            </a:endParaRPr>
          </a:p>
        </p:txBody>
      </p:sp>
      <p:sp>
        <p:nvSpPr>
          <p:cNvPr id="5129" name="Line 28"/>
          <p:cNvSpPr>
            <a:spLocks noChangeShapeType="1"/>
          </p:cNvSpPr>
          <p:nvPr/>
        </p:nvSpPr>
        <p:spPr bwMode="auto">
          <a:xfrm flipH="1" flipV="1">
            <a:off x="5762625" y="5445126"/>
            <a:ext cx="3790950" cy="10795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6838" tIns="47625" rIns="96838" bIns="47625"/>
          <a:lstStyle/>
          <a:p>
            <a:pPr defTabSz="914436" fontAlgn="base">
              <a:spcBef>
                <a:spcPct val="0"/>
              </a:spcBef>
              <a:spcAft>
                <a:spcPct val="0"/>
              </a:spcAft>
              <a:defRPr/>
            </a:pPr>
            <a:endParaRPr lang="en-US" sz="7600" b="1">
              <a:solidFill>
                <a:srgbClr val="000000"/>
              </a:solidFill>
              <a:latin typeface="Verdana" panose="020B0604030504040204" pitchFamily="34" charset="0"/>
              <a:ea typeface="ＭＳ Ｐゴシック" panose="020B0600070205080204" pitchFamily="34" charset="-128"/>
              <a:cs typeface="MS PGothic" charset="0"/>
            </a:endParaRPr>
          </a:p>
        </p:txBody>
      </p:sp>
      <p:sp>
        <p:nvSpPr>
          <p:cNvPr id="5130" name="Line 29"/>
          <p:cNvSpPr>
            <a:spLocks noChangeShapeType="1"/>
          </p:cNvSpPr>
          <p:nvPr/>
        </p:nvSpPr>
        <p:spPr bwMode="auto">
          <a:xfrm>
            <a:off x="5762625" y="5445126"/>
            <a:ext cx="3790950" cy="10795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6838" tIns="47625" rIns="96838" bIns="47625"/>
          <a:lstStyle/>
          <a:p>
            <a:pPr defTabSz="914436" fontAlgn="base">
              <a:spcBef>
                <a:spcPct val="0"/>
              </a:spcBef>
              <a:spcAft>
                <a:spcPct val="0"/>
              </a:spcAft>
              <a:defRPr/>
            </a:pPr>
            <a:endParaRPr lang="en-US" sz="7600" b="1">
              <a:solidFill>
                <a:srgbClr val="000000"/>
              </a:solidFill>
              <a:latin typeface="Verdana" panose="020B0604030504040204" pitchFamily="34" charset="0"/>
              <a:ea typeface="ＭＳ Ｐゴシック" panose="020B0600070205080204" pitchFamily="34" charset="-128"/>
              <a:cs typeface="MS PGothic" charset="0"/>
            </a:endParaRPr>
          </a:p>
        </p:txBody>
      </p:sp>
      <p:pic>
        <p:nvPicPr>
          <p:cNvPr id="12296" name="Picture 33" descr="slide2-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4550" y="1345408"/>
            <a:ext cx="3733800" cy="350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21"/>
          <p:cNvSpPr txBox="1">
            <a:spLocks noChangeArrowheads="1"/>
          </p:cNvSpPr>
          <p:nvPr/>
        </p:nvSpPr>
        <p:spPr bwMode="auto">
          <a:xfrm>
            <a:off x="6862763" y="5219352"/>
            <a:ext cx="40925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9875" indent="-269875">
              <a:defRPr sz="7600" b="1">
                <a:solidFill>
                  <a:srgbClr val="FFD624"/>
                </a:solidFill>
                <a:latin typeface="Verdana" panose="020B0604030504040204" pitchFamily="34" charset="0"/>
                <a:ea typeface="ＭＳ Ｐゴシック" panose="020B0600070205080204" pitchFamily="34" charset="-128"/>
              </a:defRPr>
            </a:lvl1pPr>
            <a:lvl2pPr marL="628650" indent="-269875">
              <a:defRPr sz="7600" b="1">
                <a:solidFill>
                  <a:srgbClr val="FFD624"/>
                </a:solidFill>
                <a:latin typeface="Verdana" panose="020B0604030504040204" pitchFamily="34" charset="0"/>
                <a:ea typeface="ＭＳ Ｐゴシック" panose="020B0600070205080204" pitchFamily="34" charset="-128"/>
              </a:defRPr>
            </a:lvl2pPr>
            <a:lvl3pPr marL="989013" indent="-269875">
              <a:defRPr sz="7600" b="1">
                <a:solidFill>
                  <a:srgbClr val="FFD624"/>
                </a:solidFill>
                <a:latin typeface="Verdana" panose="020B0604030504040204" pitchFamily="34" charset="0"/>
                <a:ea typeface="ＭＳ Ｐゴシック" panose="020B0600070205080204" pitchFamily="34" charset="-128"/>
              </a:defRPr>
            </a:lvl3pPr>
            <a:lvl4pPr marL="1349375" indent="-269875">
              <a:defRPr sz="7600" b="1">
                <a:solidFill>
                  <a:srgbClr val="FFD624"/>
                </a:solidFill>
                <a:latin typeface="Verdana" panose="020B0604030504040204" pitchFamily="34" charset="0"/>
                <a:ea typeface="ＭＳ Ｐゴシック" panose="020B0600070205080204" pitchFamily="34" charset="-128"/>
              </a:defRPr>
            </a:lvl4pPr>
            <a:lvl5pPr marL="1709738" indent="-269875">
              <a:defRPr sz="7600" b="1">
                <a:solidFill>
                  <a:srgbClr val="FFD624"/>
                </a:solidFill>
                <a:latin typeface="Verdana" panose="020B0604030504040204" pitchFamily="34" charset="0"/>
                <a:ea typeface="ＭＳ Ｐゴシック" panose="020B0600070205080204" pitchFamily="34" charset="-128"/>
              </a:defRPr>
            </a:lvl5pPr>
            <a:lvl6pPr marL="2166938" indent="-269875" eaLnBrk="0" fontAlgn="base" hangingPunct="0">
              <a:spcBef>
                <a:spcPct val="0"/>
              </a:spcBef>
              <a:spcAft>
                <a:spcPct val="0"/>
              </a:spcAft>
              <a:defRPr sz="7600" b="1">
                <a:solidFill>
                  <a:srgbClr val="FFD624"/>
                </a:solidFill>
                <a:latin typeface="Verdana" panose="020B0604030504040204" pitchFamily="34" charset="0"/>
                <a:ea typeface="ＭＳ Ｐゴシック" panose="020B0600070205080204" pitchFamily="34" charset="-128"/>
              </a:defRPr>
            </a:lvl6pPr>
            <a:lvl7pPr marL="2624138" indent="-269875" eaLnBrk="0" fontAlgn="base" hangingPunct="0">
              <a:spcBef>
                <a:spcPct val="0"/>
              </a:spcBef>
              <a:spcAft>
                <a:spcPct val="0"/>
              </a:spcAft>
              <a:defRPr sz="7600" b="1">
                <a:solidFill>
                  <a:srgbClr val="FFD624"/>
                </a:solidFill>
                <a:latin typeface="Verdana" panose="020B0604030504040204" pitchFamily="34" charset="0"/>
                <a:ea typeface="ＭＳ Ｐゴシック" panose="020B0600070205080204" pitchFamily="34" charset="-128"/>
              </a:defRPr>
            </a:lvl7pPr>
            <a:lvl8pPr marL="3081338" indent="-269875" eaLnBrk="0" fontAlgn="base" hangingPunct="0">
              <a:spcBef>
                <a:spcPct val="0"/>
              </a:spcBef>
              <a:spcAft>
                <a:spcPct val="0"/>
              </a:spcAft>
              <a:defRPr sz="7600" b="1">
                <a:solidFill>
                  <a:srgbClr val="FFD624"/>
                </a:solidFill>
                <a:latin typeface="Verdana" panose="020B0604030504040204" pitchFamily="34" charset="0"/>
                <a:ea typeface="ＭＳ Ｐゴシック" panose="020B0600070205080204" pitchFamily="34" charset="-128"/>
              </a:defRPr>
            </a:lvl8pPr>
            <a:lvl9pPr marL="3538538" indent="-269875" eaLnBrk="0" fontAlgn="base" hangingPunct="0">
              <a:spcBef>
                <a:spcPct val="0"/>
              </a:spcBef>
              <a:spcAft>
                <a:spcPct val="0"/>
              </a:spcAft>
              <a:defRPr sz="7600" b="1">
                <a:solidFill>
                  <a:srgbClr val="FFD624"/>
                </a:solidFill>
                <a:latin typeface="Verdana" panose="020B0604030504040204" pitchFamily="34" charset="0"/>
                <a:ea typeface="ＭＳ Ｐゴシック" panose="020B0600070205080204" pitchFamily="34" charset="-128"/>
              </a:defRPr>
            </a:lvl9pPr>
          </a:lstStyle>
          <a:p>
            <a:pPr marL="269886" indent="-269886" defTabSz="914436" fontAlgn="base">
              <a:spcBef>
                <a:spcPts val="600"/>
              </a:spcBef>
              <a:spcAft>
                <a:spcPct val="0"/>
              </a:spcAft>
              <a:buClr>
                <a:srgbClr val="6AAC7A"/>
              </a:buClr>
              <a:buSzPct val="100000"/>
              <a:buFont typeface="Verdana" panose="020B0604030504040204" pitchFamily="34" charset="0"/>
              <a:buChar char="•"/>
            </a:pPr>
            <a:r>
              <a:rPr lang="en-GB" altLang="en-US" sz="2000" b="0">
                <a:solidFill>
                  <a:srgbClr val="333399"/>
                </a:solidFill>
                <a:cs typeface="Arial" panose="020B0604020202020204" pitchFamily="34" charset="0"/>
              </a:rPr>
              <a:t>70% of all fresh water bodies in Europe are part of a trans-boundary river basin !!</a:t>
            </a:r>
          </a:p>
        </p:txBody>
      </p:sp>
      <p:sp>
        <p:nvSpPr>
          <p:cNvPr id="2" name="Rectangle 1"/>
          <p:cNvSpPr/>
          <p:nvPr/>
        </p:nvSpPr>
        <p:spPr bwMode="auto">
          <a:xfrm>
            <a:off x="9553575" y="3657073"/>
            <a:ext cx="130175" cy="115887"/>
          </a:xfrm>
          <a:prstGeom prst="rect">
            <a:avLst/>
          </a:prstGeom>
          <a:solidFill>
            <a:srgbClr val="B24466"/>
          </a:solidFill>
          <a:ln w="9525" cap="flat" cmpd="sng" algn="ctr">
            <a:noFill/>
            <a:prstDash val="solid"/>
            <a:round/>
            <a:headEnd type="none" w="med" len="med"/>
            <a:tailEnd type="none" w="med" len="med"/>
          </a:ln>
          <a:effectLst/>
        </p:spPr>
        <p:txBody>
          <a:bodyPr/>
          <a:lstStyle/>
          <a:p>
            <a:pPr defTabSz="914436" fontAlgn="base">
              <a:spcBef>
                <a:spcPct val="20000"/>
              </a:spcBef>
              <a:spcAft>
                <a:spcPct val="0"/>
              </a:spcAft>
              <a:buClr>
                <a:srgbClr val="0099FF"/>
              </a:buClr>
              <a:buFont typeface="Wingdings" pitchFamily="2" charset="2"/>
              <a:buChar char="§"/>
              <a:defRPr/>
            </a:pPr>
            <a:endParaRPr lang="en-GB" sz="7600" b="1">
              <a:solidFill>
                <a:srgbClr val="FFD624"/>
              </a:solidFill>
              <a:effectLst>
                <a:outerShdw blurRad="38100" dist="38100" dir="2700000" algn="tl">
                  <a:srgbClr val="000000">
                    <a:alpha val="43137"/>
                  </a:srgbClr>
                </a:outerShdw>
              </a:effectLst>
              <a:latin typeface="Verdana" panose="020B0604030504040204" pitchFamily="34" charset="0"/>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280113357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US" altLang="sr-Latn-RS" smtClean="0">
                <a:latin typeface="Arial" panose="020B0604020202020204" pitchFamily="34" charset="0"/>
                <a:cs typeface="Arial" panose="020B0604020202020204" pitchFamily="34" charset="0"/>
              </a:rPr>
              <a:t>Building a European SDI is complex</a:t>
            </a:r>
            <a:endParaRPr lang="en-GB" altLang="sr-Latn-RS" smtClean="0">
              <a:latin typeface="Arial" panose="020B0604020202020204" pitchFamily="34" charset="0"/>
              <a:cs typeface="Arial" panose="020B0604020202020204" pitchFamily="34" charset="0"/>
            </a:endParaRPr>
          </a:p>
        </p:txBody>
      </p:sp>
      <p:sp>
        <p:nvSpPr>
          <p:cNvPr id="22531" name="Text Placeholder 2"/>
          <p:cNvSpPr>
            <a:spLocks noGrp="1"/>
          </p:cNvSpPr>
          <p:nvPr>
            <p:ph type="body" sz="quarter" idx="4294967295"/>
          </p:nvPr>
        </p:nvSpPr>
        <p:spPr>
          <a:xfrm>
            <a:off x="5113339" y="1501775"/>
            <a:ext cx="5554662" cy="1221605"/>
          </a:xfrm>
        </p:spPr>
        <p:txBody>
          <a:bodyPr/>
          <a:lstStyle/>
          <a:p>
            <a:pPr marL="0" indent="0">
              <a:defRPr/>
            </a:pPr>
            <a:r>
              <a:rPr lang="hr-HR" altLang="en-US" sz="2000" dirty="0">
                <a:latin typeface="Verdana" panose="020B0604030504040204" pitchFamily="34" charset="0"/>
              </a:rPr>
              <a:t> </a:t>
            </a:r>
            <a:r>
              <a:rPr lang="en-US" altLang="en-US" sz="2000" dirty="0">
                <a:latin typeface="Verdana" panose="020B0604030504040204" pitchFamily="34" charset="0"/>
              </a:rPr>
              <a:t>Europe is a patchwork of several countries with different traditions, cultures and socio-economic models</a:t>
            </a:r>
          </a:p>
          <a:p>
            <a:pPr marL="0" indent="0">
              <a:defRPr/>
            </a:pPr>
            <a:endParaRPr lang="en-GB" altLang="en-US" dirty="0" smtClean="0">
              <a:latin typeface="Verdana" panose="020B0604030504040204" pitchFamily="34" charset="0"/>
            </a:endParaRPr>
          </a:p>
        </p:txBody>
      </p:sp>
      <p:pic>
        <p:nvPicPr>
          <p:cNvPr id="15364" name="Picture 351" descr="nEUVN-UELN-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6725" y="1695450"/>
            <a:ext cx="2590800" cy="32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4"/>
          <a:srcRect/>
          <a:stretch>
            <a:fillRect/>
          </a:stretch>
        </p:blipFill>
        <p:spPr bwMode="auto">
          <a:xfrm>
            <a:off x="7437439" y="3163889"/>
            <a:ext cx="2819400" cy="320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Rectangle 5"/>
          <p:cNvSpPr/>
          <p:nvPr/>
        </p:nvSpPr>
        <p:spPr>
          <a:xfrm>
            <a:off x="1736726" y="5846764"/>
            <a:ext cx="5451475" cy="646331"/>
          </a:xfrm>
          <a:prstGeom prst="rect">
            <a:avLst/>
          </a:prstGeom>
        </p:spPr>
        <p:txBody>
          <a:bodyPr>
            <a:spAutoFit/>
          </a:bodyPr>
          <a:lstStyle/>
          <a:p>
            <a:pPr marL="270011" indent="-270011" defTabSz="914436" fontAlgn="base">
              <a:spcBef>
                <a:spcPts val="600"/>
              </a:spcBef>
              <a:spcAft>
                <a:spcPct val="0"/>
              </a:spcAft>
              <a:buClr>
                <a:srgbClr val="367A4B"/>
              </a:buClr>
              <a:buSzPct val="100000"/>
              <a:buFont typeface="Verdana" pitchFamily="34" charset="0"/>
              <a:buChar char="•"/>
              <a:defRPr/>
            </a:pPr>
            <a:r>
              <a:rPr lang="en-US" kern="0" dirty="0">
                <a:solidFill>
                  <a:srgbClr val="333399"/>
                </a:solidFill>
                <a:latin typeface="Verdana" panose="020B0604030504040204" pitchFamily="34" charset="0"/>
                <a:ea typeface="Verdana" panose="020B0604030504040204" pitchFamily="34" charset="0"/>
                <a:cs typeface="Verdana" panose="020B0604030504040204" pitchFamily="34" charset="0"/>
              </a:rPr>
              <a:t>This is reflected in the different ways in which geo-spatial data is managed</a:t>
            </a:r>
          </a:p>
        </p:txBody>
      </p:sp>
      <p:grpSp>
        <p:nvGrpSpPr>
          <p:cNvPr id="15367" name="Group 6"/>
          <p:cNvGrpSpPr>
            <a:grpSpLocks/>
          </p:cNvGrpSpPr>
          <p:nvPr/>
        </p:nvGrpSpPr>
        <p:grpSpPr bwMode="auto">
          <a:xfrm>
            <a:off x="4616451" y="2571751"/>
            <a:ext cx="2484438" cy="3230563"/>
            <a:chOff x="3301" y="1162"/>
            <a:chExt cx="1860" cy="2175"/>
          </a:xfrm>
        </p:grpSpPr>
        <p:pic>
          <p:nvPicPr>
            <p:cNvPr id="15368" name="Picture 7" descr="Projection_Europe-o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1" y="1162"/>
              <a:ext cx="1844" cy="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a:spLocks noChangeArrowheads="1"/>
            </p:cNvSpPr>
            <p:nvPr/>
          </p:nvSpPr>
          <p:spPr bwMode="auto">
            <a:xfrm>
              <a:off x="4301" y="2840"/>
              <a:ext cx="860" cy="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defPPr>
                <a:defRPr lang="hr-HR"/>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a:lstStyle>
            <a:p>
              <a:pPr algn="r" defTabSz="914436">
                <a:defRPr/>
              </a:pPr>
              <a:r>
                <a:rPr lang="it-IT" sz="1400" dirty="0" err="1">
                  <a:solidFill>
                    <a:srgbClr val="333399"/>
                  </a:solidFill>
                  <a:latin typeface="Arial" charset="0"/>
                  <a:ea typeface="ＭＳ Ｐゴシック"/>
                </a:rPr>
                <a:t>Various</a:t>
              </a:r>
              <a:r>
                <a:rPr lang="it-IT" sz="1400" dirty="0">
                  <a:solidFill>
                    <a:srgbClr val="333399"/>
                  </a:solidFill>
                  <a:latin typeface="Arial" charset="0"/>
                  <a:ea typeface="ＭＳ Ｐゴシック"/>
                </a:rPr>
                <a:t> </a:t>
              </a:r>
              <a:r>
                <a:rPr lang="it-IT" sz="1400" dirty="0" err="1">
                  <a:solidFill>
                    <a:srgbClr val="333399"/>
                  </a:solidFill>
                  <a:latin typeface="Arial" charset="0"/>
                  <a:ea typeface="ＭＳ Ｐゴシック"/>
                </a:rPr>
                <a:t>Map</a:t>
              </a:r>
              <a:r>
                <a:rPr lang="it-IT" sz="1400" dirty="0">
                  <a:solidFill>
                    <a:srgbClr val="333399"/>
                  </a:solidFill>
                  <a:latin typeface="Arial" charset="0"/>
                  <a:ea typeface="ＭＳ Ｐゴシック"/>
                </a:rPr>
                <a:t> </a:t>
              </a:r>
              <a:r>
                <a:rPr lang="it-IT" sz="1400" dirty="0" err="1">
                  <a:solidFill>
                    <a:srgbClr val="333399"/>
                  </a:solidFill>
                  <a:latin typeface="Arial" charset="0"/>
                  <a:ea typeface="ＭＳ Ｐゴシック"/>
                </a:rPr>
                <a:t>projections</a:t>
              </a:r>
              <a:endParaRPr lang="it-IT" sz="1400" dirty="0">
                <a:solidFill>
                  <a:srgbClr val="333399"/>
                </a:solidFill>
                <a:latin typeface="Arial" charset="0"/>
                <a:ea typeface="ＭＳ Ｐゴシック"/>
              </a:endParaRPr>
            </a:p>
          </p:txBody>
        </p:sp>
      </p:grpSp>
    </p:spTree>
    <p:extLst>
      <p:ext uri="{BB962C8B-B14F-4D97-AF65-F5344CB8AC3E}">
        <p14:creationId xmlns:p14="http://schemas.microsoft.com/office/powerpoint/2010/main" val="311118787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groofhu\AppData\Local\Local Documents - no backup\Pictures\INSPIRE_directive_wordclou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375" y="2722563"/>
            <a:ext cx="8110538"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226" y="1570038"/>
            <a:ext cx="6443663" cy="969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17464" y="1278262"/>
            <a:ext cx="1636713" cy="163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605" name="Title 1"/>
          <p:cNvSpPr>
            <a:spLocks noGrp="1"/>
          </p:cNvSpPr>
          <p:nvPr>
            <p:ph type="title"/>
          </p:nvPr>
        </p:nvSpPr>
        <p:spPr>
          <a:xfrm>
            <a:off x="1207451" y="1039814"/>
            <a:ext cx="7346950" cy="430860"/>
          </a:xfrm>
        </p:spPr>
        <p:txBody>
          <a:bodyPr/>
          <a:lstStyle/>
          <a:p>
            <a:pPr>
              <a:defRPr/>
            </a:pPr>
            <a:r>
              <a:rPr lang="hr-HR" altLang="sr-Latn-RS" dirty="0" smtClean="0">
                <a:latin typeface="Arial" panose="020B0604020202020204" pitchFamily="34" charset="0"/>
                <a:cs typeface="Arial" panose="020B0604020202020204" pitchFamily="34" charset="0"/>
              </a:rPr>
              <a:t>INSPIRE</a:t>
            </a:r>
            <a:endParaRPr lang="en-GB" altLang="sr-Latn-RS" dirty="0" smtClean="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5"/>
          <a:stretch>
            <a:fillRect/>
          </a:stretch>
        </p:blipFill>
        <p:spPr>
          <a:xfrm>
            <a:off x="8482581" y="978223"/>
            <a:ext cx="1510388" cy="21810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21024623"/>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ChangeArrowheads="1"/>
          </p:cNvSpPr>
          <p:nvPr>
            <p:ph type="body" sz="half" idx="4294967295"/>
          </p:nvPr>
        </p:nvSpPr>
        <p:spPr>
          <a:xfrm>
            <a:off x="1163062" y="1700214"/>
            <a:ext cx="2994025" cy="3206750"/>
          </a:xfrm>
          <a:solidFill>
            <a:srgbClr val="B9B9FF"/>
          </a:solidFill>
          <a:ln w="12700">
            <a:solidFill>
              <a:schemeClr val="tx1"/>
            </a:solidFill>
            <a:miter lim="800000"/>
            <a:headEnd/>
            <a:tailEnd/>
          </a:ln>
        </p:spPr>
        <p:txBody>
          <a:bodyPr>
            <a:normAutofit fontScale="92500" lnSpcReduction="10000"/>
          </a:bodyPr>
          <a:lstStyle/>
          <a:p>
            <a:pPr marL="0" indent="0" defTabSz="966826">
              <a:lnSpc>
                <a:spcPct val="120000"/>
              </a:lnSpc>
              <a:spcAft>
                <a:spcPts val="0"/>
              </a:spcAft>
              <a:tabLst>
                <a:tab pos="446105" algn="l"/>
              </a:tabLst>
              <a:defRPr/>
            </a:pPr>
            <a:r>
              <a:rPr lang="en-GB" b="1" dirty="0" smtClean="0">
                <a:solidFill>
                  <a:srgbClr val="003399"/>
                </a:solidFill>
                <a:latin typeface="Tahoma" panose="020B0604030504040204" pitchFamily="34" charset="0"/>
                <a:ea typeface="Tahoma" panose="020B0604030504040204" pitchFamily="34" charset="0"/>
                <a:cs typeface="Tahoma" panose="020B0604030504040204" pitchFamily="34" charset="0"/>
              </a:rPr>
              <a:t> Annex </a:t>
            </a:r>
            <a:r>
              <a:rPr lang="en-GB" b="1" dirty="0">
                <a:solidFill>
                  <a:srgbClr val="003399"/>
                </a:solidFill>
                <a:latin typeface="Tahoma" panose="020B0604030504040204" pitchFamily="34" charset="0"/>
                <a:ea typeface="Tahoma" panose="020B0604030504040204" pitchFamily="34" charset="0"/>
                <a:cs typeface="Tahoma" panose="020B0604030504040204" pitchFamily="34" charset="0"/>
              </a:rPr>
              <a:t>I</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Coordinate reference systems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Geographical grid systems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Geographical names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Administrative units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FF0000"/>
                </a:solidFill>
                <a:latin typeface="Tahoma" pitchFamily="34" charset="0"/>
              </a:rPr>
              <a:t>Addresses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Cadastral parcels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Transport networks</a:t>
            </a:r>
          </a:p>
          <a:p>
            <a:pPr marL="522309" lvl="1" indent="-342913" defTabSz="966826">
              <a:lnSpc>
                <a:spcPct val="120000"/>
              </a:lnSpc>
              <a:spcBef>
                <a:spcPts val="0"/>
              </a:spcBef>
              <a:spcAft>
                <a:spcPts val="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Hydrography</a:t>
            </a:r>
          </a:p>
          <a:p>
            <a:pPr marL="522309" lvl="1" indent="-342913" defTabSz="966826">
              <a:spcBef>
                <a:spcPts val="200"/>
              </a:spcBef>
              <a:spcAft>
                <a:spcPts val="200"/>
              </a:spcAft>
              <a:buClr>
                <a:srgbClr val="0F5494"/>
              </a:buClr>
              <a:buSzPct val="100000"/>
              <a:buFont typeface="+mj-lt"/>
              <a:buAutoNum type="arabicPeriod"/>
              <a:tabLst>
                <a:tab pos="446105" algn="l"/>
              </a:tabLst>
              <a:defRPr/>
            </a:pPr>
            <a:r>
              <a:rPr lang="en-GB" sz="1600" b="1" dirty="0">
                <a:solidFill>
                  <a:srgbClr val="0F5494"/>
                </a:solidFill>
                <a:latin typeface="Tahoma" pitchFamily="34" charset="0"/>
              </a:rPr>
              <a:t>Protected sites </a:t>
            </a:r>
          </a:p>
        </p:txBody>
      </p:sp>
      <p:sp>
        <p:nvSpPr>
          <p:cNvPr id="980995" name="Rectangle 3"/>
          <p:cNvSpPr>
            <a:spLocks noGrp="1" noChangeArrowheads="1"/>
          </p:cNvSpPr>
          <p:nvPr>
            <p:ph type="body" sz="half" idx="4294967295"/>
          </p:nvPr>
        </p:nvSpPr>
        <p:spPr>
          <a:xfrm>
            <a:off x="1163062" y="5016501"/>
            <a:ext cx="2992437" cy="1439863"/>
          </a:xfrm>
          <a:solidFill>
            <a:srgbClr val="E5E5FF"/>
          </a:solidFill>
          <a:ln w="12700">
            <a:solidFill>
              <a:schemeClr val="tx1"/>
            </a:solidFill>
            <a:miter lim="800000"/>
            <a:headEnd/>
            <a:tailEnd/>
          </a:ln>
        </p:spPr>
        <p:txBody>
          <a:bodyPr>
            <a:normAutofit fontScale="92500" lnSpcReduction="10000"/>
          </a:bodyPr>
          <a:lstStyle/>
          <a:p>
            <a:pPr marL="0" indent="0" defTabSz="966826">
              <a:lnSpc>
                <a:spcPct val="120000"/>
              </a:lnSpc>
              <a:spcAft>
                <a:spcPts val="0"/>
              </a:spcAft>
              <a:tabLst>
                <a:tab pos="446105" algn="l"/>
              </a:tabLst>
              <a:defRPr/>
            </a:pPr>
            <a:r>
              <a:rPr lang="en-GB" sz="1900" b="1" dirty="0">
                <a:solidFill>
                  <a:srgbClr val="003399"/>
                </a:solidFill>
                <a:latin typeface="Tahoma" panose="020B0604030504040204" pitchFamily="34" charset="0"/>
                <a:ea typeface="Tahoma" panose="020B0604030504040204" pitchFamily="34" charset="0"/>
                <a:cs typeface="Tahoma" panose="020B0604030504040204" pitchFamily="34" charset="0"/>
              </a:rPr>
              <a:t> Annex II</a:t>
            </a:r>
          </a:p>
          <a:p>
            <a:pPr marL="0" lvl="1" indent="-266711" defTabSz="966826">
              <a:lnSpc>
                <a:spcPct val="120000"/>
              </a:lnSpc>
              <a:spcBef>
                <a:spcPts val="0"/>
              </a:spcBef>
              <a:spcAft>
                <a:spcPts val="0"/>
              </a:spcAft>
              <a:buClr>
                <a:srgbClr val="0F5494"/>
              </a:buClr>
              <a:buSzPct val="100000"/>
              <a:buFontTx/>
              <a:buAutoNum type="arabicPeriod"/>
              <a:tabLst>
                <a:tab pos="446105" algn="l"/>
              </a:tabLst>
              <a:defRPr/>
            </a:pPr>
            <a:r>
              <a:rPr lang="en-GB" sz="1600" b="1" dirty="0">
                <a:solidFill>
                  <a:srgbClr val="003399"/>
                </a:solidFill>
                <a:latin typeface="Tahoma" panose="020B0604030504040204" pitchFamily="34" charset="0"/>
                <a:ea typeface="Tahoma" panose="020B0604030504040204" pitchFamily="34" charset="0"/>
                <a:cs typeface="Tahoma" panose="020B0604030504040204" pitchFamily="34" charset="0"/>
              </a:rPr>
              <a:t>Elevation</a:t>
            </a:r>
          </a:p>
          <a:p>
            <a:pPr marL="0" lvl="1" indent="-266711" defTabSz="966826">
              <a:lnSpc>
                <a:spcPct val="120000"/>
              </a:lnSpc>
              <a:spcBef>
                <a:spcPts val="0"/>
              </a:spcBef>
              <a:spcAft>
                <a:spcPts val="0"/>
              </a:spcAft>
              <a:buClr>
                <a:srgbClr val="0F5494"/>
              </a:buClr>
              <a:buSzPct val="100000"/>
              <a:buFontTx/>
              <a:buAutoNum type="arabicPeriod"/>
              <a:tabLst>
                <a:tab pos="446105" algn="l"/>
              </a:tabLst>
              <a:defRPr/>
            </a:pPr>
            <a:r>
              <a:rPr lang="en-GB" sz="1600" b="1" dirty="0">
                <a:solidFill>
                  <a:srgbClr val="003399"/>
                </a:solidFill>
                <a:latin typeface="Tahoma" panose="020B0604030504040204" pitchFamily="34" charset="0"/>
                <a:ea typeface="Tahoma" panose="020B0604030504040204" pitchFamily="34" charset="0"/>
                <a:cs typeface="Tahoma" panose="020B0604030504040204" pitchFamily="34" charset="0"/>
              </a:rPr>
              <a:t>Land cover</a:t>
            </a:r>
          </a:p>
          <a:p>
            <a:pPr marL="0" lvl="1" indent="-266711" defTabSz="966826">
              <a:lnSpc>
                <a:spcPct val="120000"/>
              </a:lnSpc>
              <a:spcBef>
                <a:spcPts val="0"/>
              </a:spcBef>
              <a:spcAft>
                <a:spcPts val="0"/>
              </a:spcAft>
              <a:buClr>
                <a:srgbClr val="0F5494"/>
              </a:buClr>
              <a:buSzPct val="100000"/>
              <a:buFontTx/>
              <a:buAutoNum type="arabicPeriod"/>
              <a:tabLst>
                <a:tab pos="446105" algn="l"/>
              </a:tabLst>
              <a:defRPr/>
            </a:pPr>
            <a:r>
              <a:rPr lang="en-GB" sz="1600" b="1" dirty="0">
                <a:solidFill>
                  <a:srgbClr val="003399"/>
                </a:solidFill>
                <a:latin typeface="Tahoma" panose="020B0604030504040204" pitchFamily="34" charset="0"/>
                <a:ea typeface="Tahoma" panose="020B0604030504040204" pitchFamily="34" charset="0"/>
                <a:cs typeface="Tahoma" panose="020B0604030504040204" pitchFamily="34" charset="0"/>
              </a:rPr>
              <a:t>Ortho-imagery</a:t>
            </a:r>
          </a:p>
          <a:p>
            <a:pPr marL="0" lvl="1" indent="-266711" defTabSz="966826">
              <a:lnSpc>
                <a:spcPct val="120000"/>
              </a:lnSpc>
              <a:spcBef>
                <a:spcPts val="0"/>
              </a:spcBef>
              <a:spcAft>
                <a:spcPts val="0"/>
              </a:spcAft>
              <a:buClr>
                <a:srgbClr val="0F5494"/>
              </a:buClr>
              <a:buSzPct val="100000"/>
              <a:buFontTx/>
              <a:buAutoNum type="arabicPeriod"/>
              <a:tabLst>
                <a:tab pos="446105" algn="l"/>
              </a:tabLst>
              <a:defRPr/>
            </a:pPr>
            <a:r>
              <a:rPr lang="en-GB" sz="1600" b="1" dirty="0">
                <a:solidFill>
                  <a:srgbClr val="003399"/>
                </a:solidFill>
                <a:latin typeface="Tahoma" panose="020B0604030504040204" pitchFamily="34" charset="0"/>
                <a:ea typeface="Tahoma" panose="020B0604030504040204" pitchFamily="34" charset="0"/>
                <a:cs typeface="Tahoma" panose="020B0604030504040204" pitchFamily="34" charset="0"/>
              </a:rPr>
              <a:t>Geology</a:t>
            </a:r>
          </a:p>
        </p:txBody>
      </p:sp>
      <p:sp>
        <p:nvSpPr>
          <p:cNvPr id="20484" name="Rectangle 5"/>
          <p:cNvSpPr>
            <a:spLocks noChangeArrowheads="1"/>
          </p:cNvSpPr>
          <p:nvPr/>
        </p:nvSpPr>
        <p:spPr bwMode="auto">
          <a:xfrm>
            <a:off x="4271387" y="1684338"/>
            <a:ext cx="2797175" cy="4772025"/>
          </a:xfrm>
          <a:prstGeom prst="rect">
            <a:avLst/>
          </a:prstGeom>
          <a:solidFill>
            <a:srgbClr val="E5E5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966788">
              <a:lnSpc>
                <a:spcPts val="2400"/>
              </a:lnSpc>
              <a:buClr>
                <a:srgbClr val="37ACDE"/>
              </a:buClr>
              <a:buFont typeface="Verdana" panose="020B0604030504040204" pitchFamily="34" charset="0"/>
              <a:tabLst>
                <a:tab pos="446088" algn="l"/>
              </a:tabLst>
              <a:defRPr>
                <a:solidFill>
                  <a:srgbClr val="004494"/>
                </a:solidFill>
                <a:latin typeface="Verdana" panose="020B0604030504040204" pitchFamily="34" charset="0"/>
                <a:ea typeface="ＭＳ Ｐゴシック" panose="020B0600070205080204" pitchFamily="34" charset="-128"/>
              </a:defRPr>
            </a:lvl1pPr>
            <a:lvl2pPr marL="446088" indent="-266700" defTabSz="966788">
              <a:lnSpc>
                <a:spcPts val="2400"/>
              </a:lnSpc>
              <a:buClr>
                <a:srgbClr val="37ACDE"/>
              </a:buClr>
              <a:buFont typeface="Verdana" panose="020B0604030504040204" pitchFamily="34" charset="0"/>
              <a:buChar char="•"/>
              <a:tabLst>
                <a:tab pos="446088" algn="l"/>
              </a:tabLst>
              <a:defRPr>
                <a:solidFill>
                  <a:srgbClr val="004494"/>
                </a:solidFill>
                <a:latin typeface="Verdana" panose="020B0604030504040204" pitchFamily="34" charset="0"/>
                <a:ea typeface="ＭＳ Ｐゴシック" panose="020B0600070205080204" pitchFamily="34" charset="-128"/>
              </a:defRPr>
            </a:lvl2pPr>
            <a:lvl3pPr marL="1143000" indent="-228600" defTabSz="966788">
              <a:lnSpc>
                <a:spcPts val="2400"/>
              </a:lnSpc>
              <a:buClr>
                <a:srgbClr val="37ACDE"/>
              </a:buClr>
              <a:buFont typeface="Wingdings" panose="05000000000000000000" pitchFamily="2" charset="2"/>
              <a:buChar char="§"/>
              <a:tabLst>
                <a:tab pos="446088" algn="l"/>
              </a:tabLst>
              <a:defRPr sz="1600">
                <a:solidFill>
                  <a:srgbClr val="004494"/>
                </a:solidFill>
                <a:latin typeface="Verdana" panose="020B0604030504040204" pitchFamily="34" charset="0"/>
                <a:ea typeface="ＭＳ Ｐゴシック" panose="020B0600070205080204" pitchFamily="34" charset="-128"/>
              </a:defRPr>
            </a:lvl3pPr>
            <a:lvl4pPr marL="1600200" indent="-228600" defTabSz="966788">
              <a:lnSpc>
                <a:spcPts val="2400"/>
              </a:lnSpc>
              <a:buClr>
                <a:srgbClr val="37ACDE"/>
              </a:buClr>
              <a:buFont typeface="Arial" panose="020B060402020202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4pPr>
            <a:lvl5pPr marL="2057400" indent="-228600" defTabSz="966788">
              <a:lnSpc>
                <a:spcPts val="2400"/>
              </a:lnSpc>
              <a:buClr>
                <a:srgbClr val="37ACDE"/>
              </a:buClr>
              <a:buFont typeface="Verdana" panose="020B060403050404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5pPr>
            <a:lvl6pPr marL="25146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6pPr>
            <a:lvl7pPr marL="29718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7pPr>
            <a:lvl8pPr marL="34290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8pPr>
            <a:lvl9pPr marL="38862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446088" algn="l"/>
              </a:tabLst>
              <a:defRPr sz="1600">
                <a:solidFill>
                  <a:srgbClr val="004494"/>
                </a:solidFill>
                <a:latin typeface="Verdana" panose="020B0604030504040204" pitchFamily="34" charset="0"/>
                <a:ea typeface="ＭＳ Ｐゴシック" panose="020B0600070205080204" pitchFamily="34" charset="-128"/>
              </a:defRPr>
            </a:lvl9pPr>
          </a:lstStyle>
          <a:p>
            <a:pPr defTabSz="966826" fontAlgn="base">
              <a:lnSpc>
                <a:spcPct val="100000"/>
              </a:lnSpc>
              <a:spcBef>
                <a:spcPct val="15000"/>
              </a:spcBef>
              <a:spcAft>
                <a:spcPct val="0"/>
              </a:spcAft>
              <a:buClr>
                <a:srgbClr val="0F3277"/>
              </a:buClr>
              <a:tabLst>
                <a:tab pos="446105" algn="l"/>
              </a:tabLst>
            </a:pPr>
            <a:r>
              <a:rPr lang="en-US" altLang="en-US" b="1" dirty="0">
                <a:solidFill>
                  <a:srgbClr val="0F5494"/>
                </a:solidFill>
                <a:latin typeface="Tahoma" panose="020B0604030504040204" pitchFamily="34" charset="0"/>
                <a:cs typeface="Arial" panose="020B0604020202020204" pitchFamily="34" charset="0"/>
              </a:rPr>
              <a:t> Annex III</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Statistical units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Buildings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Soil</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Land use</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Human health and safety</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FF0000"/>
                </a:solidFill>
                <a:latin typeface="Tahoma" panose="020B0604030504040204" pitchFamily="34" charset="0"/>
                <a:cs typeface="Arial" panose="020B0604020202020204" pitchFamily="34" charset="0"/>
              </a:rPr>
              <a:t>Utility and governmental services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Environmental monitoring facilities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Production and industrial facilities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Agricultural and aquaculture facilities</a:t>
            </a:r>
          </a:p>
          <a:p>
            <a:pPr marL="446105" lvl="1" indent="-266711" defTabSz="966826" fontAlgn="base">
              <a:lnSpc>
                <a:spcPct val="100000"/>
              </a:lnSpc>
              <a:spcBef>
                <a:spcPts val="200"/>
              </a:spcBef>
              <a:spcAft>
                <a:spcPts val="200"/>
              </a:spcAft>
              <a:buClrTx/>
              <a:buFontTx/>
              <a:buAutoNum type="arabicPeriod"/>
              <a:tabLst>
                <a:tab pos="446105" algn="l"/>
              </a:tabLst>
            </a:pPr>
            <a:r>
              <a:rPr lang="en-US" altLang="en-US" sz="1500" b="1" dirty="0">
                <a:solidFill>
                  <a:srgbClr val="0F5494"/>
                </a:solidFill>
                <a:latin typeface="Tahoma" panose="020B0604030504040204" pitchFamily="34" charset="0"/>
                <a:cs typeface="Arial" panose="020B0604020202020204" pitchFamily="34" charset="0"/>
              </a:rPr>
              <a:t>Population distribution – demography</a:t>
            </a:r>
          </a:p>
        </p:txBody>
      </p:sp>
      <p:sp>
        <p:nvSpPr>
          <p:cNvPr id="20485" name="Rectangle 6"/>
          <p:cNvSpPr>
            <a:spLocks noChangeArrowheads="1"/>
          </p:cNvSpPr>
          <p:nvPr/>
        </p:nvSpPr>
        <p:spPr bwMode="auto">
          <a:xfrm>
            <a:off x="7068562" y="1684338"/>
            <a:ext cx="2808287" cy="4772025"/>
          </a:xfrm>
          <a:prstGeom prst="rect">
            <a:avLst/>
          </a:prstGeom>
          <a:solidFill>
            <a:srgbClr val="E5E5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457200" indent="-457200" defTabSz="966788">
              <a:lnSpc>
                <a:spcPts val="2400"/>
              </a:lnSpc>
              <a:buClr>
                <a:srgbClr val="37ACDE"/>
              </a:buClr>
              <a:buFont typeface="Verdana" panose="020B0604030504040204" pitchFamily="34" charset="0"/>
              <a:tabLst>
                <a:tab pos="354013" algn="l"/>
              </a:tabLst>
              <a:defRPr>
                <a:solidFill>
                  <a:srgbClr val="004494"/>
                </a:solidFill>
                <a:latin typeface="Verdana" panose="020B0604030504040204" pitchFamily="34" charset="0"/>
                <a:ea typeface="ＭＳ Ｐゴシック" panose="020B0600070205080204" pitchFamily="34" charset="-128"/>
              </a:defRPr>
            </a:lvl1pPr>
            <a:lvl2pPr marL="560388" indent="-381000" defTabSz="966788">
              <a:lnSpc>
                <a:spcPts val="2400"/>
              </a:lnSpc>
              <a:buClr>
                <a:srgbClr val="37ACDE"/>
              </a:buClr>
              <a:buFont typeface="Verdana" panose="020B0604030504040204" pitchFamily="34" charset="0"/>
              <a:buChar char="•"/>
              <a:tabLst>
                <a:tab pos="354013" algn="l"/>
              </a:tabLst>
              <a:defRPr>
                <a:solidFill>
                  <a:srgbClr val="004494"/>
                </a:solidFill>
                <a:latin typeface="Verdana" panose="020B0604030504040204" pitchFamily="34" charset="0"/>
                <a:ea typeface="ＭＳ Ｐゴシック" panose="020B0600070205080204" pitchFamily="34" charset="-128"/>
              </a:defRPr>
            </a:lvl2pPr>
            <a:lvl3pPr marL="1143000" indent="-228600" defTabSz="966788">
              <a:lnSpc>
                <a:spcPts val="2400"/>
              </a:lnSpc>
              <a:buClr>
                <a:srgbClr val="37ACDE"/>
              </a:buClr>
              <a:buFont typeface="Wingdings" panose="05000000000000000000" pitchFamily="2" charset="2"/>
              <a:buChar char="§"/>
              <a:tabLst>
                <a:tab pos="354013" algn="l"/>
              </a:tabLst>
              <a:defRPr sz="1600">
                <a:solidFill>
                  <a:srgbClr val="004494"/>
                </a:solidFill>
                <a:latin typeface="Verdana" panose="020B0604030504040204" pitchFamily="34" charset="0"/>
                <a:ea typeface="ＭＳ Ｐゴシック" panose="020B0600070205080204" pitchFamily="34" charset="-128"/>
              </a:defRPr>
            </a:lvl3pPr>
            <a:lvl4pPr marL="1600200" indent="-228600" defTabSz="966788">
              <a:lnSpc>
                <a:spcPts val="2400"/>
              </a:lnSpc>
              <a:buClr>
                <a:srgbClr val="37ACDE"/>
              </a:buClr>
              <a:buFont typeface="Arial" panose="020B060402020202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4pPr>
            <a:lvl5pPr marL="2057400" indent="-228600" defTabSz="966788">
              <a:lnSpc>
                <a:spcPts val="2400"/>
              </a:lnSpc>
              <a:buClr>
                <a:srgbClr val="37ACDE"/>
              </a:buClr>
              <a:buFont typeface="Verdana" panose="020B060403050404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5pPr>
            <a:lvl6pPr marL="25146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6pPr>
            <a:lvl7pPr marL="29718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7pPr>
            <a:lvl8pPr marL="34290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8pPr>
            <a:lvl9pPr marL="3886200" indent="-228600" defTabSz="966788" eaLnBrk="0" fontAlgn="base" hangingPunct="0">
              <a:lnSpc>
                <a:spcPts val="2400"/>
              </a:lnSpc>
              <a:spcBef>
                <a:spcPct val="0"/>
              </a:spcBef>
              <a:spcAft>
                <a:spcPct val="0"/>
              </a:spcAft>
              <a:buClr>
                <a:srgbClr val="37ACDE"/>
              </a:buClr>
              <a:buFont typeface="Verdana" panose="020B0604030504040204" pitchFamily="34" charset="0"/>
              <a:buChar char="–"/>
              <a:tabLst>
                <a:tab pos="354013" algn="l"/>
              </a:tabLst>
              <a:defRPr sz="1600">
                <a:solidFill>
                  <a:srgbClr val="004494"/>
                </a:solidFill>
                <a:latin typeface="Verdana" panose="020B0604030504040204" pitchFamily="34" charset="0"/>
                <a:ea typeface="ＭＳ Ｐゴシック" panose="020B0600070205080204" pitchFamily="34" charset="-128"/>
              </a:defRPr>
            </a:lvl9pPr>
          </a:lstStyle>
          <a:p>
            <a:pPr marL="457218" indent="-457218" defTabSz="966826" fontAlgn="base">
              <a:lnSpc>
                <a:spcPct val="90000"/>
              </a:lnSpc>
              <a:spcBef>
                <a:spcPct val="15000"/>
              </a:spcBef>
              <a:spcAft>
                <a:spcPct val="0"/>
              </a:spcAft>
              <a:buClr>
                <a:srgbClr val="0000FF"/>
              </a:buClr>
              <a:tabLst>
                <a:tab pos="354027" algn="l"/>
              </a:tabLst>
            </a:pPr>
            <a:endParaRPr lang="en-US" altLang="en-US" b="1">
              <a:solidFill>
                <a:srgbClr val="0F5494"/>
              </a:solidFill>
              <a:latin typeface="Tahoma" panose="020B0604030504040204" pitchFamily="34" charset="0"/>
              <a:cs typeface="Arial" panose="020B0604020202020204" pitchFamily="34" charset="0"/>
            </a:endParaRP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Area management/ restriction/regulation zones &amp; reporting units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Natural risk zones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Atmospheric conditions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Meteorological geographical features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Oceanographic geographical features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Sea regions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Bio-geographical regions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Habitats and biotopes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Species distribution</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Energy Resources</a:t>
            </a:r>
          </a:p>
          <a:p>
            <a:pPr marL="560410" lvl="1" indent="-381015" defTabSz="966826" fontAlgn="base">
              <a:lnSpc>
                <a:spcPct val="100000"/>
              </a:lnSpc>
              <a:spcBef>
                <a:spcPts val="200"/>
              </a:spcBef>
              <a:spcAft>
                <a:spcPts val="200"/>
              </a:spcAft>
              <a:buClrTx/>
              <a:buFontTx/>
              <a:buAutoNum type="arabicPeriod" startAt="11"/>
              <a:tabLst>
                <a:tab pos="354027" algn="l"/>
              </a:tabLst>
            </a:pPr>
            <a:r>
              <a:rPr lang="en-US" altLang="en-US" sz="1500" b="1">
                <a:solidFill>
                  <a:srgbClr val="0F5494"/>
                </a:solidFill>
                <a:latin typeface="Tahoma" panose="020B0604030504040204" pitchFamily="34" charset="0"/>
                <a:cs typeface="Arial" panose="020B0604020202020204" pitchFamily="34" charset="0"/>
              </a:rPr>
              <a:t>Mineral resources</a:t>
            </a:r>
            <a:endParaRPr lang="de-DE" altLang="en-US" sz="1500" b="1">
              <a:solidFill>
                <a:srgbClr val="0F5494"/>
              </a:solidFill>
              <a:latin typeface="Tahoma" panose="020B0604030504040204" pitchFamily="34" charset="0"/>
              <a:cs typeface="Arial" panose="020B0604020202020204" pitchFamily="34" charset="0"/>
            </a:endParaRPr>
          </a:p>
        </p:txBody>
      </p:sp>
      <p:sp>
        <p:nvSpPr>
          <p:cNvPr id="20486" name="AutoShape 10"/>
          <p:cNvSpPr>
            <a:spLocks noChangeAspect="1" noChangeArrowheads="1" noTextEdit="1"/>
          </p:cNvSpPr>
          <p:nvPr/>
        </p:nvSpPr>
        <p:spPr bwMode="auto">
          <a:xfrm>
            <a:off x="4224339" y="765175"/>
            <a:ext cx="903287"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36" eaLnBrk="0" fontAlgn="base" hangingPunct="0">
              <a:spcBef>
                <a:spcPct val="0"/>
              </a:spcBef>
              <a:spcAft>
                <a:spcPct val="0"/>
              </a:spcAft>
            </a:pPr>
            <a:endParaRPr lang="en-GB" sz="7600" b="1">
              <a:solidFill>
                <a:srgbClr val="FFD624"/>
              </a:solidFill>
              <a:latin typeface="Verdana" panose="020B0604030504040204" pitchFamily="34" charset="0"/>
              <a:ea typeface="ＭＳ Ｐゴシック" panose="020B0600070205080204" pitchFamily="34" charset="-128"/>
            </a:endParaRPr>
          </a:p>
        </p:txBody>
      </p:sp>
      <p:sp>
        <p:nvSpPr>
          <p:cNvPr id="26631" name="Title 1"/>
          <p:cNvSpPr>
            <a:spLocks noGrp="1"/>
          </p:cNvSpPr>
          <p:nvPr>
            <p:ph type="title"/>
          </p:nvPr>
        </p:nvSpPr>
        <p:spPr/>
        <p:txBody>
          <a:bodyPr/>
          <a:lstStyle/>
          <a:p>
            <a:pPr>
              <a:defRPr/>
            </a:pPr>
            <a:r>
              <a:rPr lang="en-GB" altLang="sr-Latn-RS" dirty="0" smtClean="0">
                <a:latin typeface="Arial" panose="020B0604020202020204" pitchFamily="34" charset="0"/>
                <a:cs typeface="Arial" panose="020B0604020202020204" pitchFamily="34" charset="0"/>
              </a:rPr>
              <a:t>INSPIRE Data Themes</a:t>
            </a:r>
          </a:p>
        </p:txBody>
      </p:sp>
      <p:pic>
        <p:nvPicPr>
          <p:cNvPr id="9" name="Picture 8"/>
          <p:cNvPicPr>
            <a:picLocks noChangeAspect="1"/>
          </p:cNvPicPr>
          <p:nvPr/>
        </p:nvPicPr>
        <p:blipFill>
          <a:blip r:embed="rId3"/>
          <a:stretch>
            <a:fillRect/>
          </a:stretch>
        </p:blipFill>
        <p:spPr>
          <a:xfrm>
            <a:off x="8187224" y="267360"/>
            <a:ext cx="3744812" cy="3477326"/>
          </a:xfrm>
          <a:prstGeom prst="rect">
            <a:avLst/>
          </a:prstGeom>
        </p:spPr>
      </p:pic>
      <p:grpSp>
        <p:nvGrpSpPr>
          <p:cNvPr id="12" name="Group 11"/>
          <p:cNvGrpSpPr/>
          <p:nvPr/>
        </p:nvGrpSpPr>
        <p:grpSpPr>
          <a:xfrm>
            <a:off x="8472705" y="2549652"/>
            <a:ext cx="3645307" cy="3228309"/>
            <a:chOff x="7190893" y="482860"/>
            <a:chExt cx="4926293" cy="5576442"/>
          </a:xfrm>
        </p:grpSpPr>
        <p:grpSp>
          <p:nvGrpSpPr>
            <p:cNvPr id="13" name="Group 12"/>
            <p:cNvGrpSpPr/>
            <p:nvPr/>
          </p:nvGrpSpPr>
          <p:grpSpPr>
            <a:xfrm>
              <a:off x="7190893" y="482860"/>
              <a:ext cx="4926293" cy="5576442"/>
              <a:chOff x="7265707" y="59587"/>
              <a:chExt cx="4926293" cy="5576442"/>
            </a:xfrm>
          </p:grpSpPr>
          <p:pic>
            <p:nvPicPr>
              <p:cNvPr id="15" name="Picture 14"/>
              <p:cNvPicPr>
                <a:picLocks noChangeAspect="1"/>
              </p:cNvPicPr>
              <p:nvPr/>
            </p:nvPicPr>
            <p:blipFill rotWithShape="1">
              <a:blip r:embed="rId4"/>
              <a:srcRect b="10969"/>
              <a:stretch/>
            </p:blipFill>
            <p:spPr>
              <a:xfrm>
                <a:off x="7265707" y="59587"/>
                <a:ext cx="4926293" cy="5033274"/>
              </a:xfrm>
              <a:prstGeom prst="rect">
                <a:avLst/>
              </a:prstGeom>
            </p:spPr>
          </p:pic>
          <p:sp>
            <p:nvSpPr>
              <p:cNvPr id="16" name="Rectangle 15"/>
              <p:cNvSpPr/>
              <p:nvPr/>
            </p:nvSpPr>
            <p:spPr>
              <a:xfrm>
                <a:off x="7679765" y="2028452"/>
                <a:ext cx="4098175" cy="3607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Picture 13"/>
            <p:cNvPicPr>
              <a:picLocks noChangeAspect="1"/>
            </p:cNvPicPr>
            <p:nvPr/>
          </p:nvPicPr>
          <p:blipFill>
            <a:blip r:embed="rId5"/>
            <a:stretch>
              <a:fillRect/>
            </a:stretch>
          </p:blipFill>
          <p:spPr>
            <a:xfrm>
              <a:off x="7696391" y="2451725"/>
              <a:ext cx="3434351" cy="3010204"/>
            </a:xfrm>
            <a:prstGeom prst="rect">
              <a:avLst/>
            </a:prstGeom>
          </p:spPr>
        </p:pic>
      </p:grpSp>
    </p:spTree>
    <p:extLst>
      <p:ext uri="{BB962C8B-B14F-4D97-AF65-F5344CB8AC3E}">
        <p14:creationId xmlns:p14="http://schemas.microsoft.com/office/powerpoint/2010/main" val="19538461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9"/>
</p:tagLst>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928</TotalTime>
  <Words>799</Words>
  <Application>Microsoft Office PowerPoint</Application>
  <PresentationFormat>Widescreen</PresentationFormat>
  <Paragraphs>153</Paragraphs>
  <Slides>22</Slides>
  <Notes>6</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MS PGothic</vt:lpstr>
      <vt:lpstr>MS PGothic</vt:lpstr>
      <vt:lpstr>Arial</vt:lpstr>
      <vt:lpstr>Calibri</vt:lpstr>
      <vt:lpstr>Symbol</vt:lpstr>
      <vt:lpstr>Tahoma</vt:lpstr>
      <vt:lpstr>Times New Roman</vt:lpstr>
      <vt:lpstr>Verdana</vt:lpstr>
      <vt:lpstr>Wingdings</vt:lpstr>
      <vt:lpstr>Office Theme</vt:lpstr>
      <vt:lpstr>SDMX Inspire </vt:lpstr>
      <vt:lpstr>GISCO – The Geographical Information System of the Commission</vt:lpstr>
      <vt:lpstr>GISCO - the Geographic Information System of the COmmission</vt:lpstr>
      <vt:lpstr>SDI definition</vt:lpstr>
      <vt:lpstr>PowerPoint Presentation</vt:lpstr>
      <vt:lpstr>Why Europe needs a spatial data infrastructure (SDI)?</vt:lpstr>
      <vt:lpstr>Building a European SDI is complex</vt:lpstr>
      <vt:lpstr>INSPIRE</vt:lpstr>
      <vt:lpstr>INSPIRE Data Themes</vt:lpstr>
      <vt:lpstr>INSPIRE architecture</vt:lpstr>
      <vt:lpstr>PowerPoint Presentation</vt:lpstr>
      <vt:lpstr>INSPIRE Software “Ecosystem”</vt:lpstr>
      <vt:lpstr>SDMX as INSPIRE compliant format</vt:lpstr>
      <vt:lpstr>PowerPoint Presentation</vt:lpstr>
      <vt:lpstr>INSPIRE Legal Requirements </vt:lpstr>
      <vt:lpstr>Processing </vt:lpstr>
      <vt:lpstr>Converter Component </vt:lpstr>
      <vt:lpstr>EC Geoportal (internal </vt:lpstr>
      <vt:lpstr>View Service</vt:lpstr>
      <vt:lpstr>INSPIRE Compliant dissemination</vt:lpstr>
      <vt:lpstr>Download Services</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SDMX Inspire</dc:title>
  <dc:creator>REUTER Hannes (ESTAT)</dc:creator>
  <cp:lastModifiedBy>REUTER Hannes (ESTAT)</cp:lastModifiedBy>
  <cp:revision>13</cp:revision>
  <dcterms:created xsi:type="dcterms:W3CDTF">2023-05-25T09:48:25Z</dcterms:created>
  <dcterms:modified xsi:type="dcterms:W3CDTF">2023-06-12T12:29:06Z</dcterms:modified>
</cp:coreProperties>
</file>