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8" r:id="rId2"/>
    <p:sldId id="286"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5" r:id="rId32"/>
    <p:sldId id="316" r:id="rId33"/>
    <p:sldId id="317" r:id="rId34"/>
    <p:sldId id="318" r:id="rId35"/>
    <p:sldId id="319" r:id="rId36"/>
    <p:sldId id="320" r:id="rId37"/>
    <p:sldId id="321" r:id="rId38"/>
    <p:sldId id="284"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DC1"/>
    <a:srgbClr val="024B9C"/>
    <a:srgbClr val="0356B1"/>
    <a:srgbClr val="024EA2"/>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9" autoAdjust="0"/>
    <p:restoredTop sz="94717" autoAdjust="0"/>
  </p:normalViewPr>
  <p:slideViewPr>
    <p:cSldViewPr snapToGrid="0">
      <p:cViewPr varScale="1">
        <p:scale>
          <a:sx n="83" d="100"/>
          <a:sy n="83" d="100"/>
        </p:scale>
        <p:origin x="686" y="67"/>
      </p:cViewPr>
      <p:guideLst>
        <p:guide orient="horz" pos="2092"/>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06/06/2023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634621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23</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899726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24</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621264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25</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2804501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26</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1331776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27</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1156456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578928-A74D-134A-8B78-2B2A45CE89C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336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0" baseline="0"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31</a:t>
            </a:fld>
            <a:endParaRPr lang="en-GB"/>
          </a:p>
        </p:txBody>
      </p:sp>
    </p:spTree>
    <p:extLst>
      <p:ext uri="{BB962C8B-B14F-4D97-AF65-F5344CB8AC3E}">
        <p14:creationId xmlns:p14="http://schemas.microsoft.com/office/powerpoint/2010/main" val="3210017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Data Registration properties per dataflow</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Improve stub artefact support</a:t>
            </a:r>
          </a:p>
          <a:p>
            <a:r>
              <a:rPr lang="en-GB" dirty="0" smtClean="0"/>
              <a:t>URL size limitation in REST data queries </a:t>
            </a:r>
          </a:p>
          <a:p>
            <a:pPr lvl="1"/>
            <a:r>
              <a:rPr lang="en-US" sz="2100" dirty="0" smtClean="0"/>
              <a:t>Support updating non-final artefacts that are referenced (ESTAT/OECD)</a:t>
            </a:r>
          </a:p>
          <a:p>
            <a:pPr lvl="1"/>
            <a:r>
              <a:rPr lang="en-US" sz="2100" dirty="0" smtClean="0"/>
              <a:t>Content Constraint ensure unique constraints per component (ESTAT/OECD)</a:t>
            </a:r>
          </a:p>
          <a:p>
            <a:pPr lvl="1"/>
            <a:r>
              <a:rPr lang="en-US" sz="2100" dirty="0" smtClean="0"/>
              <a:t>Concept Scheme core representation (ESTAT/OECD)</a:t>
            </a:r>
            <a:r>
              <a:rPr lang="en-US" sz="2000" dirty="0" smtClean="0"/>
              <a:t> </a:t>
            </a:r>
          </a:p>
          <a:p>
            <a:pPr lvl="1"/>
            <a:r>
              <a:rPr lang="en-US" sz="2000" dirty="0" smtClean="0"/>
              <a:t>Increase SDMX ID sizes to 255 characters (ESTAT/OECD)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t>End user improvements – better messages, pluggable</a:t>
            </a:r>
            <a:r>
              <a:rPr lang="en-GB" sz="2000" baseline="0" dirty="0" smtClean="0"/>
              <a:t> authentication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baseline="0" dirty="0" smtClean="0"/>
              <a:t>New features – point in time release, work with multiple mapping stores and transfer of the information between mapping stores; </a:t>
            </a:r>
            <a:r>
              <a:rPr lang="en-US" sz="2000" dirty="0" smtClean="0"/>
              <a:t>Import/Export using JSON messages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smtClean="0"/>
          </a:p>
          <a:p>
            <a:pPr lvl="0"/>
            <a:endParaRPr lang="en-US" sz="2000" dirty="0" smtClean="0"/>
          </a:p>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32</a:t>
            </a:fld>
            <a:endParaRPr lang="en-GB"/>
          </a:p>
        </p:txBody>
      </p:sp>
    </p:spTree>
    <p:extLst>
      <p:ext uri="{BB962C8B-B14F-4D97-AF65-F5344CB8AC3E}">
        <p14:creationId xmlns:p14="http://schemas.microsoft.com/office/powerpoint/2010/main" val="765150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p:spPr>
        <p:txBody>
          <a:bodyPr/>
          <a:lstStyle/>
          <a:p>
            <a:endParaRPr lang="en-US" altLang="en-US" dirty="0" smtClean="0">
              <a:latin typeface="Arial" pitchFamily="34" charset="0"/>
            </a:endParaRPr>
          </a:p>
        </p:txBody>
      </p:sp>
      <p:sp>
        <p:nvSpPr>
          <p:cNvPr id="5939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5EF7325-A832-4EC3-AA28-A726671432B0}" type="slidenum">
              <a:rPr lang="en-GB" altLang="en-US">
                <a:solidFill>
                  <a:prstClr val="black"/>
                </a:solidFill>
              </a:rPr>
              <a:pPr eaLnBrk="1" hangingPunct="1">
                <a:spcBef>
                  <a:spcPct val="0"/>
                </a:spcBef>
              </a:pPr>
              <a:t>33</a:t>
            </a:fld>
            <a:endParaRPr lang="en-GB" altLang="en-US">
              <a:solidFill>
                <a:prstClr val="black"/>
              </a:solidFill>
            </a:endParaRPr>
          </a:p>
        </p:txBody>
      </p:sp>
    </p:spTree>
    <p:extLst>
      <p:ext uri="{BB962C8B-B14F-4D97-AF65-F5344CB8AC3E}">
        <p14:creationId xmlns:p14="http://schemas.microsoft.com/office/powerpoint/2010/main" val="1540410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624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6A2AC08A-653E-4E8C-A043-408C3F386C30}" type="slidenum">
              <a:rPr lang="en-GB" altLang="en-US">
                <a:solidFill>
                  <a:srgbClr val="000000"/>
                </a:solidFill>
              </a:rPr>
              <a:pPr eaLnBrk="1" hangingPunct="1">
                <a:spcBef>
                  <a:spcPct val="0"/>
                </a:spcBef>
              </a:pPr>
              <a:t>34</a:t>
            </a:fld>
            <a:endParaRPr lang="en-GB" altLang="en-US">
              <a:solidFill>
                <a:srgbClr val="000000"/>
              </a:solidFill>
            </a:endParaRPr>
          </a:p>
        </p:txBody>
      </p:sp>
    </p:spTree>
    <p:extLst>
      <p:ext uri="{BB962C8B-B14F-4D97-AF65-F5344CB8AC3E}">
        <p14:creationId xmlns:p14="http://schemas.microsoft.com/office/powerpoint/2010/main" val="206410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 the lack of resources and importance of data and reusability</a:t>
            </a:r>
            <a:r>
              <a:rPr lang="en-GB" baseline="0" dirty="0" smtClean="0"/>
              <a:t> a standard approach really matters</a:t>
            </a:r>
            <a:endParaRPr lang="en-GB" dirty="0"/>
          </a:p>
        </p:txBody>
      </p:sp>
      <p:sp>
        <p:nvSpPr>
          <p:cNvPr id="4" name="Slide Number Placeholder 3"/>
          <p:cNvSpPr>
            <a:spLocks noGrp="1"/>
          </p:cNvSpPr>
          <p:nvPr>
            <p:ph type="sldNum" sz="quarter" idx="10"/>
          </p:nvPr>
        </p:nvSpPr>
        <p:spPr/>
        <p:txBody>
          <a:bodyPr/>
          <a:lstStyle/>
          <a:p>
            <a:fld id="{CC578928-A74D-134A-8B78-2B2A45CE89C5}" type="slidenum">
              <a:rPr lang="en-GB" smtClean="0"/>
              <a:pPr/>
              <a:t>4</a:t>
            </a:fld>
            <a:endParaRPr lang="en-GB"/>
          </a:p>
        </p:txBody>
      </p:sp>
    </p:spTree>
    <p:extLst>
      <p:ext uri="{BB962C8B-B14F-4D97-AF65-F5344CB8AC3E}">
        <p14:creationId xmlns:p14="http://schemas.microsoft.com/office/powerpoint/2010/main" val="1063289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6144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B51AADE-FD58-4A99-9FE6-005ABF274AD3}" type="slidenum">
              <a:rPr lang="en-GB" altLang="en-US">
                <a:solidFill>
                  <a:srgbClr val="000000"/>
                </a:solidFill>
              </a:rPr>
              <a:pPr eaLnBrk="1" hangingPunct="1">
                <a:spcBef>
                  <a:spcPct val="0"/>
                </a:spcBef>
              </a:pPr>
              <a:t>35</a:t>
            </a:fld>
            <a:endParaRPr lang="en-GB" altLang="en-US">
              <a:solidFill>
                <a:srgbClr val="000000"/>
              </a:solidFill>
            </a:endParaRPr>
          </a:p>
        </p:txBody>
      </p:sp>
    </p:spTree>
    <p:extLst>
      <p:ext uri="{BB962C8B-B14F-4D97-AF65-F5344CB8AC3E}">
        <p14:creationId xmlns:p14="http://schemas.microsoft.com/office/powerpoint/2010/main" val="3606947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38</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because there is a central dispatcher which keeps the logic  and provides the implementation for the </a:t>
            </a:r>
            <a:r>
              <a:rPr lang="en-US" dirty="0" smtClean="0"/>
              <a:t>forwarding</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not considered as that would have implied many 1-1 technical agreements.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Main issue with this architecture is that it makes everybody dependent of the bus organisation (potential single point of failure).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when you are in the push scenario, as receiver you depend on the technical possibilities of the sender when sending the data: some providers will send you all the data, some will send you only the modifications. That requires that you are able to deal with both possibilities.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8C2020-25BD-455B-BB3E-41CF6DE235B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069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reduce the time to market a pull can be based on notifications</a:t>
            </a:r>
            <a:r>
              <a:rPr lang="en-US" baseline="0" dirty="0" smtClean="0"/>
              <a:t> and subscriptions. Each time when the data are updated the provider can send a data registration to a central repository – SDMX registry which to notify the subscribers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Now we are ready and working in the evolution of the pull involving notifications and we have further modify our software adding the new components that allow to send registrations and consume notifications, and we are expanding the pilot to a third organisation. Slides (5 and 7). On the slide 7 I understand that you want to reflect the final architecture, in the final architecture, I think that EDAMIS should not appear in the picture. That is pure internal cuisine. Data hub will collect the data and the RI will expose it. If you keep it there it confuses in my opinion because at that moment EDAMIS will be only the internal bus for Eurostat but not for the rest (we will not push via </a:t>
            </a:r>
            <a:r>
              <a:rPr lang="en-GB" sz="1200" kern="1200" dirty="0" err="1" smtClean="0">
                <a:solidFill>
                  <a:schemeClr val="tx1"/>
                </a:solidFill>
                <a:effectLst/>
                <a:latin typeface="+mn-lt"/>
                <a:ea typeface="+mn-ea"/>
                <a:cs typeface="+mn-cs"/>
              </a:rPr>
              <a:t>edamis</a:t>
            </a:r>
            <a:r>
              <a:rPr lang="en-GB" sz="1200" kern="1200" dirty="0" smtClean="0">
                <a:solidFill>
                  <a:schemeClr val="tx1"/>
                </a:solidFill>
                <a:effectLst/>
                <a:latin typeface="+mn-lt"/>
                <a:ea typeface="+mn-ea"/>
                <a:cs typeface="+mn-cs"/>
              </a:rPr>
              <a:t> anymore). Then we go to a pure SDMX implementation where the Registry plays the central role.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When we go to a pull scenario, the receiver will get the data and can use the </a:t>
            </a:r>
            <a:r>
              <a:rPr lang="en-GB" sz="1200" kern="1200" dirty="0" err="1" smtClean="0">
                <a:solidFill>
                  <a:schemeClr val="tx1"/>
                </a:solidFill>
                <a:effectLst/>
                <a:latin typeface="+mn-lt"/>
                <a:ea typeface="+mn-ea"/>
                <a:cs typeface="+mn-cs"/>
              </a:rPr>
              <a:t>webservice</a:t>
            </a:r>
            <a:r>
              <a:rPr lang="en-GB" sz="1200" kern="1200" dirty="0" smtClean="0">
                <a:solidFill>
                  <a:schemeClr val="tx1"/>
                </a:solidFill>
                <a:effectLst/>
                <a:latin typeface="+mn-lt"/>
                <a:ea typeface="+mn-ea"/>
                <a:cs typeface="+mn-cs"/>
              </a:rPr>
              <a:t> possibilities of SDMX to get full cube or just modifications. Of course that depends on the organisation to support all the functionalities offered by the standard but as you can query from any organisation because all will </a:t>
            </a:r>
            <a:r>
              <a:rPr lang="en-GB" sz="1200" kern="1200" dirty="0" err="1" smtClean="0">
                <a:solidFill>
                  <a:schemeClr val="tx1"/>
                </a:solidFill>
                <a:effectLst/>
                <a:latin typeface="+mn-lt"/>
                <a:ea typeface="+mn-ea"/>
                <a:cs typeface="+mn-cs"/>
              </a:rPr>
              <a:t>redisseminate</a:t>
            </a:r>
            <a:r>
              <a:rPr lang="en-GB" sz="1200" kern="1200" dirty="0" smtClean="0">
                <a:solidFill>
                  <a:schemeClr val="tx1"/>
                </a:solidFill>
                <a:effectLst/>
                <a:latin typeface="+mn-lt"/>
                <a:ea typeface="+mn-ea"/>
                <a:cs typeface="+mn-cs"/>
              </a:rPr>
              <a:t> the data you can choose whether to live with the fact that some organisations will only expose the full cube (and go directly to the source) or retrieve it from other organisation that can produce the increments. </a:t>
            </a:r>
            <a:r>
              <a:rPr lang="en-GB" sz="1200" kern="1200" smtClean="0">
                <a:solidFill>
                  <a:schemeClr val="tx1"/>
                </a:solidFill>
                <a:effectLst/>
                <a:latin typeface="+mn-lt"/>
                <a:ea typeface="+mn-ea"/>
                <a:cs typeface="+mn-cs"/>
              </a:rPr>
              <a:t>In order to make this work we MUST accept diversity!!!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8C2020-25BD-455B-BB3E-41CF6DE235B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34350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role of the SDMX Registry has become a central player in a pull based</a:t>
            </a:r>
            <a:r>
              <a:rPr lang="en-US" baseline="0" dirty="0" smtClean="0"/>
              <a:t> architecture. A data provider based on a provision agreement can make a data registration into a SDMX compliant registry. Upon data update he can or should notify the registry about this update by providing a simple data registration message. Those data registration messages are stored into the SDMX registry and displayed to the Registry users. However their life cycle might not end up just being store in the registry, but in case there are available subscriptions for the concerned artefact – PA or dataflow or data provider to be dispatched to the subscriber.</a:t>
            </a:r>
          </a:p>
          <a:p>
            <a:r>
              <a:rPr lang="en-US" baseline="0" dirty="0" smtClean="0"/>
              <a:t> -</a:t>
            </a:r>
            <a:r>
              <a:rPr lang="en-US" dirty="0" smtClean="0"/>
              <a:t>To reduce the time to market a pull can be based on notifications</a:t>
            </a:r>
            <a:r>
              <a:rPr lang="en-US" baseline="0" dirty="0" smtClean="0"/>
              <a:t> and subscriptions. </a:t>
            </a:r>
          </a:p>
          <a:p>
            <a:r>
              <a:rPr lang="en-US" baseline="0" dirty="0" smtClean="0"/>
              <a:t>Each time when the data are updated the provider can send a data registration to a central repository – SDMX registry which to notify the subscribers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Now we are ready and working in the evolution of the pull involving notifications and we have further modify our software adding the new components that allow to send registrations and consume notifications, and we are expanding the pilot to a third organisation.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When we go to a pull scenario, the receiver will get the data and can use the </a:t>
            </a:r>
            <a:r>
              <a:rPr lang="en-GB" sz="1200" kern="1200" dirty="0" err="1" smtClean="0">
                <a:solidFill>
                  <a:schemeClr val="tx1"/>
                </a:solidFill>
                <a:effectLst/>
                <a:latin typeface="+mn-lt"/>
                <a:ea typeface="+mn-ea"/>
                <a:cs typeface="+mn-cs"/>
              </a:rPr>
              <a:t>webservice</a:t>
            </a:r>
            <a:r>
              <a:rPr lang="en-GB" sz="1200" kern="1200" dirty="0" smtClean="0">
                <a:solidFill>
                  <a:schemeClr val="tx1"/>
                </a:solidFill>
                <a:effectLst/>
                <a:latin typeface="+mn-lt"/>
                <a:ea typeface="+mn-ea"/>
                <a:cs typeface="+mn-cs"/>
              </a:rPr>
              <a:t> possibilities of SDMX to get full cube or just modifications. Of course that depends on the organisation to support all the functionalities offered by the standard but as you can query from any organisation because all will </a:t>
            </a:r>
            <a:r>
              <a:rPr lang="en-GB" sz="1200" kern="1200" dirty="0" err="1" smtClean="0">
                <a:solidFill>
                  <a:schemeClr val="tx1"/>
                </a:solidFill>
                <a:effectLst/>
                <a:latin typeface="+mn-lt"/>
                <a:ea typeface="+mn-ea"/>
                <a:cs typeface="+mn-cs"/>
              </a:rPr>
              <a:t>redisseminate</a:t>
            </a:r>
            <a:r>
              <a:rPr lang="en-GB" sz="1200" kern="1200" dirty="0" smtClean="0">
                <a:solidFill>
                  <a:schemeClr val="tx1"/>
                </a:solidFill>
                <a:effectLst/>
                <a:latin typeface="+mn-lt"/>
                <a:ea typeface="+mn-ea"/>
                <a:cs typeface="+mn-cs"/>
              </a:rPr>
              <a:t> the data you can choose whether to live with the fact that some organisations will only expose the full cube (and go directly to the source) or retrieve it from other organisation that can produce the increments. In order to make this work we MUST accept diversity!!!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Requires that the data providers</a:t>
            </a:r>
            <a:r>
              <a:rPr lang="en-GB" sz="1200" kern="1200" baseline="0" dirty="0" smtClean="0">
                <a:solidFill>
                  <a:schemeClr val="tx1"/>
                </a:solidFill>
                <a:effectLst/>
                <a:latin typeface="+mn-lt"/>
                <a:ea typeface="+mn-ea"/>
                <a:cs typeface="+mn-cs"/>
              </a:rPr>
              <a:t> has implemented different features, generates and sends updates to the registry; respected the specifications, the client takes case of the pull and management of data updates and related notifications</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8C2020-25BD-455B-BB3E-41CF6DE235B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61988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8C2020-25BD-455B-BB3E-41CF6DE235B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1847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mention it is a software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Slides (5 and 7). On the slide 7 I understand that you want to reflect the final architecture, in the final architecture, I think that EDAMIS should not appear in the picture. That is pure internal cuisine. Data hub will collect the data and the RI will expose it. If you keep it there it confuses in my opinion because at that moment EDAMIS will be only the internal bus for Eurostat but not for the rest (we will not push via </a:t>
            </a:r>
            <a:r>
              <a:rPr lang="en-GB" sz="1200" kern="1200" dirty="0" err="1" smtClean="0">
                <a:solidFill>
                  <a:schemeClr val="tx1"/>
                </a:solidFill>
                <a:effectLst/>
                <a:latin typeface="+mn-lt"/>
                <a:ea typeface="+mn-ea"/>
                <a:cs typeface="+mn-cs"/>
              </a:rPr>
              <a:t>edamis</a:t>
            </a:r>
            <a:r>
              <a:rPr lang="en-GB" sz="1200" kern="1200" dirty="0" smtClean="0">
                <a:solidFill>
                  <a:schemeClr val="tx1"/>
                </a:solidFill>
                <a:effectLst/>
                <a:latin typeface="+mn-lt"/>
                <a:ea typeface="+mn-ea"/>
                <a:cs typeface="+mn-cs"/>
              </a:rPr>
              <a:t> anymore). Then we go to a pure SDMX implementation where the Registry plays the central role.</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8C2020-25BD-455B-BB3E-41CF6DE235B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3960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p:spPr>
        <p:txBody>
          <a:bodyPr/>
          <a:lstStyle/>
          <a:p>
            <a:endParaRPr lang="en-US" altLang="en-US" dirty="0" smtClean="0"/>
          </a:p>
        </p:txBody>
      </p:sp>
      <p:sp>
        <p:nvSpPr>
          <p:cNvPr id="158724"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BBC9D40-3AE5-4F98-BF47-237B79F0364B}"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GB" altLang="en-US" sz="1200" b="0" i="0" u="none" strike="noStrike" kern="1200" cap="none" spc="0" normalizeH="0" baseline="0" noProof="0" smtClean="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31762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sldNum" sz="quarter" idx="5"/>
          </p:nvPr>
        </p:nvSpPr>
        <p:spPr>
          <a:noFill/>
        </p:spPr>
        <p:txBody>
          <a:bodyPr/>
          <a:lstStyle/>
          <a:p>
            <a:fld id="{93465067-FCB9-4593-92A5-8F0E9ED06057}" type="slidenum">
              <a:rPr lang="en-US" smtClean="0">
                <a:ea typeface="ＭＳ Ｐゴシック" pitchFamily="34" charset="-128"/>
              </a:rPr>
              <a:pPr/>
              <a:t>22</a:t>
            </a:fld>
            <a:endParaRPr lang="en-US" dirty="0" smtClean="0">
              <a:ea typeface="ＭＳ Ｐゴシック" pitchFamily="34" charset="-128"/>
            </a:endParaRPr>
          </a:p>
        </p:txBody>
      </p:sp>
      <p:sp>
        <p:nvSpPr>
          <p:cNvPr id="34819" name="Rectangle 2"/>
          <p:cNvSpPr>
            <a:spLocks noGrp="1" noRot="1" noChangeAspect="1" noChangeArrowheads="1" noTextEdit="1"/>
          </p:cNvSpPr>
          <p:nvPr>
            <p:ph type="sldImg"/>
          </p:nvPr>
        </p:nvSpPr>
        <p:spPr>
          <a:xfrm>
            <a:off x="41275" y="735013"/>
            <a:ext cx="6540500" cy="3679825"/>
          </a:xfrm>
          <a:ln/>
        </p:spPr>
      </p:sp>
      <p:sp>
        <p:nvSpPr>
          <p:cNvPr id="34820" name="Rectangle 3"/>
          <p:cNvSpPr>
            <a:spLocks noGrp="1" noChangeArrowheads="1"/>
          </p:cNvSpPr>
          <p:nvPr>
            <p:ph type="body" idx="1"/>
          </p:nvPr>
        </p:nvSpPr>
        <p:spPr>
          <a:xfrm>
            <a:off x="882650" y="4660900"/>
            <a:ext cx="4857750" cy="4414838"/>
          </a:xfrm>
          <a:noFill/>
          <a:ln/>
        </p:spPr>
        <p:txBody>
          <a:bodyPr/>
          <a:lstStyle/>
          <a:p>
            <a:r>
              <a:rPr lang="en-US" dirty="0" smtClean="0">
                <a:solidFill>
                  <a:schemeClr val="bg1"/>
                </a:solidFill>
              </a:rPr>
              <a:t>&lt;pagebreak&gt;</a:t>
            </a:r>
          </a:p>
          <a:p>
            <a:r>
              <a:rPr lang="en-GB" dirty="0" smtClean="0">
                <a:solidFill>
                  <a:schemeClr val="bg1"/>
                </a:solidFill>
                <a:latin typeface="Arial" charset="0"/>
                <a:cs typeface="Arial" charset="0"/>
              </a:rPr>
              <a:t>The conversion process comprises two main activities; reading an input data message and writing out the converted data message. </a:t>
            </a:r>
            <a:endParaRPr lang="en-US" dirty="0" smtClean="0">
              <a:solidFill>
                <a:schemeClr val="bg1"/>
              </a:solidFill>
              <a:latin typeface="Arial" charset="0"/>
              <a:cs typeface="Arial" charset="0"/>
            </a:endParaRP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are specific modules that read and write datasets i.e. SDMX-ML (Compact, Generic, Utility, Cross-Sectional) GESMES (TS, 2.1, DSIS) Flat files (CSV FLR). The information of a dataset to converter is stored in classes that are based on the SDMX Information Model v2.0. These classes play the role of an  intermediate format between readers and writers.</a:t>
            </a:r>
          </a:p>
          <a:p>
            <a:endParaRPr lang="en-US" dirty="0" smtClean="0">
              <a:solidFill>
                <a:schemeClr val="bg1"/>
              </a:solidFill>
              <a:latin typeface="Arial" charset="0"/>
              <a:cs typeface="Arial" charset="0"/>
            </a:endParaRPr>
          </a:p>
          <a:p>
            <a:r>
              <a:rPr lang="en-US" dirty="0" smtClean="0">
                <a:solidFill>
                  <a:schemeClr val="bg1"/>
                </a:solidFill>
                <a:latin typeface="Arial" charset="0"/>
                <a:cs typeface="Arial" charset="0"/>
              </a:rPr>
              <a:t>The Data Structure Definition related to the converted datasets is needed for performing a conversion. SDMX Converter, if it’s is not provided manually, can retrieved the DSD from the Registry.</a:t>
            </a:r>
            <a:endParaRPr lang="en-GB" dirty="0" smtClean="0">
              <a:solidFill>
                <a:schemeClr val="bg1"/>
              </a:solidFill>
              <a:latin typeface="Arial" charset="0"/>
              <a:cs typeface="Arial" charset="0"/>
            </a:endParaRPr>
          </a:p>
        </p:txBody>
      </p:sp>
    </p:spTree>
    <p:extLst>
      <p:ext uri="{BB962C8B-B14F-4D97-AF65-F5344CB8AC3E}">
        <p14:creationId xmlns:p14="http://schemas.microsoft.com/office/powerpoint/2010/main" val="17774372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228167" y="3175"/>
            <a:ext cx="201506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5683251" y="6669089"/>
            <a:ext cx="79586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2" name="Title 1"/>
          <p:cNvSpPr>
            <a:spLocks noGrp="1"/>
          </p:cNvSpPr>
          <p:nvPr>
            <p:ph type="title"/>
          </p:nvPr>
        </p:nvSpPr>
        <p:spPr>
          <a:xfrm>
            <a:off x="624417" y="1556272"/>
            <a:ext cx="10972800" cy="936625"/>
          </a:xfrm>
        </p:spPr>
        <p:txBody>
          <a:bodyPr/>
          <a:lstStyle/>
          <a:p>
            <a:r>
              <a:rPr lang="en-US" smtClean="0"/>
              <a:t>Click to edit Master title style</a:t>
            </a:r>
            <a:endParaRPr lang="en-GB" dirty="0"/>
          </a:p>
        </p:txBody>
      </p:sp>
      <p:sp>
        <p:nvSpPr>
          <p:cNvPr id="10" name="Content Placeholder 2"/>
          <p:cNvSpPr>
            <a:spLocks noGrp="1"/>
          </p:cNvSpPr>
          <p:nvPr>
            <p:ph idx="1"/>
          </p:nvPr>
        </p:nvSpPr>
        <p:spPr>
          <a:xfrm>
            <a:off x="609600" y="2564904"/>
            <a:ext cx="109728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smtClean="0"/>
              <a:t>Click to edit Master text styles</a:t>
            </a:r>
          </a:p>
          <a:p>
            <a:pPr lvl="1"/>
            <a:r>
              <a:rPr lang="en-US" smtClean="0"/>
              <a:t>Second level</a:t>
            </a:r>
          </a:p>
          <a:p>
            <a:pPr lvl="2"/>
            <a:r>
              <a:rPr lang="en-US" smtClean="0"/>
              <a:t>Third level</a:t>
            </a:r>
          </a:p>
        </p:txBody>
      </p:sp>
      <p:sp>
        <p:nvSpPr>
          <p:cNvPr id="7" name="Rectangle 4"/>
          <p:cNvSpPr>
            <a:spLocks noGrp="1" noChangeArrowheads="1"/>
          </p:cNvSpPr>
          <p:nvPr>
            <p:ph type="dt" sz="half" idx="10"/>
          </p:nvPr>
        </p:nvSpPr>
        <p:spPr/>
        <p:txBody>
          <a:bodyPr/>
          <a:lstStyle>
            <a:lvl1pPr>
              <a:defRPr dirty="0"/>
            </a:lvl1pPr>
          </a:lstStyle>
          <a:p>
            <a:pPr>
              <a:defRPr/>
            </a:pPr>
            <a:fld id="{F9967F2B-2A4B-4137-A20B-E5E4F17E30BF}" type="datetime1">
              <a:rPr lang="en-US" smtClean="0"/>
              <a:t>6/6/2023</a:t>
            </a:fld>
            <a:endParaRPr lang="en-GB"/>
          </a:p>
        </p:txBody>
      </p:sp>
      <p:sp>
        <p:nvSpPr>
          <p:cNvPr id="8" name="Rectangle 5"/>
          <p:cNvSpPr>
            <a:spLocks noGrp="1" noChangeArrowheads="1"/>
          </p:cNvSpPr>
          <p:nvPr>
            <p:ph type="ftr" sz="quarter" idx="11"/>
          </p:nvPr>
        </p:nvSpPr>
        <p:spPr>
          <a:xfrm>
            <a:off x="4165600" y="6237289"/>
            <a:ext cx="3860800" cy="484187"/>
          </a:xfrm>
        </p:spPr>
        <p:txBody>
          <a:bodyPr/>
          <a:lstStyle>
            <a:lvl1pPr>
              <a:defRPr smtClean="0"/>
            </a:lvl1pPr>
          </a:lstStyle>
          <a:p>
            <a:pPr>
              <a:defRPr/>
            </a:pPr>
            <a:r>
              <a:rPr lang="en-GB" smtClean="0"/>
              <a:t>SDMX Knowledge Sharing Workshop</a:t>
            </a:r>
            <a:endParaRPr lang="en-GB"/>
          </a:p>
        </p:txBody>
      </p:sp>
      <p:sp>
        <p:nvSpPr>
          <p:cNvPr id="9" name="Rectangle 6"/>
          <p:cNvSpPr>
            <a:spLocks noGrp="1" noChangeArrowheads="1"/>
          </p:cNvSpPr>
          <p:nvPr>
            <p:ph type="sldNum" sz="quarter" idx="12"/>
          </p:nvPr>
        </p:nvSpPr>
        <p:spPr/>
        <p:txBody>
          <a:bodyPr/>
          <a:lstStyle>
            <a:lvl1pPr>
              <a:defRPr/>
            </a:lvl1pPr>
          </a:lstStyle>
          <a:p>
            <a:pPr>
              <a:defRPr/>
            </a:pPr>
            <a:fld id="{A2489562-CBC1-414B-B8EF-4F0104F9319F}" type="slidenum">
              <a:rPr lang="en-GB"/>
              <a:pPr>
                <a:defRPr/>
              </a:pPr>
              <a:t>‹#›</a:t>
            </a:fld>
            <a:endParaRPr lang="en-GB"/>
          </a:p>
        </p:txBody>
      </p:sp>
    </p:spTree>
    <p:extLst>
      <p:ext uri="{BB962C8B-B14F-4D97-AF65-F5344CB8AC3E}">
        <p14:creationId xmlns:p14="http://schemas.microsoft.com/office/powerpoint/2010/main" val="150277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2" r:id="rId20"/>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file:///\\s-gaia.eurostat.cec\tmp\Malta-May-2009\examples\DEMOGRAPHY_RQ_28_04_2009%2019_33_59.xml"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hyperlink" Target="file:///\\s-gaia.eurostat.cec\tmp\Malta-May-2009\examples\SSTSIND_PROD_M_28_04_2009%2019_33_30.x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file:///\\s-gaia.eurostat.cec\tmp\Malta-May-2009\examples\SSTSIND_PROD_M_28_04_2009%2019_33_30.xml" TargetMode="External"/><Relationship Id="rId5" Type="http://schemas.openxmlformats.org/officeDocument/2006/relationships/image" Target="../media/image19.gif"/><Relationship Id="rId4" Type="http://schemas.openxmlformats.org/officeDocument/2006/relationships/hyperlink" Target="file:///\\s-gaia.eurostat.cec\tmp\Malta-May-2009\examples\DEMOGRAPHY_RQ_28_04_2009%2019_33_59.x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file:///\\s-gaia.eurostat.cec\tmp\Malta-May-2009\examples\DEMOGRAPHY_RQ_28_04_2009%2019_33_59.xml"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hyperlink" Target="file:///\\s-gaia.eurostat.cec\tmp\Malta-May-2009\examples\SSTSIND_PROD_M_28_04_2009%2019_33_30.x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file:///\\s-gaia.eurostat.cec\tmp\Malta-May-2009\examples\DEMOGRAPHY_RQ_28_04_2009%2019_33_59.xml"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file:///\\s-gaia.eurostat.cec\tmp\Malta-May-2009\examples\SSTSIND_PROD_M_28_04_2009%2019_33_30.x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0.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3.wmf"/><Relationship Id="rId9" Type="http://schemas.openxmlformats.org/officeDocument/2006/relationships/hyperlink" Target="file:///\\s-gaia.eurostat.cec\tmp\Malta-May-2009\examples\SSTSIND_PROD_M_28_04_2009%2019_33_30.xml" TargetMode="Externa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ec.europa.eu/eurostat/web/sdmx-infospace/sdmx-it-tools/smdx-converter-api" TargetMode="Externa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hemeOverride" Target="../theme/themeOverride1.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hyperlink" Target="https://ec.europa.eu/eurostat/cros/content/sdmx-converter-0_en"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hyperlink" Target="https://ec.europa.eu/eurostat/cros/content/sdmx-converter-user-guide_en" TargetMode="Externa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www.sdmx.org/" TargetMode="External"/><Relationship Id="rId2" Type="http://schemas.openxmlformats.org/officeDocument/2006/relationships/hyperlink" Target="https://sdmx.org/?page_id=4500" TargetMode="Externa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US" sz="4400" dirty="0"/>
              <a:t>Statistical Data and Metadata Exchange</a:t>
            </a:r>
            <a:br>
              <a:rPr lang="en-US" sz="4400" dirty="0"/>
            </a:br>
            <a:r>
              <a:rPr lang="en-US" sz="4400" dirty="0"/>
              <a:t>(SDMX)</a:t>
            </a:r>
            <a:endParaRPr lang="en-GB" sz="4400" dirty="0"/>
          </a:p>
        </p:txBody>
      </p:sp>
      <p:sp>
        <p:nvSpPr>
          <p:cNvPr id="7" name="Subtitle 6"/>
          <p:cNvSpPr>
            <a:spLocks noGrp="1"/>
          </p:cNvSpPr>
          <p:nvPr>
            <p:ph type="subTitle" idx="1"/>
          </p:nvPr>
        </p:nvSpPr>
        <p:spPr/>
        <p:txBody>
          <a:bodyPr/>
          <a:lstStyle/>
          <a:p>
            <a:r>
              <a:rPr lang="en-GB" dirty="0"/>
              <a:t>SDMX Knowledge Sharing Workshop</a:t>
            </a:r>
            <a:endParaRPr lang="en-GB" dirty="0"/>
          </a:p>
        </p:txBody>
      </p:sp>
      <p:sp>
        <p:nvSpPr>
          <p:cNvPr id="8" name="Text Placeholder 7"/>
          <p:cNvSpPr>
            <a:spLocks noGrp="1"/>
          </p:cNvSpPr>
          <p:nvPr>
            <p:ph type="body" sz="quarter" idx="13"/>
          </p:nvPr>
        </p:nvSpPr>
        <p:spPr/>
        <p:txBody>
          <a:bodyPr/>
          <a:lstStyle/>
          <a:p>
            <a:endParaRPr lang="en-GB" dirty="0"/>
          </a:p>
        </p:txBody>
      </p:sp>
      <p:sp>
        <p:nvSpPr>
          <p:cNvPr id="2" name="Slide Number Placeholder 1"/>
          <p:cNvSpPr>
            <a:spLocks noGrp="1"/>
          </p:cNvSpPr>
          <p:nvPr>
            <p:ph type="sldNum" sz="quarter" idx="12"/>
          </p:nvPr>
        </p:nvSpPr>
        <p:spPr/>
        <p:txBody>
          <a:bodyPr/>
          <a:lstStyle/>
          <a:p>
            <a:fld id="{F46C79FD-C571-418B-AB0F-5EE936C85276}" type="slidenum">
              <a:rPr lang="en-GB" smtClean="0"/>
              <a:t>1</a:t>
            </a:fld>
            <a:endParaRPr lang="en-GB"/>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7">
            <a:hlinkClick r:id="rId3" action="ppaction://hlinkfile"/>
          </p:cNvPr>
          <p:cNvSpPr>
            <a:spLocks noChangeArrowheads="1"/>
          </p:cNvSpPr>
          <p:nvPr/>
        </p:nvSpPr>
        <p:spPr bwMode="auto">
          <a:xfrm>
            <a:off x="1785939" y="1840563"/>
            <a:ext cx="358775" cy="468859"/>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9" name="Text Box 15"/>
          <p:cNvSpPr txBox="1">
            <a:spLocks noChangeArrowheads="1"/>
          </p:cNvSpPr>
          <p:nvPr/>
        </p:nvSpPr>
        <p:spPr bwMode="auto">
          <a:xfrm>
            <a:off x="5181600" y="2970430"/>
            <a:ext cx="1371600" cy="1169551"/>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latin typeface="Times New Roman"/>
            </a:endParaRPr>
          </a:p>
          <a:p>
            <a:r>
              <a:rPr lang="en-GB" altLang="en-US" dirty="0">
                <a:latin typeface="Times New Roman"/>
              </a:rPr>
              <a:t>Central entry and exit point</a:t>
            </a:r>
          </a:p>
          <a:p>
            <a:endParaRPr lang="en-GB" altLang="en-US" dirty="0">
              <a:latin typeface="Times New Roman"/>
            </a:endParaRPr>
          </a:p>
          <a:p>
            <a:endParaRPr lang="en-GB" altLang="en-US" dirty="0">
              <a:latin typeface="Times New Roman"/>
            </a:endParaRPr>
          </a:p>
        </p:txBody>
      </p:sp>
      <p:sp>
        <p:nvSpPr>
          <p:cNvPr id="12" name="AutoShape 56">
            <a:hlinkClick r:id="rId4" action="ppaction://hlinkfile"/>
          </p:cNvPr>
          <p:cNvSpPr>
            <a:spLocks noChangeArrowheads="1"/>
          </p:cNvSpPr>
          <p:nvPr/>
        </p:nvSpPr>
        <p:spPr bwMode="auto">
          <a:xfrm>
            <a:off x="2541589" y="1817250"/>
            <a:ext cx="358775" cy="467141"/>
          </a:xfrm>
          <a:prstGeom prst="foldedCorner">
            <a:avLst>
              <a:gd name="adj" fmla="val 12500"/>
            </a:avLst>
          </a:prstGeom>
          <a:solidFill>
            <a:schemeClr val="tx2">
              <a:lumMod val="20000"/>
              <a:lumOff val="8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cxnSp>
        <p:nvCxnSpPr>
          <p:cNvPr id="13" name="AutoShape 61"/>
          <p:cNvCxnSpPr>
            <a:cxnSpLocks noChangeShapeType="1"/>
            <a:stCxn id="12" idx="3"/>
            <a:endCxn id="9" idx="0"/>
          </p:cNvCxnSpPr>
          <p:nvPr/>
        </p:nvCxnSpPr>
        <p:spPr bwMode="auto">
          <a:xfrm>
            <a:off x="2900364" y="2050821"/>
            <a:ext cx="2967037" cy="919609"/>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8" name="Slide Number Placeholder 7"/>
          <p:cNvSpPr>
            <a:spLocks noGrp="1"/>
          </p:cNvSpPr>
          <p:nvPr>
            <p:ph type="sldNum" sz="quarter" idx="12"/>
          </p:nvPr>
        </p:nvSpPr>
        <p:spPr/>
        <p:txBody>
          <a:bodyPr/>
          <a:lstStyle/>
          <a:p>
            <a:fld id="{F46C79FD-C571-418B-AB0F-5EE936C85276}" type="slidenum">
              <a:rPr lang="en-GB" smtClean="0"/>
              <a:t>10</a:t>
            </a:fld>
            <a:endParaRPr lang="en-GB"/>
          </a:p>
        </p:txBody>
      </p:sp>
      <p:sp>
        <p:nvSpPr>
          <p:cNvPr id="15" name="Title 1"/>
          <p:cNvSpPr>
            <a:spLocks noGrp="1"/>
          </p:cNvSpPr>
          <p:nvPr>
            <p:ph type="title"/>
          </p:nvPr>
        </p:nvSpPr>
        <p:spPr/>
        <p:txBody>
          <a:bodyPr>
            <a:normAutofit/>
          </a:bodyPr>
          <a:lstStyle/>
          <a:p>
            <a:pPr algn="l"/>
            <a:r>
              <a:rPr lang="en-GB" dirty="0"/>
              <a:t>Push mode</a:t>
            </a:r>
          </a:p>
        </p:txBody>
      </p:sp>
      <p:sp>
        <p:nvSpPr>
          <p:cNvPr id="17" name="Rectangle 16"/>
          <p:cNvSpPr/>
          <p:nvPr/>
        </p:nvSpPr>
        <p:spPr>
          <a:xfrm>
            <a:off x="1733623" y="1481467"/>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1 </a:t>
            </a:r>
          </a:p>
        </p:txBody>
      </p:sp>
      <p:sp>
        <p:nvSpPr>
          <p:cNvPr id="21" name="AutoShape 56">
            <a:hlinkClick r:id="rId4" action="ppaction://hlinkfile"/>
          </p:cNvPr>
          <p:cNvSpPr>
            <a:spLocks noChangeArrowheads="1"/>
          </p:cNvSpPr>
          <p:nvPr/>
        </p:nvSpPr>
        <p:spPr bwMode="auto">
          <a:xfrm>
            <a:off x="2613026" y="3331309"/>
            <a:ext cx="358775" cy="467141"/>
          </a:xfrm>
          <a:prstGeom prst="foldedCorner">
            <a:avLst>
              <a:gd name="adj" fmla="val 12500"/>
            </a:avLst>
          </a:prstGeom>
          <a:solidFill>
            <a:schemeClr val="bg2">
              <a:lumMod val="5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24" name="Rectangle 23"/>
          <p:cNvSpPr/>
          <p:nvPr/>
        </p:nvSpPr>
        <p:spPr>
          <a:xfrm>
            <a:off x="1733623" y="2970429"/>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2 </a:t>
            </a:r>
          </a:p>
        </p:txBody>
      </p:sp>
      <p:sp>
        <p:nvSpPr>
          <p:cNvPr id="28" name="Rectangle 27"/>
          <p:cNvSpPr/>
          <p:nvPr/>
        </p:nvSpPr>
        <p:spPr>
          <a:xfrm>
            <a:off x="1733622" y="4795604"/>
            <a:ext cx="1695377" cy="3256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n</a:t>
            </a:r>
          </a:p>
        </p:txBody>
      </p:sp>
      <p:sp>
        <p:nvSpPr>
          <p:cNvPr id="29" name="AutoShape 7">
            <a:hlinkClick r:id="rId3" action="ppaction://hlinkfile"/>
          </p:cNvPr>
          <p:cNvSpPr>
            <a:spLocks noChangeArrowheads="1"/>
          </p:cNvSpPr>
          <p:nvPr/>
        </p:nvSpPr>
        <p:spPr bwMode="auto">
          <a:xfrm>
            <a:off x="1758950" y="5151005"/>
            <a:ext cx="358775" cy="468859"/>
          </a:xfrm>
          <a:prstGeom prst="can">
            <a:avLst>
              <a:gd name="adj" fmla="val 30199"/>
            </a:avLst>
          </a:prstGeom>
          <a:solidFill>
            <a:schemeClr val="accent1">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cxnSp>
        <p:nvCxnSpPr>
          <p:cNvPr id="30" name="AutoShape 61"/>
          <p:cNvCxnSpPr>
            <a:cxnSpLocks noChangeShapeType="1"/>
            <a:stCxn id="29" idx="4"/>
            <a:endCxn id="38" idx="2"/>
          </p:cNvCxnSpPr>
          <p:nvPr/>
        </p:nvCxnSpPr>
        <p:spPr bwMode="auto">
          <a:xfrm flipV="1">
            <a:off x="2117725" y="4153822"/>
            <a:ext cx="3776255" cy="1231613"/>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60" name="Straight Arrow Connector 59"/>
          <p:cNvCxnSpPr>
            <a:stCxn id="21" idx="3"/>
            <a:endCxn id="9" idx="1"/>
          </p:cNvCxnSpPr>
          <p:nvPr/>
        </p:nvCxnSpPr>
        <p:spPr>
          <a:xfrm flipV="1">
            <a:off x="2971800" y="3555205"/>
            <a:ext cx="2209800" cy="9674"/>
          </a:xfrm>
          <a:prstGeom prst="straightConnector1">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pic>
        <p:nvPicPr>
          <p:cNvPr id="61" name="Picture 4" descr="j0173958"/>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208181" y="3676896"/>
            <a:ext cx="354419" cy="43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0" name="Straight Arrow Connector 79"/>
          <p:cNvCxnSpPr>
            <a:cxnSpLocks/>
          </p:cNvCxnSpPr>
          <p:nvPr/>
        </p:nvCxnSpPr>
        <p:spPr>
          <a:xfrm flipV="1">
            <a:off x="6553200" y="1741049"/>
            <a:ext cx="2082210" cy="1447800"/>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cxnSpLocks/>
            <a:endCxn id="33" idx="1"/>
          </p:cNvCxnSpPr>
          <p:nvPr/>
        </p:nvCxnSpPr>
        <p:spPr>
          <a:xfrm>
            <a:off x="6553200" y="3367801"/>
            <a:ext cx="2082210" cy="14827"/>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a:cxnSpLocks/>
          </p:cNvCxnSpPr>
          <p:nvPr/>
        </p:nvCxnSpPr>
        <p:spPr>
          <a:xfrm>
            <a:off x="6553200" y="3635045"/>
            <a:ext cx="2082210" cy="716532"/>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cxnSpLocks/>
            <a:endCxn id="37" idx="1"/>
          </p:cNvCxnSpPr>
          <p:nvPr/>
        </p:nvCxnSpPr>
        <p:spPr>
          <a:xfrm>
            <a:off x="6553200" y="4167211"/>
            <a:ext cx="2082210" cy="1958617"/>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sp>
        <p:nvSpPr>
          <p:cNvPr id="31" name="Rectangle 58">
            <a:extLst>
              <a:ext uri="{FF2B5EF4-FFF2-40B4-BE49-F238E27FC236}">
                <a16:creationId xmlns:a16="http://schemas.microsoft.com/office/drawing/2014/main" id="{F3094CF2-B78E-4B57-A7EF-C71826F8AEF8}"/>
              </a:ext>
            </a:extLst>
          </p:cNvPr>
          <p:cNvSpPr>
            <a:spLocks noChangeArrowheads="1"/>
          </p:cNvSpPr>
          <p:nvPr/>
        </p:nvSpPr>
        <p:spPr bwMode="auto">
          <a:xfrm>
            <a:off x="8635410" y="1743605"/>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2" name="Rectangle 31">
            <a:extLst>
              <a:ext uri="{FF2B5EF4-FFF2-40B4-BE49-F238E27FC236}">
                <a16:creationId xmlns:a16="http://schemas.microsoft.com/office/drawing/2014/main" id="{1FD6A78A-D43F-4292-8D4F-026C8F68AC13}"/>
              </a:ext>
            </a:extLst>
          </p:cNvPr>
          <p:cNvSpPr/>
          <p:nvPr/>
        </p:nvSpPr>
        <p:spPr>
          <a:xfrm>
            <a:off x="8755062" y="1436249"/>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1 </a:t>
            </a:r>
          </a:p>
        </p:txBody>
      </p:sp>
      <p:sp>
        <p:nvSpPr>
          <p:cNvPr id="33" name="Rectangle 58">
            <a:extLst>
              <a:ext uri="{FF2B5EF4-FFF2-40B4-BE49-F238E27FC236}">
                <a16:creationId xmlns:a16="http://schemas.microsoft.com/office/drawing/2014/main" id="{ED16A973-BD84-4DCD-8426-1191EA03C984}"/>
              </a:ext>
            </a:extLst>
          </p:cNvPr>
          <p:cNvSpPr>
            <a:spLocks noChangeArrowheads="1"/>
          </p:cNvSpPr>
          <p:nvPr/>
        </p:nvSpPr>
        <p:spPr bwMode="auto">
          <a:xfrm>
            <a:off x="8635410" y="3197961"/>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4" name="Rectangle 33">
            <a:extLst>
              <a:ext uri="{FF2B5EF4-FFF2-40B4-BE49-F238E27FC236}">
                <a16:creationId xmlns:a16="http://schemas.microsoft.com/office/drawing/2014/main" id="{4894F181-1A39-4E81-9C7D-4E8E945AD4BE}"/>
              </a:ext>
            </a:extLst>
          </p:cNvPr>
          <p:cNvSpPr/>
          <p:nvPr/>
        </p:nvSpPr>
        <p:spPr>
          <a:xfrm>
            <a:off x="8755062" y="2890605"/>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2</a:t>
            </a:r>
          </a:p>
        </p:txBody>
      </p:sp>
      <p:sp>
        <p:nvSpPr>
          <p:cNvPr id="35" name="Rectangle 58">
            <a:extLst>
              <a:ext uri="{FF2B5EF4-FFF2-40B4-BE49-F238E27FC236}">
                <a16:creationId xmlns:a16="http://schemas.microsoft.com/office/drawing/2014/main" id="{3D95555A-CC71-4545-8591-29CE85A8F5EB}"/>
              </a:ext>
            </a:extLst>
          </p:cNvPr>
          <p:cNvSpPr>
            <a:spLocks noChangeArrowheads="1"/>
          </p:cNvSpPr>
          <p:nvPr/>
        </p:nvSpPr>
        <p:spPr bwMode="auto">
          <a:xfrm>
            <a:off x="8635410" y="4354133"/>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6" name="Rectangle 35">
            <a:extLst>
              <a:ext uri="{FF2B5EF4-FFF2-40B4-BE49-F238E27FC236}">
                <a16:creationId xmlns:a16="http://schemas.microsoft.com/office/drawing/2014/main" id="{5BBFFA54-796E-47F1-AD98-79260AE84F8D}"/>
              </a:ext>
            </a:extLst>
          </p:cNvPr>
          <p:cNvSpPr/>
          <p:nvPr/>
        </p:nvSpPr>
        <p:spPr>
          <a:xfrm>
            <a:off x="8755062" y="4046777"/>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3 </a:t>
            </a:r>
          </a:p>
        </p:txBody>
      </p:sp>
      <p:sp>
        <p:nvSpPr>
          <p:cNvPr id="37" name="Rectangle 58">
            <a:extLst>
              <a:ext uri="{FF2B5EF4-FFF2-40B4-BE49-F238E27FC236}">
                <a16:creationId xmlns:a16="http://schemas.microsoft.com/office/drawing/2014/main" id="{23AB94F4-0A88-4F5B-8EA9-192CAD2C50DD}"/>
              </a:ext>
            </a:extLst>
          </p:cNvPr>
          <p:cNvSpPr>
            <a:spLocks noChangeArrowheads="1"/>
          </p:cNvSpPr>
          <p:nvPr/>
        </p:nvSpPr>
        <p:spPr bwMode="auto">
          <a:xfrm>
            <a:off x="8635410" y="5941161"/>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cxnSp>
        <p:nvCxnSpPr>
          <p:cNvPr id="41" name="Straight Arrow Connector 40">
            <a:extLst>
              <a:ext uri="{FF2B5EF4-FFF2-40B4-BE49-F238E27FC236}">
                <a16:creationId xmlns:a16="http://schemas.microsoft.com/office/drawing/2014/main" id="{27BC93CE-6B4C-4520-944D-1BB42FF970E8}"/>
              </a:ext>
            </a:extLst>
          </p:cNvPr>
          <p:cNvCxnSpPr>
            <a:cxnSpLocks/>
            <a:endCxn id="31" idx="1"/>
          </p:cNvCxnSpPr>
          <p:nvPr/>
        </p:nvCxnSpPr>
        <p:spPr>
          <a:xfrm flipV="1">
            <a:off x="6553200" y="1928271"/>
            <a:ext cx="2082210" cy="1267134"/>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31187E18-37F3-4842-AC5A-7C799CDC082D}"/>
              </a:ext>
            </a:extLst>
          </p:cNvPr>
          <p:cNvCxnSpPr>
            <a:cxnSpLocks/>
          </p:cNvCxnSpPr>
          <p:nvPr/>
        </p:nvCxnSpPr>
        <p:spPr>
          <a:xfrm flipV="1">
            <a:off x="6553200" y="2198249"/>
            <a:ext cx="2142534" cy="1076980"/>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58313CE7-63A4-481D-8A68-8AFC40D15967}"/>
              </a:ext>
            </a:extLst>
          </p:cNvPr>
          <p:cNvCxnSpPr>
            <a:cxnSpLocks/>
          </p:cNvCxnSpPr>
          <p:nvPr/>
        </p:nvCxnSpPr>
        <p:spPr>
          <a:xfrm>
            <a:off x="6553199" y="3676896"/>
            <a:ext cx="2082210" cy="999476"/>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6ABF112D-9320-4252-B05F-450493B28835}"/>
              </a:ext>
            </a:extLst>
          </p:cNvPr>
          <p:cNvSpPr/>
          <p:nvPr/>
        </p:nvSpPr>
        <p:spPr>
          <a:xfrm>
            <a:off x="8755062" y="5633805"/>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N</a:t>
            </a:r>
          </a:p>
        </p:txBody>
      </p:sp>
      <p:sp>
        <p:nvSpPr>
          <p:cNvPr id="38" name="Text Box 15"/>
          <p:cNvSpPr txBox="1">
            <a:spLocks noChangeArrowheads="1"/>
          </p:cNvSpPr>
          <p:nvPr/>
        </p:nvSpPr>
        <p:spPr bwMode="auto">
          <a:xfrm>
            <a:off x="5208180" y="2984271"/>
            <a:ext cx="1371600" cy="1169551"/>
          </a:xfrm>
          <a:prstGeom prst="rect">
            <a:avLst/>
          </a:prstGeom>
          <a:solidFill>
            <a:srgbClr val="FFFF00"/>
          </a:solid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latin typeface="Times New Roman"/>
            </a:endParaRPr>
          </a:p>
          <a:p>
            <a:r>
              <a:rPr lang="en-GB" altLang="en-US" dirty="0" smtClean="0">
                <a:latin typeface="Times New Roman"/>
              </a:rPr>
              <a:t>EDAMIS</a:t>
            </a:r>
            <a:endParaRPr lang="en-GB" altLang="en-US" dirty="0">
              <a:latin typeface="Times New Roman"/>
            </a:endParaRPr>
          </a:p>
          <a:p>
            <a:endParaRPr lang="en-GB" altLang="en-US" dirty="0">
              <a:latin typeface="Times New Roman"/>
            </a:endParaRPr>
          </a:p>
          <a:p>
            <a:endParaRPr lang="en-GB" altLang="en-US" dirty="0">
              <a:latin typeface="Times New Roman"/>
            </a:endParaRPr>
          </a:p>
        </p:txBody>
      </p:sp>
      <p:sp>
        <p:nvSpPr>
          <p:cNvPr id="2" name="Rectangle 1"/>
          <p:cNvSpPr/>
          <p:nvPr/>
        </p:nvSpPr>
        <p:spPr>
          <a:xfrm>
            <a:off x="3115085" y="1835777"/>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 SDMX Converter</a:t>
            </a:r>
            <a:endParaRPr lang="en-US" sz="1100" dirty="0">
              <a:solidFill>
                <a:schemeClr val="tx1"/>
              </a:solidFill>
            </a:endParaRPr>
          </a:p>
        </p:txBody>
      </p:sp>
      <p:sp>
        <p:nvSpPr>
          <p:cNvPr id="3" name="Rectangle 2"/>
          <p:cNvSpPr/>
          <p:nvPr/>
        </p:nvSpPr>
        <p:spPr>
          <a:xfrm>
            <a:off x="1569600" y="1436249"/>
            <a:ext cx="2507100" cy="107437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1544200" y="2883993"/>
            <a:ext cx="2507100" cy="107437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1544200" y="4638084"/>
            <a:ext cx="2507100" cy="118372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3125970" y="3295394"/>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 SDMX Converter</a:t>
            </a:r>
            <a:endParaRPr lang="en-US" sz="1100" dirty="0">
              <a:solidFill>
                <a:schemeClr val="tx1"/>
              </a:solidFill>
            </a:endParaRPr>
          </a:p>
        </p:txBody>
      </p:sp>
      <p:sp>
        <p:nvSpPr>
          <p:cNvPr id="48" name="Rectangle 47"/>
          <p:cNvSpPr/>
          <p:nvPr/>
        </p:nvSpPr>
        <p:spPr>
          <a:xfrm>
            <a:off x="3115085" y="5203592"/>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 SDMX Converter</a:t>
            </a:r>
            <a:endParaRPr lang="en-US" sz="1100" dirty="0">
              <a:solidFill>
                <a:schemeClr val="tx1"/>
              </a:solidFill>
            </a:endParaRPr>
          </a:p>
        </p:txBody>
      </p:sp>
    </p:spTree>
    <p:extLst>
      <p:ext uri="{BB962C8B-B14F-4D97-AF65-F5344CB8AC3E}">
        <p14:creationId xmlns:p14="http://schemas.microsoft.com/office/powerpoint/2010/main" val="145728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 grpId="0" animBg="1"/>
      <p:bldP spid="43" grpId="0" animBg="1"/>
      <p:bldP spid="4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5"/>
          <p:cNvSpPr txBox="1">
            <a:spLocks noChangeArrowheads="1"/>
          </p:cNvSpPr>
          <p:nvPr/>
        </p:nvSpPr>
        <p:spPr bwMode="auto">
          <a:xfrm>
            <a:off x="5181600" y="1773378"/>
            <a:ext cx="1371600" cy="1169551"/>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latin typeface="Times New Roman"/>
            </a:endParaRPr>
          </a:p>
          <a:p>
            <a:r>
              <a:rPr lang="en-GB" altLang="en-US" dirty="0">
                <a:latin typeface="Times New Roman"/>
              </a:rPr>
              <a:t>Central entry and exit point</a:t>
            </a:r>
          </a:p>
          <a:p>
            <a:endParaRPr lang="en-GB" altLang="en-US" dirty="0">
              <a:latin typeface="Times New Roman"/>
            </a:endParaRPr>
          </a:p>
        </p:txBody>
      </p:sp>
      <p:sp>
        <p:nvSpPr>
          <p:cNvPr id="2" name="Slide Number Placeholder 1"/>
          <p:cNvSpPr>
            <a:spLocks noGrp="1"/>
          </p:cNvSpPr>
          <p:nvPr>
            <p:ph type="sldNum" sz="quarter" idx="12"/>
          </p:nvPr>
        </p:nvSpPr>
        <p:spPr>
          <a:xfrm>
            <a:off x="838200" y="6380663"/>
            <a:ext cx="2743200" cy="365125"/>
          </a:xfrm>
        </p:spPr>
        <p:txBody>
          <a:bodyPr/>
          <a:lstStyle/>
          <a:p>
            <a:fld id="{F46C79FD-C571-418B-AB0F-5EE936C85276}" type="slidenum">
              <a:rPr lang="en-GB" smtClean="0"/>
              <a:t>11</a:t>
            </a:fld>
            <a:endParaRPr lang="en-GB"/>
          </a:p>
        </p:txBody>
      </p:sp>
      <p:sp>
        <p:nvSpPr>
          <p:cNvPr id="15" name="Title 1"/>
          <p:cNvSpPr>
            <a:spLocks noGrp="1"/>
          </p:cNvSpPr>
          <p:nvPr>
            <p:ph type="title"/>
          </p:nvPr>
        </p:nvSpPr>
        <p:spPr/>
        <p:txBody>
          <a:bodyPr>
            <a:normAutofit/>
          </a:bodyPr>
          <a:lstStyle/>
          <a:p>
            <a:pPr algn="l"/>
            <a:r>
              <a:rPr lang="en-GB" dirty="0" smtClean="0"/>
              <a:t>Hybrid: Push and Pull </a:t>
            </a:r>
            <a:r>
              <a:rPr lang="en-GB" dirty="0"/>
              <a:t>mode</a:t>
            </a:r>
          </a:p>
        </p:txBody>
      </p:sp>
      <p:pic>
        <p:nvPicPr>
          <p:cNvPr id="61" name="Picture 4" descr="j0173958"/>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197975" y="2516182"/>
            <a:ext cx="354419" cy="43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0" name="Straight Arrow Connector 79"/>
          <p:cNvCxnSpPr>
            <a:cxnSpLocks/>
          </p:cNvCxnSpPr>
          <p:nvPr/>
        </p:nvCxnSpPr>
        <p:spPr>
          <a:xfrm flipV="1">
            <a:off x="6569574" y="1620978"/>
            <a:ext cx="2065836" cy="344523"/>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cxnSpLocks/>
            <a:stCxn id="9" idx="3"/>
            <a:endCxn id="33" idx="1"/>
          </p:cNvCxnSpPr>
          <p:nvPr/>
        </p:nvCxnSpPr>
        <p:spPr>
          <a:xfrm>
            <a:off x="6553200" y="2358153"/>
            <a:ext cx="2082210" cy="904402"/>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a:cxnSpLocks/>
          </p:cNvCxnSpPr>
          <p:nvPr/>
        </p:nvCxnSpPr>
        <p:spPr>
          <a:xfrm>
            <a:off x="6569574" y="2516183"/>
            <a:ext cx="2065836" cy="1715323"/>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cxnSpLocks/>
            <a:endCxn id="37" idx="1"/>
          </p:cNvCxnSpPr>
          <p:nvPr/>
        </p:nvCxnSpPr>
        <p:spPr>
          <a:xfrm>
            <a:off x="6553200" y="2968945"/>
            <a:ext cx="2082210" cy="3036811"/>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sp>
        <p:nvSpPr>
          <p:cNvPr id="31" name="Rectangle 58">
            <a:extLst>
              <a:ext uri="{FF2B5EF4-FFF2-40B4-BE49-F238E27FC236}">
                <a16:creationId xmlns:a16="http://schemas.microsoft.com/office/drawing/2014/main" id="{F3094CF2-B78E-4B57-A7EF-C71826F8AEF8}"/>
              </a:ext>
            </a:extLst>
          </p:cNvPr>
          <p:cNvSpPr>
            <a:spLocks noChangeArrowheads="1"/>
          </p:cNvSpPr>
          <p:nvPr/>
        </p:nvSpPr>
        <p:spPr bwMode="auto">
          <a:xfrm>
            <a:off x="8635410" y="1623533"/>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2" name="Rectangle 31">
            <a:extLst>
              <a:ext uri="{FF2B5EF4-FFF2-40B4-BE49-F238E27FC236}">
                <a16:creationId xmlns:a16="http://schemas.microsoft.com/office/drawing/2014/main" id="{1FD6A78A-D43F-4292-8D4F-026C8F68AC13}"/>
              </a:ext>
            </a:extLst>
          </p:cNvPr>
          <p:cNvSpPr/>
          <p:nvPr/>
        </p:nvSpPr>
        <p:spPr>
          <a:xfrm>
            <a:off x="8755062" y="1316177"/>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1 </a:t>
            </a:r>
          </a:p>
        </p:txBody>
      </p:sp>
      <p:sp>
        <p:nvSpPr>
          <p:cNvPr id="33" name="Rectangle 58">
            <a:extLst>
              <a:ext uri="{FF2B5EF4-FFF2-40B4-BE49-F238E27FC236}">
                <a16:creationId xmlns:a16="http://schemas.microsoft.com/office/drawing/2014/main" id="{ED16A973-BD84-4DCD-8426-1191EA03C984}"/>
              </a:ext>
            </a:extLst>
          </p:cNvPr>
          <p:cNvSpPr>
            <a:spLocks noChangeArrowheads="1"/>
          </p:cNvSpPr>
          <p:nvPr/>
        </p:nvSpPr>
        <p:spPr bwMode="auto">
          <a:xfrm>
            <a:off x="8635410" y="3077889"/>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4" name="Rectangle 33">
            <a:extLst>
              <a:ext uri="{FF2B5EF4-FFF2-40B4-BE49-F238E27FC236}">
                <a16:creationId xmlns:a16="http://schemas.microsoft.com/office/drawing/2014/main" id="{4894F181-1A39-4E81-9C7D-4E8E945AD4BE}"/>
              </a:ext>
            </a:extLst>
          </p:cNvPr>
          <p:cNvSpPr/>
          <p:nvPr/>
        </p:nvSpPr>
        <p:spPr>
          <a:xfrm>
            <a:off x="8755062" y="2770533"/>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2</a:t>
            </a:r>
          </a:p>
        </p:txBody>
      </p:sp>
      <p:sp>
        <p:nvSpPr>
          <p:cNvPr id="35" name="Rectangle 58">
            <a:extLst>
              <a:ext uri="{FF2B5EF4-FFF2-40B4-BE49-F238E27FC236}">
                <a16:creationId xmlns:a16="http://schemas.microsoft.com/office/drawing/2014/main" id="{3D95555A-CC71-4545-8591-29CE85A8F5EB}"/>
              </a:ext>
            </a:extLst>
          </p:cNvPr>
          <p:cNvSpPr>
            <a:spLocks noChangeArrowheads="1"/>
          </p:cNvSpPr>
          <p:nvPr/>
        </p:nvSpPr>
        <p:spPr bwMode="auto">
          <a:xfrm>
            <a:off x="8635410" y="4234061"/>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6" name="Rectangle 35">
            <a:extLst>
              <a:ext uri="{FF2B5EF4-FFF2-40B4-BE49-F238E27FC236}">
                <a16:creationId xmlns:a16="http://schemas.microsoft.com/office/drawing/2014/main" id="{5BBFFA54-796E-47F1-AD98-79260AE84F8D}"/>
              </a:ext>
            </a:extLst>
          </p:cNvPr>
          <p:cNvSpPr/>
          <p:nvPr/>
        </p:nvSpPr>
        <p:spPr>
          <a:xfrm>
            <a:off x="8755062" y="3926705"/>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3 </a:t>
            </a:r>
          </a:p>
        </p:txBody>
      </p:sp>
      <p:sp>
        <p:nvSpPr>
          <p:cNvPr id="37" name="Rectangle 58">
            <a:extLst>
              <a:ext uri="{FF2B5EF4-FFF2-40B4-BE49-F238E27FC236}">
                <a16:creationId xmlns:a16="http://schemas.microsoft.com/office/drawing/2014/main" id="{23AB94F4-0A88-4F5B-8EA9-192CAD2C50DD}"/>
              </a:ext>
            </a:extLst>
          </p:cNvPr>
          <p:cNvSpPr>
            <a:spLocks noChangeArrowheads="1"/>
          </p:cNvSpPr>
          <p:nvPr/>
        </p:nvSpPr>
        <p:spPr bwMode="auto">
          <a:xfrm>
            <a:off x="8635410" y="5821089"/>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cxnSp>
        <p:nvCxnSpPr>
          <p:cNvPr id="41" name="Straight Arrow Connector 40">
            <a:extLst>
              <a:ext uri="{FF2B5EF4-FFF2-40B4-BE49-F238E27FC236}">
                <a16:creationId xmlns:a16="http://schemas.microsoft.com/office/drawing/2014/main" id="{27BC93CE-6B4C-4520-944D-1BB42FF970E8}"/>
              </a:ext>
            </a:extLst>
          </p:cNvPr>
          <p:cNvCxnSpPr>
            <a:cxnSpLocks/>
            <a:endCxn id="31" idx="1"/>
          </p:cNvCxnSpPr>
          <p:nvPr/>
        </p:nvCxnSpPr>
        <p:spPr>
          <a:xfrm flipV="1">
            <a:off x="6569574" y="1808199"/>
            <a:ext cx="2065836" cy="282062"/>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31187E18-37F3-4842-AC5A-7C799CDC082D}"/>
              </a:ext>
            </a:extLst>
          </p:cNvPr>
          <p:cNvCxnSpPr>
            <a:cxnSpLocks/>
          </p:cNvCxnSpPr>
          <p:nvPr/>
        </p:nvCxnSpPr>
        <p:spPr>
          <a:xfrm flipV="1">
            <a:off x="6569574" y="2077237"/>
            <a:ext cx="2049462" cy="84551"/>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58313CE7-63A4-481D-8A68-8AFC40D15967}"/>
              </a:ext>
            </a:extLst>
          </p:cNvPr>
          <p:cNvCxnSpPr>
            <a:cxnSpLocks/>
          </p:cNvCxnSpPr>
          <p:nvPr/>
        </p:nvCxnSpPr>
        <p:spPr>
          <a:xfrm>
            <a:off x="6569575" y="2636866"/>
            <a:ext cx="2065835" cy="1919435"/>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1C10FF6C-D0D1-46CC-9E98-B5C3C364BEA4}"/>
              </a:ext>
            </a:extLst>
          </p:cNvPr>
          <p:cNvGrpSpPr/>
          <p:nvPr/>
        </p:nvGrpSpPr>
        <p:grpSpPr>
          <a:xfrm>
            <a:off x="1700385" y="5082677"/>
            <a:ext cx="1752599" cy="1373719"/>
            <a:chOff x="228600" y="5106107"/>
            <a:chExt cx="1752599" cy="1091699"/>
          </a:xfrm>
        </p:grpSpPr>
        <p:sp>
          <p:nvSpPr>
            <p:cNvPr id="43" name="Rectangle 58">
              <a:extLst>
                <a:ext uri="{FF2B5EF4-FFF2-40B4-BE49-F238E27FC236}">
                  <a16:creationId xmlns:a16="http://schemas.microsoft.com/office/drawing/2014/main" id="{52260A69-EFF0-4EE7-8BDC-E7B7C27B27AF}"/>
                </a:ext>
              </a:extLst>
            </p:cNvPr>
            <p:cNvSpPr>
              <a:spLocks noChangeArrowheads="1"/>
            </p:cNvSpPr>
            <p:nvPr/>
          </p:nvSpPr>
          <p:spPr bwMode="auto">
            <a:xfrm>
              <a:off x="228600" y="5571712"/>
              <a:ext cx="1752599"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45" name="Rectangle 44">
              <a:extLst>
                <a:ext uri="{FF2B5EF4-FFF2-40B4-BE49-F238E27FC236}">
                  <a16:creationId xmlns:a16="http://schemas.microsoft.com/office/drawing/2014/main" id="{4FFDF5F9-FE72-42C8-A7F5-6AC2E53C6E11}"/>
                </a:ext>
              </a:extLst>
            </p:cNvPr>
            <p:cNvSpPr/>
            <p:nvPr/>
          </p:nvSpPr>
          <p:spPr>
            <a:xfrm>
              <a:off x="274895" y="5106107"/>
              <a:ext cx="1678753" cy="34284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a:t>
              </a:r>
              <a:r>
                <a:rPr lang="en-GB" sz="1600" b="1" dirty="0" smtClean="0">
                  <a:solidFill>
                    <a:prstClr val="white"/>
                  </a:solidFill>
                  <a:latin typeface="Times New Roman"/>
                </a:rPr>
                <a:t>n </a:t>
              </a:r>
              <a:endParaRPr lang="en-GB" sz="1600" b="1" dirty="0">
                <a:solidFill>
                  <a:prstClr val="white"/>
                </a:solidFill>
                <a:latin typeface="Times New Roman"/>
              </a:endParaRPr>
            </a:p>
          </p:txBody>
        </p:sp>
        <p:sp>
          <p:nvSpPr>
            <p:cNvPr id="46" name="AutoShape 7">
              <a:hlinkClick r:id="rId4" action="ppaction://hlinkfile"/>
              <a:extLst>
                <a:ext uri="{FF2B5EF4-FFF2-40B4-BE49-F238E27FC236}">
                  <a16:creationId xmlns:a16="http://schemas.microsoft.com/office/drawing/2014/main" id="{2AFFBB3B-ABE1-4BF6-9A40-E1DC8D7BE0D9}"/>
                </a:ext>
              </a:extLst>
            </p:cNvPr>
            <p:cNvSpPr>
              <a:spLocks noChangeArrowheads="1"/>
            </p:cNvSpPr>
            <p:nvPr/>
          </p:nvSpPr>
          <p:spPr bwMode="auto">
            <a:xfrm>
              <a:off x="332119" y="5722983"/>
              <a:ext cx="358775" cy="468859"/>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14" name="Rectangle 13">
              <a:extLst>
                <a:ext uri="{FF2B5EF4-FFF2-40B4-BE49-F238E27FC236}">
                  <a16:creationId xmlns:a16="http://schemas.microsoft.com/office/drawing/2014/main" id="{1616841F-604D-4829-BFBE-7EBC0FDDBD3A}"/>
                </a:ext>
              </a:extLst>
            </p:cNvPr>
            <p:cNvSpPr/>
            <p:nvPr/>
          </p:nvSpPr>
          <p:spPr>
            <a:xfrm>
              <a:off x="914400" y="5804106"/>
              <a:ext cx="982800"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grpSp>
      <p:sp>
        <p:nvSpPr>
          <p:cNvPr id="19" name="Rectangle 18">
            <a:extLst>
              <a:ext uri="{FF2B5EF4-FFF2-40B4-BE49-F238E27FC236}">
                <a16:creationId xmlns:a16="http://schemas.microsoft.com/office/drawing/2014/main" id="{917EEFC8-F07A-4ACD-978A-1806830F80B7}"/>
              </a:ext>
            </a:extLst>
          </p:cNvPr>
          <p:cNvSpPr/>
          <p:nvPr/>
        </p:nvSpPr>
        <p:spPr>
          <a:xfrm>
            <a:off x="5181600" y="5560731"/>
            <a:ext cx="1371600" cy="860846"/>
          </a:xfrm>
          <a:prstGeom prst="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prstClr val="white"/>
                </a:solidFill>
                <a:latin typeface="Times New Roman"/>
              </a:rPr>
              <a:t>Pull requestor</a:t>
            </a:r>
          </a:p>
        </p:txBody>
      </p:sp>
      <p:cxnSp>
        <p:nvCxnSpPr>
          <p:cNvPr id="26" name="Straight Arrow Connector 25">
            <a:extLst>
              <a:ext uri="{FF2B5EF4-FFF2-40B4-BE49-F238E27FC236}">
                <a16:creationId xmlns:a16="http://schemas.microsoft.com/office/drawing/2014/main" id="{2479EDA4-8EBC-43F8-8065-B357055278CD}"/>
              </a:ext>
            </a:extLst>
          </p:cNvPr>
          <p:cNvCxnSpPr>
            <a:cxnSpLocks/>
          </p:cNvCxnSpPr>
          <p:nvPr/>
        </p:nvCxnSpPr>
        <p:spPr>
          <a:xfrm flipH="1">
            <a:off x="3452984" y="6014967"/>
            <a:ext cx="1676402" cy="35224"/>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481825E8-8D5A-403D-8472-5CB52FE74AAB}"/>
              </a:ext>
            </a:extLst>
          </p:cNvPr>
          <p:cNvCxnSpPr>
            <a:stCxn id="19" idx="0"/>
            <a:endCxn id="9" idx="2"/>
          </p:cNvCxnSpPr>
          <p:nvPr/>
        </p:nvCxnSpPr>
        <p:spPr>
          <a:xfrm flipV="1">
            <a:off x="5867400" y="2942929"/>
            <a:ext cx="0" cy="26178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4" name="Text Box 15">
            <a:extLst>
              <a:ext uri="{FF2B5EF4-FFF2-40B4-BE49-F238E27FC236}">
                <a16:creationId xmlns:a16="http://schemas.microsoft.com/office/drawing/2014/main" id="{F2FBA100-D6DE-4F4D-B479-63FF6BC6A476}"/>
              </a:ext>
            </a:extLst>
          </p:cNvPr>
          <p:cNvSpPr txBox="1">
            <a:spLocks noChangeArrowheads="1"/>
          </p:cNvSpPr>
          <p:nvPr/>
        </p:nvSpPr>
        <p:spPr bwMode="auto">
          <a:xfrm>
            <a:off x="3869827" y="3986008"/>
            <a:ext cx="1371600" cy="686576"/>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altLang="en-US" dirty="0" smtClean="0">
                <a:latin typeface="Times New Roman"/>
              </a:rPr>
              <a:t>Data updates</a:t>
            </a:r>
            <a:endParaRPr lang="en-GB" altLang="en-US" dirty="0">
              <a:latin typeface="Times New Roman"/>
            </a:endParaRPr>
          </a:p>
        </p:txBody>
      </p:sp>
      <p:cxnSp>
        <p:nvCxnSpPr>
          <p:cNvPr id="69" name="Straight Arrow Connector 68">
            <a:extLst>
              <a:ext uri="{FF2B5EF4-FFF2-40B4-BE49-F238E27FC236}">
                <a16:creationId xmlns:a16="http://schemas.microsoft.com/office/drawing/2014/main" id="{0C3C20FF-8161-49BF-8003-DCA57AF77852}"/>
              </a:ext>
            </a:extLst>
          </p:cNvPr>
          <p:cNvCxnSpPr>
            <a:cxnSpLocks/>
          </p:cNvCxnSpPr>
          <p:nvPr/>
        </p:nvCxnSpPr>
        <p:spPr>
          <a:xfrm flipV="1">
            <a:off x="3516947" y="4683543"/>
            <a:ext cx="826453" cy="9767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72187406-DB63-44B6-8CF8-86743D1E4B16}"/>
              </a:ext>
            </a:extLst>
          </p:cNvPr>
          <p:cNvCxnSpPr>
            <a:cxnSpLocks/>
          </p:cNvCxnSpPr>
          <p:nvPr/>
        </p:nvCxnSpPr>
        <p:spPr>
          <a:xfrm>
            <a:off x="4745224" y="4719343"/>
            <a:ext cx="894346" cy="841389"/>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sp>
        <p:nvSpPr>
          <p:cNvPr id="49" name="Rectangle 48">
            <a:extLst>
              <a:ext uri="{FF2B5EF4-FFF2-40B4-BE49-F238E27FC236}">
                <a16:creationId xmlns:a16="http://schemas.microsoft.com/office/drawing/2014/main" id="{5BBFFA54-796E-47F1-AD98-79260AE84F8D}"/>
              </a:ext>
            </a:extLst>
          </p:cNvPr>
          <p:cNvSpPr/>
          <p:nvPr/>
        </p:nvSpPr>
        <p:spPr>
          <a:xfrm>
            <a:off x="8723848" y="5543357"/>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N </a:t>
            </a:r>
          </a:p>
        </p:txBody>
      </p:sp>
      <p:pic>
        <p:nvPicPr>
          <p:cNvPr id="50" name="Picture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02555" y="5602839"/>
            <a:ext cx="450644" cy="450644"/>
          </a:xfrm>
          <a:prstGeom prst="rect">
            <a:avLst/>
          </a:prstGeom>
        </p:spPr>
      </p:pic>
      <p:sp>
        <p:nvSpPr>
          <p:cNvPr id="51" name="Text Box 15"/>
          <p:cNvSpPr txBox="1">
            <a:spLocks noChangeArrowheads="1"/>
          </p:cNvSpPr>
          <p:nvPr/>
        </p:nvSpPr>
        <p:spPr bwMode="auto">
          <a:xfrm>
            <a:off x="5189787" y="1783582"/>
            <a:ext cx="1371600" cy="1169551"/>
          </a:xfrm>
          <a:prstGeom prst="rect">
            <a:avLst/>
          </a:prstGeom>
          <a:solidFill>
            <a:srgbClr val="FFFF00"/>
          </a:solid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latin typeface="Times New Roman"/>
            </a:endParaRPr>
          </a:p>
          <a:p>
            <a:r>
              <a:rPr lang="en-GB" altLang="en-US" dirty="0" smtClean="0">
                <a:latin typeface="Times New Roman"/>
              </a:rPr>
              <a:t>EDAMIS</a:t>
            </a:r>
            <a:endParaRPr lang="en-GB" altLang="en-US" dirty="0">
              <a:latin typeface="Times New Roman"/>
            </a:endParaRPr>
          </a:p>
          <a:p>
            <a:endParaRPr lang="en-GB" altLang="en-US" dirty="0">
              <a:latin typeface="Times New Roman"/>
            </a:endParaRPr>
          </a:p>
          <a:p>
            <a:endParaRPr lang="en-GB" altLang="en-US" dirty="0">
              <a:latin typeface="Times New Roman"/>
            </a:endParaRPr>
          </a:p>
        </p:txBody>
      </p:sp>
      <p:sp>
        <p:nvSpPr>
          <p:cNvPr id="52" name="Text Box 15">
            <a:extLst>
              <a:ext uri="{FF2B5EF4-FFF2-40B4-BE49-F238E27FC236}">
                <a16:creationId xmlns:a16="http://schemas.microsoft.com/office/drawing/2014/main" id="{F2FBA100-D6DE-4F4D-B479-63FF6BC6A476}"/>
              </a:ext>
            </a:extLst>
          </p:cNvPr>
          <p:cNvSpPr txBox="1">
            <a:spLocks noChangeArrowheads="1"/>
          </p:cNvSpPr>
          <p:nvPr/>
        </p:nvSpPr>
        <p:spPr bwMode="auto">
          <a:xfrm>
            <a:off x="3854220" y="3994785"/>
            <a:ext cx="1371600" cy="686576"/>
          </a:xfrm>
          <a:prstGeom prst="rect">
            <a:avLst/>
          </a:prstGeom>
          <a:solidFill>
            <a:srgbClr val="FFFF00"/>
          </a:solid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altLang="en-US" dirty="0" smtClean="0">
                <a:latin typeface="Times New Roman"/>
              </a:rPr>
              <a:t>SDMX Registry</a:t>
            </a:r>
            <a:endParaRPr lang="en-GB" altLang="en-US" dirty="0">
              <a:latin typeface="Times New Roman"/>
            </a:endParaRPr>
          </a:p>
        </p:txBody>
      </p:sp>
      <p:sp>
        <p:nvSpPr>
          <p:cNvPr id="53" name="AutoShape 7">
            <a:hlinkClick r:id="rId4" action="ppaction://hlinkfile"/>
          </p:cNvPr>
          <p:cNvSpPr>
            <a:spLocks noChangeArrowheads="1"/>
          </p:cNvSpPr>
          <p:nvPr/>
        </p:nvSpPr>
        <p:spPr bwMode="auto">
          <a:xfrm>
            <a:off x="1786971" y="1753880"/>
            <a:ext cx="358775" cy="468859"/>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54" name="AutoShape 56">
            <a:hlinkClick r:id="rId6" action="ppaction://hlinkfile"/>
          </p:cNvPr>
          <p:cNvSpPr>
            <a:spLocks noChangeArrowheads="1"/>
          </p:cNvSpPr>
          <p:nvPr/>
        </p:nvSpPr>
        <p:spPr bwMode="auto">
          <a:xfrm>
            <a:off x="2542621" y="1730567"/>
            <a:ext cx="358775" cy="467141"/>
          </a:xfrm>
          <a:prstGeom prst="foldedCorner">
            <a:avLst>
              <a:gd name="adj" fmla="val 12500"/>
            </a:avLst>
          </a:prstGeom>
          <a:solidFill>
            <a:schemeClr val="tx2">
              <a:lumMod val="20000"/>
              <a:lumOff val="8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56" name="Rectangle 58"/>
          <p:cNvSpPr>
            <a:spLocks noChangeArrowheads="1"/>
          </p:cNvSpPr>
          <p:nvPr/>
        </p:nvSpPr>
        <p:spPr bwMode="auto">
          <a:xfrm>
            <a:off x="1677433" y="1702140"/>
            <a:ext cx="1760537"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57" name="AutoShape 56">
            <a:hlinkClick r:id="rId6" action="ppaction://hlinkfile"/>
          </p:cNvPr>
          <p:cNvSpPr>
            <a:spLocks noChangeArrowheads="1"/>
          </p:cNvSpPr>
          <p:nvPr/>
        </p:nvSpPr>
        <p:spPr bwMode="auto">
          <a:xfrm>
            <a:off x="2621266" y="2931145"/>
            <a:ext cx="358775" cy="467141"/>
          </a:xfrm>
          <a:prstGeom prst="foldedCorner">
            <a:avLst>
              <a:gd name="adj" fmla="val 12500"/>
            </a:avLst>
          </a:prstGeom>
          <a:solidFill>
            <a:schemeClr val="bg2">
              <a:lumMod val="5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58" name="Rectangle 58"/>
          <p:cNvSpPr>
            <a:spLocks noChangeArrowheads="1"/>
          </p:cNvSpPr>
          <p:nvPr/>
        </p:nvSpPr>
        <p:spPr bwMode="auto">
          <a:xfrm>
            <a:off x="1684641" y="2943641"/>
            <a:ext cx="1760537"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59" name="Rectangle 58"/>
          <p:cNvSpPr/>
          <p:nvPr/>
        </p:nvSpPr>
        <p:spPr>
          <a:xfrm>
            <a:off x="1741863" y="2570265"/>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2 </a:t>
            </a:r>
          </a:p>
        </p:txBody>
      </p:sp>
      <p:cxnSp>
        <p:nvCxnSpPr>
          <p:cNvPr id="67" name="Straight Arrow Connector 66"/>
          <p:cNvCxnSpPr>
            <a:endCxn id="51" idx="1"/>
          </p:cNvCxnSpPr>
          <p:nvPr/>
        </p:nvCxnSpPr>
        <p:spPr>
          <a:xfrm flipV="1">
            <a:off x="2980041" y="2368358"/>
            <a:ext cx="2209746" cy="706976"/>
          </a:xfrm>
          <a:prstGeom prst="straightConnector1">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68" name="Straight Arrow Connector 67"/>
          <p:cNvCxnSpPr>
            <a:stCxn id="54" idx="3"/>
          </p:cNvCxnSpPr>
          <p:nvPr/>
        </p:nvCxnSpPr>
        <p:spPr>
          <a:xfrm>
            <a:off x="2901396" y="1964138"/>
            <a:ext cx="2296579" cy="1827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5" name="Rectangle 74"/>
          <p:cNvSpPr/>
          <p:nvPr/>
        </p:nvSpPr>
        <p:spPr>
          <a:xfrm>
            <a:off x="1741863" y="1280020"/>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1 </a:t>
            </a:r>
          </a:p>
        </p:txBody>
      </p:sp>
      <p:sp>
        <p:nvSpPr>
          <p:cNvPr id="55" name="Rectangle 54"/>
          <p:cNvSpPr/>
          <p:nvPr/>
        </p:nvSpPr>
        <p:spPr>
          <a:xfrm>
            <a:off x="2423396" y="5813900"/>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a:t>
            </a:r>
            <a:endParaRPr lang="en-US" sz="1100" dirty="0">
              <a:solidFill>
                <a:schemeClr val="tx1"/>
              </a:solidFill>
            </a:endParaRPr>
          </a:p>
        </p:txBody>
      </p:sp>
    </p:spTree>
    <p:extLst>
      <p:ext uri="{BB962C8B-B14F-4D97-AF65-F5344CB8AC3E}">
        <p14:creationId xmlns:p14="http://schemas.microsoft.com/office/powerpoint/2010/main" val="4127616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childTnLst>
                                </p:cTn>
                              </p:par>
                            </p:childTnLst>
                          </p:cTn>
                        </p:par>
                        <p:par>
                          <p:cTn id="18" fill="hold">
                            <p:stCondLst>
                              <p:cond delay="500"/>
                            </p:stCondLst>
                            <p:childTnLst>
                              <p:par>
                                <p:cTn id="19" presetID="10" presetClass="exit" presetSubtype="0" fill="hold" nodeType="afterEffect">
                                  <p:stCondLst>
                                    <p:cond delay="0"/>
                                  </p:stCondLst>
                                  <p:childTnLst>
                                    <p:animEffect transition="out" filter="fade">
                                      <p:cBhvr>
                                        <p:cTn id="20" dur="500"/>
                                        <p:tgtEl>
                                          <p:spTgt spid="26"/>
                                        </p:tgtEl>
                                      </p:cBhvr>
                                    </p:animEffect>
                                    <p:set>
                                      <p:cBhvr>
                                        <p:cTn id="21" dur="1" fill="hold">
                                          <p:stCondLst>
                                            <p:cond delay="499"/>
                                          </p:stCondLst>
                                        </p:cTn>
                                        <p:tgtEl>
                                          <p:spTgt spid="26"/>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48"/>
                                        </p:tgtEl>
                                      </p:cBhvr>
                                    </p:animEffect>
                                    <p:set>
                                      <p:cBhvr>
                                        <p:cTn id="24" dur="1" fill="hold">
                                          <p:stCondLst>
                                            <p:cond delay="499"/>
                                          </p:stCondLst>
                                        </p:cTn>
                                        <p:tgtEl>
                                          <p:spTgt spid="4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par>
                                <p:cTn id="49" presetID="10" presetClass="entr" presetSubtype="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51" grpId="0" animBg="1"/>
      <p:bldP spid="52" grpId="0" animBg="1"/>
      <p:bldP spid="5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7">
            <a:hlinkClick r:id="rId3" action="ppaction://hlinkfile"/>
          </p:cNvPr>
          <p:cNvSpPr>
            <a:spLocks noChangeArrowheads="1"/>
          </p:cNvSpPr>
          <p:nvPr/>
        </p:nvSpPr>
        <p:spPr bwMode="auto">
          <a:xfrm>
            <a:off x="1854201" y="2727852"/>
            <a:ext cx="358775" cy="351858"/>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6" name="Content Placeholder 5"/>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F46C79FD-C571-418B-AB0F-5EE936C85276}" type="slidenum">
              <a:rPr lang="en-GB" smtClean="0"/>
              <a:t>12</a:t>
            </a:fld>
            <a:endParaRPr lang="en-GB"/>
          </a:p>
        </p:txBody>
      </p:sp>
      <p:sp>
        <p:nvSpPr>
          <p:cNvPr id="15" name="Title 1"/>
          <p:cNvSpPr>
            <a:spLocks noGrp="1"/>
          </p:cNvSpPr>
          <p:nvPr>
            <p:ph type="title"/>
          </p:nvPr>
        </p:nvSpPr>
        <p:spPr/>
        <p:txBody>
          <a:bodyPr>
            <a:normAutofit/>
          </a:bodyPr>
          <a:lstStyle/>
          <a:p>
            <a:pPr algn="l"/>
            <a:r>
              <a:rPr lang="en-GB" dirty="0"/>
              <a:t>Pull mode</a:t>
            </a:r>
          </a:p>
        </p:txBody>
      </p:sp>
      <p:sp>
        <p:nvSpPr>
          <p:cNvPr id="16" name="Rectangle 58"/>
          <p:cNvSpPr>
            <a:spLocks noChangeArrowheads="1"/>
          </p:cNvSpPr>
          <p:nvPr/>
        </p:nvSpPr>
        <p:spPr bwMode="auto">
          <a:xfrm>
            <a:off x="1744663" y="2676112"/>
            <a:ext cx="1687724"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17" name="Rectangle 16"/>
          <p:cNvSpPr/>
          <p:nvPr/>
        </p:nvSpPr>
        <p:spPr>
          <a:xfrm>
            <a:off x="1801885" y="2368756"/>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1 </a:t>
            </a:r>
          </a:p>
        </p:txBody>
      </p:sp>
      <p:sp>
        <p:nvSpPr>
          <p:cNvPr id="21" name="AutoShape 56">
            <a:hlinkClick r:id="rId4" action="ppaction://hlinkfile"/>
          </p:cNvPr>
          <p:cNvSpPr>
            <a:spLocks noChangeArrowheads="1"/>
          </p:cNvSpPr>
          <p:nvPr/>
        </p:nvSpPr>
        <p:spPr bwMode="auto">
          <a:xfrm>
            <a:off x="1858199" y="3829028"/>
            <a:ext cx="358775" cy="285772"/>
          </a:xfrm>
          <a:prstGeom prst="foldedCorner">
            <a:avLst>
              <a:gd name="adj" fmla="val 12500"/>
            </a:avLst>
          </a:prstGeom>
          <a:solidFill>
            <a:schemeClr val="bg2">
              <a:lumMod val="5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23" name="Rectangle 58"/>
          <p:cNvSpPr>
            <a:spLocks noChangeArrowheads="1"/>
          </p:cNvSpPr>
          <p:nvPr/>
        </p:nvSpPr>
        <p:spPr bwMode="auto">
          <a:xfrm>
            <a:off x="1752601" y="3699722"/>
            <a:ext cx="1679784"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24" name="Rectangle 23"/>
          <p:cNvSpPr/>
          <p:nvPr/>
        </p:nvSpPr>
        <p:spPr>
          <a:xfrm>
            <a:off x="1809823" y="3276600"/>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2 </a:t>
            </a:r>
          </a:p>
        </p:txBody>
      </p:sp>
      <p:sp>
        <p:nvSpPr>
          <p:cNvPr id="27" name="Rectangle 58"/>
          <p:cNvSpPr>
            <a:spLocks noChangeArrowheads="1"/>
          </p:cNvSpPr>
          <p:nvPr/>
        </p:nvSpPr>
        <p:spPr bwMode="auto">
          <a:xfrm>
            <a:off x="1756410" y="4660590"/>
            <a:ext cx="1675976"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28" name="Rectangle 27"/>
          <p:cNvSpPr/>
          <p:nvPr/>
        </p:nvSpPr>
        <p:spPr>
          <a:xfrm>
            <a:off x="1798896" y="4319369"/>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3 </a:t>
            </a:r>
          </a:p>
        </p:txBody>
      </p:sp>
      <p:sp>
        <p:nvSpPr>
          <p:cNvPr id="29" name="AutoShape 7">
            <a:hlinkClick r:id="rId3" action="ppaction://hlinkfile"/>
          </p:cNvPr>
          <p:cNvSpPr>
            <a:spLocks noChangeArrowheads="1"/>
          </p:cNvSpPr>
          <p:nvPr/>
        </p:nvSpPr>
        <p:spPr bwMode="auto">
          <a:xfrm>
            <a:off x="1856120" y="4732112"/>
            <a:ext cx="358775" cy="304800"/>
          </a:xfrm>
          <a:prstGeom prst="can">
            <a:avLst>
              <a:gd name="adj" fmla="val 30199"/>
            </a:avLst>
          </a:prstGeom>
          <a:solidFill>
            <a:schemeClr val="accent1">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cxnSp>
        <p:nvCxnSpPr>
          <p:cNvPr id="80" name="Straight Arrow Connector 79"/>
          <p:cNvCxnSpPr>
            <a:cxnSpLocks/>
            <a:stCxn id="98" idx="3"/>
          </p:cNvCxnSpPr>
          <p:nvPr/>
        </p:nvCxnSpPr>
        <p:spPr>
          <a:xfrm>
            <a:off x="6705600" y="1793978"/>
            <a:ext cx="1929810" cy="727178"/>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cxnSpLocks/>
            <a:stCxn id="98" idx="3"/>
            <a:endCxn id="33" idx="1"/>
          </p:cNvCxnSpPr>
          <p:nvPr/>
        </p:nvCxnSpPr>
        <p:spPr>
          <a:xfrm>
            <a:off x="6705600" y="1793978"/>
            <a:ext cx="1929810" cy="1981200"/>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a:cxnSpLocks/>
            <a:stCxn id="98" idx="3"/>
          </p:cNvCxnSpPr>
          <p:nvPr/>
        </p:nvCxnSpPr>
        <p:spPr>
          <a:xfrm>
            <a:off x="6705600" y="1793978"/>
            <a:ext cx="1929810" cy="2188150"/>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cxnSpLocks/>
            <a:stCxn id="98" idx="3"/>
            <a:endCxn id="37" idx="1"/>
          </p:cNvCxnSpPr>
          <p:nvPr/>
        </p:nvCxnSpPr>
        <p:spPr>
          <a:xfrm>
            <a:off x="6705600" y="1793978"/>
            <a:ext cx="1929810" cy="3962400"/>
          </a:xfrm>
          <a:prstGeom prst="straightConnector1">
            <a:avLst/>
          </a:prstGeom>
          <a:ln w="25400" cmpd="thickThin">
            <a:prstDash val="dash"/>
            <a:tailEnd type="arrow"/>
          </a:ln>
        </p:spPr>
        <p:style>
          <a:lnRef idx="2">
            <a:schemeClr val="accent1"/>
          </a:lnRef>
          <a:fillRef idx="0">
            <a:schemeClr val="accent1"/>
          </a:fillRef>
          <a:effectRef idx="1">
            <a:schemeClr val="accent1"/>
          </a:effectRef>
          <a:fontRef idx="minor">
            <a:schemeClr val="tx1"/>
          </a:fontRef>
        </p:style>
      </p:cxnSp>
      <p:sp>
        <p:nvSpPr>
          <p:cNvPr id="31" name="Rectangle 58">
            <a:extLst>
              <a:ext uri="{FF2B5EF4-FFF2-40B4-BE49-F238E27FC236}">
                <a16:creationId xmlns:a16="http://schemas.microsoft.com/office/drawing/2014/main" id="{F3094CF2-B78E-4B57-A7EF-C71826F8AEF8}"/>
              </a:ext>
            </a:extLst>
          </p:cNvPr>
          <p:cNvSpPr>
            <a:spLocks noChangeArrowheads="1"/>
          </p:cNvSpPr>
          <p:nvPr/>
        </p:nvSpPr>
        <p:spPr bwMode="auto">
          <a:xfrm>
            <a:off x="8635410" y="2599912"/>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2" name="Rectangle 31">
            <a:extLst>
              <a:ext uri="{FF2B5EF4-FFF2-40B4-BE49-F238E27FC236}">
                <a16:creationId xmlns:a16="http://schemas.microsoft.com/office/drawing/2014/main" id="{1FD6A78A-D43F-4292-8D4F-026C8F68AC13}"/>
              </a:ext>
            </a:extLst>
          </p:cNvPr>
          <p:cNvSpPr/>
          <p:nvPr/>
        </p:nvSpPr>
        <p:spPr>
          <a:xfrm>
            <a:off x="8755062" y="2292556"/>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1 </a:t>
            </a:r>
          </a:p>
        </p:txBody>
      </p:sp>
      <p:sp>
        <p:nvSpPr>
          <p:cNvPr id="33" name="Rectangle 58">
            <a:extLst>
              <a:ext uri="{FF2B5EF4-FFF2-40B4-BE49-F238E27FC236}">
                <a16:creationId xmlns:a16="http://schemas.microsoft.com/office/drawing/2014/main" id="{ED16A973-BD84-4DCD-8426-1191EA03C984}"/>
              </a:ext>
            </a:extLst>
          </p:cNvPr>
          <p:cNvSpPr>
            <a:spLocks noChangeArrowheads="1"/>
          </p:cNvSpPr>
          <p:nvPr/>
        </p:nvSpPr>
        <p:spPr bwMode="auto">
          <a:xfrm>
            <a:off x="8635410" y="3590512"/>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4" name="Rectangle 33">
            <a:extLst>
              <a:ext uri="{FF2B5EF4-FFF2-40B4-BE49-F238E27FC236}">
                <a16:creationId xmlns:a16="http://schemas.microsoft.com/office/drawing/2014/main" id="{4894F181-1A39-4E81-9C7D-4E8E945AD4BE}"/>
              </a:ext>
            </a:extLst>
          </p:cNvPr>
          <p:cNvSpPr/>
          <p:nvPr/>
        </p:nvSpPr>
        <p:spPr>
          <a:xfrm>
            <a:off x="8755062" y="3283156"/>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2</a:t>
            </a:r>
          </a:p>
        </p:txBody>
      </p:sp>
      <p:sp>
        <p:nvSpPr>
          <p:cNvPr id="35" name="Rectangle 58">
            <a:extLst>
              <a:ext uri="{FF2B5EF4-FFF2-40B4-BE49-F238E27FC236}">
                <a16:creationId xmlns:a16="http://schemas.microsoft.com/office/drawing/2014/main" id="{3D95555A-CC71-4545-8591-29CE85A8F5EB}"/>
              </a:ext>
            </a:extLst>
          </p:cNvPr>
          <p:cNvSpPr>
            <a:spLocks noChangeArrowheads="1"/>
          </p:cNvSpPr>
          <p:nvPr/>
        </p:nvSpPr>
        <p:spPr bwMode="auto">
          <a:xfrm>
            <a:off x="8635410" y="4581112"/>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6" name="Rectangle 35">
            <a:extLst>
              <a:ext uri="{FF2B5EF4-FFF2-40B4-BE49-F238E27FC236}">
                <a16:creationId xmlns:a16="http://schemas.microsoft.com/office/drawing/2014/main" id="{5BBFFA54-796E-47F1-AD98-79260AE84F8D}"/>
              </a:ext>
            </a:extLst>
          </p:cNvPr>
          <p:cNvSpPr/>
          <p:nvPr/>
        </p:nvSpPr>
        <p:spPr>
          <a:xfrm>
            <a:off x="8755062" y="4273756"/>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3 </a:t>
            </a:r>
          </a:p>
        </p:txBody>
      </p:sp>
      <p:sp>
        <p:nvSpPr>
          <p:cNvPr id="37" name="Rectangle 58">
            <a:extLst>
              <a:ext uri="{FF2B5EF4-FFF2-40B4-BE49-F238E27FC236}">
                <a16:creationId xmlns:a16="http://schemas.microsoft.com/office/drawing/2014/main" id="{23AB94F4-0A88-4F5B-8EA9-192CAD2C50DD}"/>
              </a:ext>
            </a:extLst>
          </p:cNvPr>
          <p:cNvSpPr>
            <a:spLocks noChangeArrowheads="1"/>
          </p:cNvSpPr>
          <p:nvPr/>
        </p:nvSpPr>
        <p:spPr bwMode="auto">
          <a:xfrm>
            <a:off x="8635410" y="5571712"/>
            <a:ext cx="1880190"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38" name="Rectangle 37">
            <a:extLst>
              <a:ext uri="{FF2B5EF4-FFF2-40B4-BE49-F238E27FC236}">
                <a16:creationId xmlns:a16="http://schemas.microsoft.com/office/drawing/2014/main" id="{6ABF112D-9320-4252-B05F-450493B28835}"/>
              </a:ext>
            </a:extLst>
          </p:cNvPr>
          <p:cNvSpPr/>
          <p:nvPr/>
        </p:nvSpPr>
        <p:spPr>
          <a:xfrm>
            <a:off x="8755062" y="5264356"/>
            <a:ext cx="1703314" cy="304800"/>
          </a:xfrm>
          <a:prstGeom prst="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Collector N </a:t>
            </a:r>
          </a:p>
        </p:txBody>
      </p:sp>
      <p:cxnSp>
        <p:nvCxnSpPr>
          <p:cNvPr id="41" name="Straight Arrow Connector 40">
            <a:extLst>
              <a:ext uri="{FF2B5EF4-FFF2-40B4-BE49-F238E27FC236}">
                <a16:creationId xmlns:a16="http://schemas.microsoft.com/office/drawing/2014/main" id="{27BC93CE-6B4C-4520-944D-1BB42FF970E8}"/>
              </a:ext>
            </a:extLst>
          </p:cNvPr>
          <p:cNvCxnSpPr>
            <a:cxnSpLocks/>
            <a:stCxn id="98" idx="3"/>
          </p:cNvCxnSpPr>
          <p:nvPr/>
        </p:nvCxnSpPr>
        <p:spPr>
          <a:xfrm>
            <a:off x="6705600" y="1793978"/>
            <a:ext cx="1929810" cy="1232244"/>
          </a:xfrm>
          <a:prstGeom prst="straightConnector1">
            <a:avLst/>
          </a:prstGeom>
          <a:ln w="25400" cmpd="thickThin">
            <a:solidFill>
              <a:schemeClr val="bg2">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31187E18-37F3-4842-AC5A-7C799CDC082D}"/>
              </a:ext>
            </a:extLst>
          </p:cNvPr>
          <p:cNvCxnSpPr>
            <a:cxnSpLocks/>
            <a:stCxn id="98" idx="3"/>
            <a:endCxn id="31" idx="1"/>
          </p:cNvCxnSpPr>
          <p:nvPr/>
        </p:nvCxnSpPr>
        <p:spPr>
          <a:xfrm>
            <a:off x="6705600" y="1793978"/>
            <a:ext cx="1929810" cy="990600"/>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58313CE7-63A4-481D-8A68-8AFC40D15967}"/>
              </a:ext>
            </a:extLst>
          </p:cNvPr>
          <p:cNvCxnSpPr>
            <a:cxnSpLocks/>
            <a:stCxn id="98" idx="3"/>
          </p:cNvCxnSpPr>
          <p:nvPr/>
        </p:nvCxnSpPr>
        <p:spPr>
          <a:xfrm>
            <a:off x="6705600" y="1793978"/>
            <a:ext cx="1929810" cy="3090534"/>
          </a:xfrm>
          <a:prstGeom prst="straightConnector1">
            <a:avLst/>
          </a:prstGeom>
          <a:ln w="25400" cmpd="thickThin">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1C10FF6C-D0D1-46CC-9E98-B5C3C364BEA4}"/>
              </a:ext>
            </a:extLst>
          </p:cNvPr>
          <p:cNvGrpSpPr/>
          <p:nvPr/>
        </p:nvGrpSpPr>
        <p:grpSpPr>
          <a:xfrm>
            <a:off x="1740855" y="5358899"/>
            <a:ext cx="1691531" cy="819832"/>
            <a:chOff x="228600" y="5106107"/>
            <a:chExt cx="1752599" cy="1091699"/>
          </a:xfrm>
        </p:grpSpPr>
        <p:sp>
          <p:nvSpPr>
            <p:cNvPr id="43" name="Rectangle 58">
              <a:extLst>
                <a:ext uri="{FF2B5EF4-FFF2-40B4-BE49-F238E27FC236}">
                  <a16:creationId xmlns:a16="http://schemas.microsoft.com/office/drawing/2014/main" id="{52260A69-EFF0-4EE7-8BDC-E7B7C27B27AF}"/>
                </a:ext>
              </a:extLst>
            </p:cNvPr>
            <p:cNvSpPr>
              <a:spLocks noChangeArrowheads="1"/>
            </p:cNvSpPr>
            <p:nvPr/>
          </p:nvSpPr>
          <p:spPr bwMode="auto">
            <a:xfrm>
              <a:off x="228600" y="5510474"/>
              <a:ext cx="1752599" cy="491808"/>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45" name="Rectangle 44">
              <a:extLst>
                <a:ext uri="{FF2B5EF4-FFF2-40B4-BE49-F238E27FC236}">
                  <a16:creationId xmlns:a16="http://schemas.microsoft.com/office/drawing/2014/main" id="{4FFDF5F9-FE72-42C8-A7F5-6AC2E53C6E11}"/>
                </a:ext>
              </a:extLst>
            </p:cNvPr>
            <p:cNvSpPr/>
            <p:nvPr/>
          </p:nvSpPr>
          <p:spPr>
            <a:xfrm>
              <a:off x="274896" y="5106107"/>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solidFill>
                    <a:prstClr val="white"/>
                  </a:solidFill>
                  <a:latin typeface="Times New Roman"/>
                </a:rPr>
                <a:t>Data Provider N </a:t>
              </a:r>
            </a:p>
          </p:txBody>
        </p:sp>
        <p:sp>
          <p:nvSpPr>
            <p:cNvPr id="46" name="AutoShape 7">
              <a:hlinkClick r:id="rId3" action="ppaction://hlinkfile"/>
              <a:extLst>
                <a:ext uri="{FF2B5EF4-FFF2-40B4-BE49-F238E27FC236}">
                  <a16:creationId xmlns:a16="http://schemas.microsoft.com/office/drawing/2014/main" id="{2AFFBB3B-ABE1-4BF6-9A40-E1DC8D7BE0D9}"/>
                </a:ext>
              </a:extLst>
            </p:cNvPr>
            <p:cNvSpPr>
              <a:spLocks noChangeArrowheads="1"/>
            </p:cNvSpPr>
            <p:nvPr/>
          </p:nvSpPr>
          <p:spPr bwMode="auto">
            <a:xfrm>
              <a:off x="332119" y="5722983"/>
              <a:ext cx="358775" cy="468859"/>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14" name="Rectangle 13">
              <a:extLst>
                <a:ext uri="{FF2B5EF4-FFF2-40B4-BE49-F238E27FC236}">
                  <a16:creationId xmlns:a16="http://schemas.microsoft.com/office/drawing/2014/main" id="{1616841F-604D-4829-BFBE-7EBC0FDDBD3A}"/>
                </a:ext>
              </a:extLst>
            </p:cNvPr>
            <p:cNvSpPr/>
            <p:nvPr/>
          </p:nvSpPr>
          <p:spPr>
            <a:xfrm>
              <a:off x="845809" y="5804106"/>
              <a:ext cx="982800"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grpSp>
      <p:cxnSp>
        <p:nvCxnSpPr>
          <p:cNvPr id="26" name="Straight Arrow Connector 25">
            <a:extLst>
              <a:ext uri="{FF2B5EF4-FFF2-40B4-BE49-F238E27FC236}">
                <a16:creationId xmlns:a16="http://schemas.microsoft.com/office/drawing/2014/main" id="{2479EDA4-8EBC-43F8-8065-B357055278CD}"/>
              </a:ext>
            </a:extLst>
          </p:cNvPr>
          <p:cNvCxnSpPr>
            <a:cxnSpLocks/>
            <a:stCxn id="43" idx="3"/>
          </p:cNvCxnSpPr>
          <p:nvPr/>
        </p:nvCxnSpPr>
        <p:spPr>
          <a:xfrm flipV="1">
            <a:off x="3432386" y="2134376"/>
            <a:ext cx="1520615" cy="37128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481825E8-8D5A-403D-8472-5CB52FE74AAB}"/>
              </a:ext>
            </a:extLst>
          </p:cNvPr>
          <p:cNvCxnSpPr>
            <a:stCxn id="23" idx="3"/>
          </p:cNvCxnSpPr>
          <p:nvPr/>
        </p:nvCxnSpPr>
        <p:spPr>
          <a:xfrm flipV="1">
            <a:off x="3432386" y="1867026"/>
            <a:ext cx="1520615" cy="20173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B8794B6E-6CF3-4B61-B457-73CF1399DBE2}"/>
              </a:ext>
            </a:extLst>
          </p:cNvPr>
          <p:cNvCxnSpPr>
            <a:cxnSpLocks/>
            <a:stCxn id="16" idx="3"/>
          </p:cNvCxnSpPr>
          <p:nvPr/>
        </p:nvCxnSpPr>
        <p:spPr>
          <a:xfrm flipV="1">
            <a:off x="3432388" y="1791090"/>
            <a:ext cx="1520613" cy="10696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9" name="Straight Arrow Connector 68">
            <a:extLst>
              <a:ext uri="{FF2B5EF4-FFF2-40B4-BE49-F238E27FC236}">
                <a16:creationId xmlns:a16="http://schemas.microsoft.com/office/drawing/2014/main" id="{0C3C20FF-8161-49BF-8003-DCA57AF77852}"/>
              </a:ext>
            </a:extLst>
          </p:cNvPr>
          <p:cNvCxnSpPr>
            <a:cxnSpLocks/>
            <a:stCxn id="27" idx="3"/>
          </p:cNvCxnSpPr>
          <p:nvPr/>
        </p:nvCxnSpPr>
        <p:spPr>
          <a:xfrm flipV="1">
            <a:off x="3432386" y="1981200"/>
            <a:ext cx="1520614" cy="286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Rectangle 48">
            <a:extLst>
              <a:ext uri="{FF2B5EF4-FFF2-40B4-BE49-F238E27FC236}">
                <a16:creationId xmlns:a16="http://schemas.microsoft.com/office/drawing/2014/main" id="{1616841F-604D-4829-BFBE-7EBC0FDDBD3A}"/>
              </a:ext>
            </a:extLst>
          </p:cNvPr>
          <p:cNvSpPr/>
          <p:nvPr/>
        </p:nvSpPr>
        <p:spPr>
          <a:xfrm>
            <a:off x="8753124" y="5680944"/>
            <a:ext cx="1381476" cy="349957"/>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 Client</a:t>
            </a:r>
          </a:p>
        </p:txBody>
      </p:sp>
      <p:sp>
        <p:nvSpPr>
          <p:cNvPr id="50" name="Rectangle 49">
            <a:extLst>
              <a:ext uri="{FF2B5EF4-FFF2-40B4-BE49-F238E27FC236}">
                <a16:creationId xmlns:a16="http://schemas.microsoft.com/office/drawing/2014/main" id="{1616841F-604D-4829-BFBE-7EBC0FDDBD3A}"/>
              </a:ext>
            </a:extLst>
          </p:cNvPr>
          <p:cNvSpPr/>
          <p:nvPr/>
        </p:nvSpPr>
        <p:spPr>
          <a:xfrm>
            <a:off x="2377213" y="2738648"/>
            <a:ext cx="928183"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sp>
        <p:nvSpPr>
          <p:cNvPr id="51" name="Rectangle 50">
            <a:extLst>
              <a:ext uri="{FF2B5EF4-FFF2-40B4-BE49-F238E27FC236}">
                <a16:creationId xmlns:a16="http://schemas.microsoft.com/office/drawing/2014/main" id="{1616841F-604D-4829-BFBE-7EBC0FDDBD3A}"/>
              </a:ext>
            </a:extLst>
          </p:cNvPr>
          <p:cNvSpPr/>
          <p:nvPr/>
        </p:nvSpPr>
        <p:spPr>
          <a:xfrm>
            <a:off x="2386363" y="3721100"/>
            <a:ext cx="919033"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sp>
        <p:nvSpPr>
          <p:cNvPr id="52" name="Rectangle 51">
            <a:extLst>
              <a:ext uri="{FF2B5EF4-FFF2-40B4-BE49-F238E27FC236}">
                <a16:creationId xmlns:a16="http://schemas.microsoft.com/office/drawing/2014/main" id="{1616841F-604D-4829-BFBE-7EBC0FDDBD3A}"/>
              </a:ext>
            </a:extLst>
          </p:cNvPr>
          <p:cNvSpPr/>
          <p:nvPr/>
        </p:nvSpPr>
        <p:spPr>
          <a:xfrm>
            <a:off x="2401751" y="4738416"/>
            <a:ext cx="903644" cy="366984"/>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sp>
        <p:nvSpPr>
          <p:cNvPr id="55" name="TextBox 54"/>
          <p:cNvSpPr txBox="1"/>
          <p:nvPr/>
        </p:nvSpPr>
        <p:spPr>
          <a:xfrm>
            <a:off x="3048000" y="1543862"/>
            <a:ext cx="1524000" cy="646331"/>
          </a:xfrm>
          <a:prstGeom prst="rect">
            <a:avLst/>
          </a:prstGeom>
          <a:noFill/>
        </p:spPr>
        <p:txBody>
          <a:bodyPr wrap="square" rtlCol="0">
            <a:spAutoFit/>
          </a:bodyPr>
          <a:lstStyle/>
          <a:p>
            <a:r>
              <a:rPr lang="en-GB" dirty="0">
                <a:solidFill>
                  <a:prstClr val="black"/>
                </a:solidFill>
                <a:latin typeface="Times New Roman"/>
              </a:rPr>
              <a:t>Data Registrations</a:t>
            </a:r>
          </a:p>
        </p:txBody>
      </p:sp>
      <p:sp>
        <p:nvSpPr>
          <p:cNvPr id="65" name="Rectangle 64">
            <a:extLst>
              <a:ext uri="{FF2B5EF4-FFF2-40B4-BE49-F238E27FC236}">
                <a16:creationId xmlns:a16="http://schemas.microsoft.com/office/drawing/2014/main" id="{1616841F-604D-4829-BFBE-7EBC0FDDBD3A}"/>
              </a:ext>
            </a:extLst>
          </p:cNvPr>
          <p:cNvSpPr/>
          <p:nvPr/>
        </p:nvSpPr>
        <p:spPr>
          <a:xfrm>
            <a:off x="8753124" y="4692772"/>
            <a:ext cx="1381476" cy="349957"/>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 Client</a:t>
            </a:r>
          </a:p>
        </p:txBody>
      </p:sp>
      <p:sp>
        <p:nvSpPr>
          <p:cNvPr id="66" name="Rectangle 65">
            <a:extLst>
              <a:ext uri="{FF2B5EF4-FFF2-40B4-BE49-F238E27FC236}">
                <a16:creationId xmlns:a16="http://schemas.microsoft.com/office/drawing/2014/main" id="{1616841F-604D-4829-BFBE-7EBC0FDDBD3A}"/>
              </a:ext>
            </a:extLst>
          </p:cNvPr>
          <p:cNvSpPr/>
          <p:nvPr/>
        </p:nvSpPr>
        <p:spPr>
          <a:xfrm>
            <a:off x="8755062" y="3701623"/>
            <a:ext cx="1381476" cy="349957"/>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 Client</a:t>
            </a:r>
          </a:p>
        </p:txBody>
      </p:sp>
      <p:sp>
        <p:nvSpPr>
          <p:cNvPr id="67" name="Rectangle 66">
            <a:extLst>
              <a:ext uri="{FF2B5EF4-FFF2-40B4-BE49-F238E27FC236}">
                <a16:creationId xmlns:a16="http://schemas.microsoft.com/office/drawing/2014/main" id="{1616841F-604D-4829-BFBE-7EBC0FDDBD3A}"/>
              </a:ext>
            </a:extLst>
          </p:cNvPr>
          <p:cNvSpPr/>
          <p:nvPr/>
        </p:nvSpPr>
        <p:spPr>
          <a:xfrm>
            <a:off x="8755062" y="2676266"/>
            <a:ext cx="1381476" cy="349957"/>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 Client</a:t>
            </a:r>
          </a:p>
        </p:txBody>
      </p:sp>
      <p:sp>
        <p:nvSpPr>
          <p:cNvPr id="106" name="TextBox 105"/>
          <p:cNvSpPr txBox="1"/>
          <p:nvPr/>
        </p:nvSpPr>
        <p:spPr>
          <a:xfrm>
            <a:off x="7467600" y="1543862"/>
            <a:ext cx="2107905" cy="646331"/>
          </a:xfrm>
          <a:prstGeom prst="rect">
            <a:avLst/>
          </a:prstGeom>
          <a:noFill/>
        </p:spPr>
        <p:txBody>
          <a:bodyPr wrap="square" rtlCol="0">
            <a:spAutoFit/>
          </a:bodyPr>
          <a:lstStyle/>
          <a:p>
            <a:r>
              <a:rPr lang="en-GB" dirty="0">
                <a:solidFill>
                  <a:prstClr val="black"/>
                </a:solidFill>
                <a:latin typeface="Times New Roman"/>
              </a:rPr>
              <a:t>Notifications based on subscriptions</a:t>
            </a:r>
          </a:p>
        </p:txBody>
      </p:sp>
      <p:cxnSp>
        <p:nvCxnSpPr>
          <p:cNvPr id="115" name="Straight Arrow Connector 114"/>
          <p:cNvCxnSpPr/>
          <p:nvPr/>
        </p:nvCxnSpPr>
        <p:spPr>
          <a:xfrm flipH="1">
            <a:off x="3432388" y="5998200"/>
            <a:ext cx="5203023" cy="3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8" name="Straight Arrow Connector 117"/>
          <p:cNvCxnSpPr/>
          <p:nvPr/>
        </p:nvCxnSpPr>
        <p:spPr>
          <a:xfrm flipH="1" flipV="1">
            <a:off x="3384551" y="4051580"/>
            <a:ext cx="5250860" cy="8703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a:stCxn id="33" idx="1"/>
            <a:endCxn id="27" idx="3"/>
          </p:cNvCxnSpPr>
          <p:nvPr/>
        </p:nvCxnSpPr>
        <p:spPr>
          <a:xfrm flipH="1">
            <a:off x="3432386" y="3775178"/>
            <a:ext cx="5203024" cy="10700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3" name="Straight Arrow Connector 122"/>
          <p:cNvCxnSpPr>
            <a:stCxn id="33" idx="1"/>
            <a:endCxn id="43" idx="3"/>
          </p:cNvCxnSpPr>
          <p:nvPr/>
        </p:nvCxnSpPr>
        <p:spPr>
          <a:xfrm flipH="1">
            <a:off x="3432386" y="3775178"/>
            <a:ext cx="5203025" cy="20720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a:stCxn id="31" idx="1"/>
            <a:endCxn id="16" idx="3"/>
          </p:cNvCxnSpPr>
          <p:nvPr/>
        </p:nvCxnSpPr>
        <p:spPr>
          <a:xfrm flipH="1">
            <a:off x="3432388" y="2784578"/>
            <a:ext cx="5203023" cy="76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31" idx="1"/>
            <a:endCxn id="23" idx="3"/>
          </p:cNvCxnSpPr>
          <p:nvPr/>
        </p:nvCxnSpPr>
        <p:spPr>
          <a:xfrm flipH="1">
            <a:off x="3432386" y="2784578"/>
            <a:ext cx="5203025" cy="10998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9" name="Straight Arrow Connector 128"/>
          <p:cNvCxnSpPr>
            <a:stCxn id="31" idx="1"/>
            <a:endCxn id="27" idx="3"/>
          </p:cNvCxnSpPr>
          <p:nvPr/>
        </p:nvCxnSpPr>
        <p:spPr>
          <a:xfrm flipH="1">
            <a:off x="3432386" y="2784578"/>
            <a:ext cx="5203024" cy="20606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Text Box 15">
            <a:extLst>
              <a:ext uri="{FF2B5EF4-FFF2-40B4-BE49-F238E27FC236}">
                <a16:creationId xmlns:a16="http://schemas.microsoft.com/office/drawing/2014/main" id="{F2FBA100-D6DE-4F4D-B479-63FF6BC6A476}"/>
              </a:ext>
            </a:extLst>
          </p:cNvPr>
          <p:cNvSpPr txBox="1">
            <a:spLocks noChangeArrowheads="1"/>
          </p:cNvSpPr>
          <p:nvPr/>
        </p:nvSpPr>
        <p:spPr bwMode="auto">
          <a:xfrm>
            <a:off x="5167765" y="1541640"/>
            <a:ext cx="1371600" cy="686576"/>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altLang="en-US" dirty="0" smtClean="0">
                <a:latin typeface="Times New Roman"/>
              </a:rPr>
              <a:t>Data updates</a:t>
            </a:r>
            <a:endParaRPr lang="en-GB" altLang="en-US" dirty="0">
              <a:latin typeface="Times New Roman"/>
            </a:endParaRPr>
          </a:p>
        </p:txBody>
      </p:sp>
      <p:sp>
        <p:nvSpPr>
          <p:cNvPr id="57" name="Text Box 15">
            <a:extLst>
              <a:ext uri="{FF2B5EF4-FFF2-40B4-BE49-F238E27FC236}">
                <a16:creationId xmlns:a16="http://schemas.microsoft.com/office/drawing/2014/main" id="{F2FBA100-D6DE-4F4D-B479-63FF6BC6A476}"/>
              </a:ext>
            </a:extLst>
          </p:cNvPr>
          <p:cNvSpPr txBox="1">
            <a:spLocks noChangeArrowheads="1"/>
          </p:cNvSpPr>
          <p:nvPr/>
        </p:nvSpPr>
        <p:spPr bwMode="auto">
          <a:xfrm>
            <a:off x="5167764" y="1523738"/>
            <a:ext cx="1371600" cy="686576"/>
          </a:xfrm>
          <a:prstGeom prst="rect">
            <a:avLst/>
          </a:prstGeom>
          <a:solidFill>
            <a:srgbClr val="FFFF00"/>
          </a:solid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altLang="en-US" dirty="0" smtClean="0">
                <a:latin typeface="Times New Roman"/>
              </a:rPr>
              <a:t>SDMX Registry</a:t>
            </a:r>
            <a:endParaRPr lang="en-GB" altLang="en-US" dirty="0">
              <a:latin typeface="Times New Roman"/>
            </a:endParaRPr>
          </a:p>
        </p:txBody>
      </p:sp>
      <p:sp>
        <p:nvSpPr>
          <p:cNvPr id="58" name="Rectangle 57"/>
          <p:cNvSpPr/>
          <p:nvPr/>
        </p:nvSpPr>
        <p:spPr>
          <a:xfrm>
            <a:off x="2370706" y="5680944"/>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a:t>
            </a:r>
            <a:endParaRPr lang="en-US" sz="1100" dirty="0">
              <a:solidFill>
                <a:schemeClr val="tx1"/>
              </a:solidFill>
            </a:endParaRPr>
          </a:p>
        </p:txBody>
      </p:sp>
      <p:sp>
        <p:nvSpPr>
          <p:cNvPr id="59" name="Rectangle 58"/>
          <p:cNvSpPr/>
          <p:nvPr/>
        </p:nvSpPr>
        <p:spPr>
          <a:xfrm>
            <a:off x="2401419" y="4638956"/>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a:t>
            </a:r>
            <a:endParaRPr lang="en-US" sz="1100" dirty="0">
              <a:solidFill>
                <a:schemeClr val="tx1"/>
              </a:solidFill>
            </a:endParaRPr>
          </a:p>
        </p:txBody>
      </p:sp>
      <p:sp>
        <p:nvSpPr>
          <p:cNvPr id="60" name="Rectangle 59"/>
          <p:cNvSpPr/>
          <p:nvPr/>
        </p:nvSpPr>
        <p:spPr>
          <a:xfrm>
            <a:off x="2390483" y="3637510"/>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a:t>
            </a:r>
            <a:endParaRPr lang="en-US" sz="1100" dirty="0">
              <a:solidFill>
                <a:schemeClr val="tx1"/>
              </a:solidFill>
            </a:endParaRPr>
          </a:p>
        </p:txBody>
      </p:sp>
      <p:sp>
        <p:nvSpPr>
          <p:cNvPr id="61" name="Rectangle 60"/>
          <p:cNvSpPr/>
          <p:nvPr/>
        </p:nvSpPr>
        <p:spPr>
          <a:xfrm>
            <a:off x="2390483" y="2680629"/>
            <a:ext cx="878014" cy="55955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1100" dirty="0" smtClean="0">
                <a:solidFill>
                  <a:schemeClr val="tx1"/>
                </a:solidFill>
              </a:rPr>
              <a:t>SDMX RI</a:t>
            </a:r>
            <a:endParaRPr lang="en-US" sz="1100" dirty="0">
              <a:solidFill>
                <a:schemeClr val="tx1"/>
              </a:solidFill>
            </a:endParaRPr>
          </a:p>
        </p:txBody>
      </p:sp>
    </p:spTree>
    <p:extLst>
      <p:ext uri="{BB962C8B-B14F-4D97-AF65-F5344CB8AC3E}">
        <p14:creationId xmlns:p14="http://schemas.microsoft.com/office/powerpoint/2010/main" val="3639021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2000"/>
                                        <p:tgtEl>
                                          <p:spTgt spid="5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1000"/>
                                        <p:tgtEl>
                                          <p:spTgt spid="48"/>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fade">
                                      <p:cBhvr>
                                        <p:cTn id="19" dur="1000"/>
                                        <p:tgtEl>
                                          <p:spTgt spid="69"/>
                                        </p:tgtEl>
                                      </p:cBhvr>
                                    </p:animEffect>
                                  </p:childTnLst>
                                </p:cTn>
                              </p:par>
                            </p:childTnLst>
                          </p:cTn>
                        </p:par>
                        <p:par>
                          <p:cTn id="20" fill="hold">
                            <p:stCondLst>
                              <p:cond delay="5000"/>
                            </p:stCondLst>
                            <p:childTnLst>
                              <p:par>
                                <p:cTn id="21" presetID="10"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1800"/>
                                        <p:tgtEl>
                                          <p:spTgt spid="106"/>
                                        </p:tgtEl>
                                      </p:cBhvr>
                                    </p:animEffect>
                                  </p:childTnLst>
                                </p:cTn>
                              </p:par>
                            </p:childTnLst>
                          </p:cTn>
                        </p:par>
                        <p:par>
                          <p:cTn id="29" fill="hold">
                            <p:stCondLst>
                              <p:cond delay="1800"/>
                            </p:stCondLst>
                            <p:childTnLst>
                              <p:par>
                                <p:cTn id="30" presetID="10" presetClass="entr" presetSubtype="0" fill="hold"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500"/>
                                        <p:tgtEl>
                                          <p:spTgt spid="80"/>
                                        </p:tgtEl>
                                      </p:cBhvr>
                                    </p:animEffect>
                                  </p:childTnLst>
                                </p:cTn>
                              </p:par>
                              <p:par>
                                <p:cTn id="33" presetID="10"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10" presetClass="entr" presetSubtype="0" fill="hold"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fade">
                                      <p:cBhvr>
                                        <p:cTn id="41" dur="500"/>
                                        <p:tgtEl>
                                          <p:spTgt spid="81"/>
                                        </p:tgtEl>
                                      </p:cBhvr>
                                    </p:animEffect>
                                  </p:childTnLst>
                                </p:cTn>
                              </p:par>
                              <p:par>
                                <p:cTn id="42" presetID="10" presetClass="entr" presetSubtype="0" fill="hold"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par>
                                <p:cTn id="45" presetID="10"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par>
                                <p:cTn id="48" presetID="10" presetClass="entr" presetSubtype="0" fill="hold" nodeType="withEffect">
                                  <p:stCondLst>
                                    <p:cond delay="0"/>
                                  </p:stCondLst>
                                  <p:childTnLst>
                                    <p:set>
                                      <p:cBhvr>
                                        <p:cTn id="49" dur="1" fill="hold">
                                          <p:stCondLst>
                                            <p:cond delay="0"/>
                                          </p:stCondLst>
                                        </p:cTn>
                                        <p:tgtEl>
                                          <p:spTgt spid="87"/>
                                        </p:tgtEl>
                                        <p:attrNameLst>
                                          <p:attrName>style.visibility</p:attrName>
                                        </p:attrNameLst>
                                      </p:cBhvr>
                                      <p:to>
                                        <p:strVal val="visible"/>
                                      </p:to>
                                    </p:set>
                                    <p:animEffect transition="in" filter="fade">
                                      <p:cBhvr>
                                        <p:cTn id="50" dur="500"/>
                                        <p:tgtEl>
                                          <p:spTgt spid="8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nodeType="clickEffect">
                                  <p:stCondLst>
                                    <p:cond delay="0"/>
                                  </p:stCondLst>
                                  <p:childTnLst>
                                    <p:animEffect transition="out" filter="fade">
                                      <p:cBhvr>
                                        <p:cTn id="54" dur="500"/>
                                        <p:tgtEl>
                                          <p:spTgt spid="69"/>
                                        </p:tgtEl>
                                      </p:cBhvr>
                                    </p:animEffect>
                                    <p:set>
                                      <p:cBhvr>
                                        <p:cTn id="55" dur="1" fill="hold">
                                          <p:stCondLst>
                                            <p:cond delay="499"/>
                                          </p:stCondLst>
                                        </p:cTn>
                                        <p:tgtEl>
                                          <p:spTgt spid="69"/>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26"/>
                                        </p:tgtEl>
                                      </p:cBhvr>
                                    </p:animEffect>
                                    <p:set>
                                      <p:cBhvr>
                                        <p:cTn id="58" dur="1" fill="hold">
                                          <p:stCondLst>
                                            <p:cond delay="499"/>
                                          </p:stCondLst>
                                        </p:cTn>
                                        <p:tgtEl>
                                          <p:spTgt spid="26"/>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48"/>
                                        </p:tgtEl>
                                      </p:cBhvr>
                                    </p:animEffect>
                                    <p:set>
                                      <p:cBhvr>
                                        <p:cTn id="61" dur="1" fill="hold">
                                          <p:stCondLst>
                                            <p:cond delay="499"/>
                                          </p:stCondLst>
                                        </p:cTn>
                                        <p:tgtEl>
                                          <p:spTgt spid="48"/>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55"/>
                                        </p:tgtEl>
                                      </p:cBhvr>
                                    </p:animEffect>
                                    <p:set>
                                      <p:cBhvr>
                                        <p:cTn id="64" dur="1" fill="hold">
                                          <p:stCondLst>
                                            <p:cond delay="499"/>
                                          </p:stCondLst>
                                        </p:cTn>
                                        <p:tgtEl>
                                          <p:spTgt spid="55"/>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8"/>
                                        </p:tgtEl>
                                      </p:cBhvr>
                                    </p:animEffect>
                                    <p:set>
                                      <p:cBhvr>
                                        <p:cTn id="67" dur="1" fill="hold">
                                          <p:stCondLst>
                                            <p:cond delay="499"/>
                                          </p:stCondLst>
                                        </p:cTn>
                                        <p:tgtEl>
                                          <p:spTgt spid="8"/>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87"/>
                                        </p:tgtEl>
                                      </p:cBhvr>
                                    </p:animEffect>
                                    <p:set>
                                      <p:cBhvr>
                                        <p:cTn id="72" dur="1" fill="hold">
                                          <p:stCondLst>
                                            <p:cond delay="499"/>
                                          </p:stCondLst>
                                        </p:cTn>
                                        <p:tgtEl>
                                          <p:spTgt spid="87"/>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fade">
                                      <p:cBhvr>
                                        <p:cTn id="76" dur="500"/>
                                        <p:tgtEl>
                                          <p:spTgt spid="115"/>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nodeType="clickEffect">
                                  <p:stCondLst>
                                    <p:cond delay="0"/>
                                  </p:stCondLst>
                                  <p:childTnLst>
                                    <p:animEffect transition="out" filter="fade">
                                      <p:cBhvr>
                                        <p:cTn id="80" dur="500"/>
                                        <p:tgtEl>
                                          <p:spTgt spid="47"/>
                                        </p:tgtEl>
                                      </p:cBhvr>
                                    </p:animEffect>
                                    <p:set>
                                      <p:cBhvr>
                                        <p:cTn id="81" dur="1" fill="hold">
                                          <p:stCondLst>
                                            <p:cond delay="499"/>
                                          </p:stCondLst>
                                        </p:cTn>
                                        <p:tgtEl>
                                          <p:spTgt spid="47"/>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nodeType="afterEffect">
                                  <p:stCondLst>
                                    <p:cond delay="0"/>
                                  </p:stCondLst>
                                  <p:childTnLst>
                                    <p:set>
                                      <p:cBhvr>
                                        <p:cTn id="84" dur="1" fill="hold">
                                          <p:stCondLst>
                                            <p:cond delay="0"/>
                                          </p:stCondLst>
                                        </p:cTn>
                                        <p:tgtEl>
                                          <p:spTgt spid="118"/>
                                        </p:tgtEl>
                                        <p:attrNameLst>
                                          <p:attrName>style.visibility</p:attrName>
                                        </p:attrNameLst>
                                      </p:cBhvr>
                                      <p:to>
                                        <p:strVal val="visible"/>
                                      </p:to>
                                    </p:set>
                                    <p:animEffect transition="in" filter="fade">
                                      <p:cBhvr>
                                        <p:cTn id="85" dur="500"/>
                                        <p:tgtEl>
                                          <p:spTgt spid="118"/>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500"/>
                                        <p:tgtEl>
                                          <p:spTgt spid="81"/>
                                        </p:tgtEl>
                                      </p:cBhvr>
                                    </p:animEffect>
                                    <p:set>
                                      <p:cBhvr>
                                        <p:cTn id="90" dur="1" fill="hold">
                                          <p:stCondLst>
                                            <p:cond delay="499"/>
                                          </p:stCondLst>
                                        </p:cTn>
                                        <p:tgtEl>
                                          <p:spTgt spid="81"/>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83"/>
                                        </p:tgtEl>
                                      </p:cBhvr>
                                    </p:animEffect>
                                    <p:set>
                                      <p:cBhvr>
                                        <p:cTn id="93" dur="1" fill="hold">
                                          <p:stCondLst>
                                            <p:cond delay="499"/>
                                          </p:stCondLst>
                                        </p:cTn>
                                        <p:tgtEl>
                                          <p:spTgt spid="83"/>
                                        </p:tgtEl>
                                        <p:attrNameLst>
                                          <p:attrName>style.visibility</p:attrName>
                                        </p:attrNameLst>
                                      </p:cBhvr>
                                      <p:to>
                                        <p:strVal val="hidden"/>
                                      </p:to>
                                    </p:set>
                                  </p:childTnLst>
                                </p:cTn>
                              </p:par>
                            </p:childTnLst>
                          </p:cTn>
                        </p:par>
                        <p:par>
                          <p:cTn id="94" fill="hold">
                            <p:stCondLst>
                              <p:cond delay="500"/>
                            </p:stCondLst>
                            <p:childTnLst>
                              <p:par>
                                <p:cTn id="95" presetID="10" presetClass="entr" presetSubtype="0" fill="hold" nodeType="afterEffect">
                                  <p:stCondLst>
                                    <p:cond delay="0"/>
                                  </p:stCondLst>
                                  <p:childTnLst>
                                    <p:set>
                                      <p:cBhvr>
                                        <p:cTn id="96" dur="1" fill="hold">
                                          <p:stCondLst>
                                            <p:cond delay="0"/>
                                          </p:stCondLst>
                                        </p:cTn>
                                        <p:tgtEl>
                                          <p:spTgt spid="121"/>
                                        </p:tgtEl>
                                        <p:attrNameLst>
                                          <p:attrName>style.visibility</p:attrName>
                                        </p:attrNameLst>
                                      </p:cBhvr>
                                      <p:to>
                                        <p:strVal val="visible"/>
                                      </p:to>
                                    </p:set>
                                    <p:animEffect transition="in" filter="fade">
                                      <p:cBhvr>
                                        <p:cTn id="97" dur="500"/>
                                        <p:tgtEl>
                                          <p:spTgt spid="121"/>
                                        </p:tgtEl>
                                      </p:cBhvr>
                                    </p:animEffect>
                                  </p:childTnLst>
                                </p:cTn>
                              </p:par>
                              <p:par>
                                <p:cTn id="98" presetID="10" presetClass="entr" presetSubtype="0" fill="hold" nodeType="withEffect">
                                  <p:stCondLst>
                                    <p:cond delay="0"/>
                                  </p:stCondLst>
                                  <p:childTnLst>
                                    <p:set>
                                      <p:cBhvr>
                                        <p:cTn id="99" dur="1" fill="hold">
                                          <p:stCondLst>
                                            <p:cond delay="0"/>
                                          </p:stCondLst>
                                        </p:cTn>
                                        <p:tgtEl>
                                          <p:spTgt spid="123"/>
                                        </p:tgtEl>
                                        <p:attrNameLst>
                                          <p:attrName>style.visibility</p:attrName>
                                        </p:attrNameLst>
                                      </p:cBhvr>
                                      <p:to>
                                        <p:strVal val="visible"/>
                                      </p:to>
                                    </p:set>
                                    <p:animEffect transition="in" filter="fade">
                                      <p:cBhvr>
                                        <p:cTn id="100" dur="500"/>
                                        <p:tgtEl>
                                          <p:spTgt spid="123"/>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nodeType="clickEffect">
                                  <p:stCondLst>
                                    <p:cond delay="0"/>
                                  </p:stCondLst>
                                  <p:childTnLst>
                                    <p:animEffect transition="out" filter="fade">
                                      <p:cBhvr>
                                        <p:cTn id="104" dur="500"/>
                                        <p:tgtEl>
                                          <p:spTgt spid="80"/>
                                        </p:tgtEl>
                                      </p:cBhvr>
                                    </p:animEffect>
                                    <p:set>
                                      <p:cBhvr>
                                        <p:cTn id="105" dur="1" fill="hold">
                                          <p:stCondLst>
                                            <p:cond delay="499"/>
                                          </p:stCondLst>
                                        </p:cTn>
                                        <p:tgtEl>
                                          <p:spTgt spid="80"/>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44"/>
                                        </p:tgtEl>
                                      </p:cBhvr>
                                    </p:animEffect>
                                    <p:set>
                                      <p:cBhvr>
                                        <p:cTn id="108" dur="1" fill="hold">
                                          <p:stCondLst>
                                            <p:cond delay="499"/>
                                          </p:stCondLst>
                                        </p:cTn>
                                        <p:tgtEl>
                                          <p:spTgt spid="44"/>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41"/>
                                        </p:tgtEl>
                                      </p:cBhvr>
                                    </p:animEffect>
                                    <p:set>
                                      <p:cBhvr>
                                        <p:cTn id="111" dur="1" fill="hold">
                                          <p:stCondLst>
                                            <p:cond delay="499"/>
                                          </p:stCondLst>
                                        </p:cTn>
                                        <p:tgtEl>
                                          <p:spTgt spid="41"/>
                                        </p:tgtEl>
                                        <p:attrNameLst>
                                          <p:attrName>style.visibility</p:attrName>
                                        </p:attrNameLst>
                                      </p:cBhvr>
                                      <p:to>
                                        <p:strVal val="hidden"/>
                                      </p:to>
                                    </p:set>
                                  </p:childTnLst>
                                </p:cTn>
                              </p:par>
                            </p:childTnLst>
                          </p:cTn>
                        </p:par>
                        <p:par>
                          <p:cTn id="112" fill="hold">
                            <p:stCondLst>
                              <p:cond delay="500"/>
                            </p:stCondLst>
                            <p:childTnLst>
                              <p:par>
                                <p:cTn id="113" presetID="10" presetClass="entr" presetSubtype="0" fill="hold" nodeType="afterEffect">
                                  <p:stCondLst>
                                    <p:cond delay="0"/>
                                  </p:stCondLst>
                                  <p:childTnLst>
                                    <p:set>
                                      <p:cBhvr>
                                        <p:cTn id="114" dur="1" fill="hold">
                                          <p:stCondLst>
                                            <p:cond delay="0"/>
                                          </p:stCondLst>
                                        </p:cTn>
                                        <p:tgtEl>
                                          <p:spTgt spid="125"/>
                                        </p:tgtEl>
                                        <p:attrNameLst>
                                          <p:attrName>style.visibility</p:attrName>
                                        </p:attrNameLst>
                                      </p:cBhvr>
                                      <p:to>
                                        <p:strVal val="visible"/>
                                      </p:to>
                                    </p:set>
                                    <p:animEffect transition="in" filter="fade">
                                      <p:cBhvr>
                                        <p:cTn id="115" dur="500"/>
                                        <p:tgtEl>
                                          <p:spTgt spid="125"/>
                                        </p:tgtEl>
                                      </p:cBhvr>
                                    </p:animEffect>
                                  </p:childTnLst>
                                </p:cTn>
                              </p:par>
                              <p:par>
                                <p:cTn id="116" presetID="10" presetClass="entr" presetSubtype="0" fill="hold" nodeType="withEffect">
                                  <p:stCondLst>
                                    <p:cond delay="0"/>
                                  </p:stCondLst>
                                  <p:childTnLst>
                                    <p:set>
                                      <p:cBhvr>
                                        <p:cTn id="117" dur="1" fill="hold">
                                          <p:stCondLst>
                                            <p:cond delay="0"/>
                                          </p:stCondLst>
                                        </p:cTn>
                                        <p:tgtEl>
                                          <p:spTgt spid="127"/>
                                        </p:tgtEl>
                                        <p:attrNameLst>
                                          <p:attrName>style.visibility</p:attrName>
                                        </p:attrNameLst>
                                      </p:cBhvr>
                                      <p:to>
                                        <p:strVal val="visible"/>
                                      </p:to>
                                    </p:set>
                                    <p:animEffect transition="in" filter="fade">
                                      <p:cBhvr>
                                        <p:cTn id="118" dur="500"/>
                                        <p:tgtEl>
                                          <p:spTgt spid="127"/>
                                        </p:tgtEl>
                                      </p:cBhvr>
                                    </p:animEffect>
                                  </p:childTnLst>
                                </p:cTn>
                              </p:par>
                              <p:par>
                                <p:cTn id="119" presetID="10" presetClass="entr" presetSubtype="0" fill="hold" nodeType="withEffect">
                                  <p:stCondLst>
                                    <p:cond delay="0"/>
                                  </p:stCondLst>
                                  <p:childTnLst>
                                    <p:set>
                                      <p:cBhvr>
                                        <p:cTn id="120" dur="1" fill="hold">
                                          <p:stCondLst>
                                            <p:cond delay="0"/>
                                          </p:stCondLst>
                                        </p:cTn>
                                        <p:tgtEl>
                                          <p:spTgt spid="129"/>
                                        </p:tgtEl>
                                        <p:attrNameLst>
                                          <p:attrName>style.visibility</p:attrName>
                                        </p:attrNameLst>
                                      </p:cBhvr>
                                      <p:to>
                                        <p:strVal val="visible"/>
                                      </p:to>
                                    </p:set>
                                    <p:animEffect transition="in" filter="fade">
                                      <p:cBhvr>
                                        <p:cTn id="121" dur="500"/>
                                        <p:tgtEl>
                                          <p:spTgt spid="129"/>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par>
                                <p:cTn id="127" presetID="1" presetClass="entr" presetSubtype="0"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9"/>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60"/>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5" grpId="1"/>
      <p:bldP spid="106" grpId="0"/>
      <p:bldP spid="57" grpId="0" animBg="1"/>
      <p:bldP spid="58" grpId="0" animBg="1"/>
      <p:bldP spid="59" grpId="0" animBg="1"/>
      <p:bldP spid="60" grpId="0" animBg="1"/>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7">
            <a:hlinkClick r:id="rId3" action="ppaction://hlinkfile"/>
          </p:cNvPr>
          <p:cNvSpPr>
            <a:spLocks noChangeArrowheads="1"/>
          </p:cNvSpPr>
          <p:nvPr/>
        </p:nvSpPr>
        <p:spPr bwMode="auto">
          <a:xfrm>
            <a:off x="1854201" y="2301132"/>
            <a:ext cx="358775" cy="351858"/>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9" name="Slide Number Placeholder 8"/>
          <p:cNvSpPr>
            <a:spLocks noGrp="1"/>
          </p:cNvSpPr>
          <p:nvPr>
            <p:ph type="sldNum" sz="quarter" idx="12"/>
          </p:nvPr>
        </p:nvSpPr>
        <p:spPr/>
        <p:txBody>
          <a:bodyPr/>
          <a:lstStyle/>
          <a:p>
            <a:fld id="{F46C79FD-C571-418B-AB0F-5EE936C85276}" type="slidenum">
              <a:rPr lang="en-GB" smtClean="0"/>
              <a:t>13</a:t>
            </a:fld>
            <a:endParaRPr lang="en-GB"/>
          </a:p>
        </p:txBody>
      </p:sp>
      <p:sp>
        <p:nvSpPr>
          <p:cNvPr id="15" name="Title 1"/>
          <p:cNvSpPr>
            <a:spLocks noGrp="1"/>
          </p:cNvSpPr>
          <p:nvPr>
            <p:ph type="title"/>
          </p:nvPr>
        </p:nvSpPr>
        <p:spPr/>
        <p:txBody>
          <a:bodyPr>
            <a:normAutofit/>
          </a:bodyPr>
          <a:lstStyle/>
          <a:p>
            <a:pPr algn="l"/>
            <a:r>
              <a:rPr lang="en-GB" dirty="0" smtClean="0"/>
              <a:t>Hub mode</a:t>
            </a:r>
            <a:endParaRPr lang="en-GB" dirty="0"/>
          </a:p>
        </p:txBody>
      </p:sp>
      <p:sp>
        <p:nvSpPr>
          <p:cNvPr id="16" name="Rectangle 58"/>
          <p:cNvSpPr>
            <a:spLocks noChangeArrowheads="1"/>
          </p:cNvSpPr>
          <p:nvPr/>
        </p:nvSpPr>
        <p:spPr bwMode="auto">
          <a:xfrm>
            <a:off x="1744663" y="2249392"/>
            <a:ext cx="1687724"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17" name="Rectangle 16"/>
          <p:cNvSpPr/>
          <p:nvPr/>
        </p:nvSpPr>
        <p:spPr>
          <a:xfrm>
            <a:off x="1801885" y="1942036"/>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1 </a:t>
            </a:r>
          </a:p>
        </p:txBody>
      </p:sp>
      <p:sp>
        <p:nvSpPr>
          <p:cNvPr id="21" name="AutoShape 56">
            <a:hlinkClick r:id="rId4" action="ppaction://hlinkfile"/>
          </p:cNvPr>
          <p:cNvSpPr>
            <a:spLocks noChangeArrowheads="1"/>
          </p:cNvSpPr>
          <p:nvPr/>
        </p:nvSpPr>
        <p:spPr bwMode="auto">
          <a:xfrm>
            <a:off x="1858199" y="3402308"/>
            <a:ext cx="358775" cy="285772"/>
          </a:xfrm>
          <a:prstGeom prst="foldedCorner">
            <a:avLst>
              <a:gd name="adj" fmla="val 12500"/>
            </a:avLst>
          </a:prstGeom>
          <a:solidFill>
            <a:schemeClr val="bg2">
              <a:lumMod val="50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23" name="Rectangle 58"/>
          <p:cNvSpPr>
            <a:spLocks noChangeArrowheads="1"/>
          </p:cNvSpPr>
          <p:nvPr/>
        </p:nvSpPr>
        <p:spPr bwMode="auto">
          <a:xfrm>
            <a:off x="1752601" y="3273002"/>
            <a:ext cx="1679784"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24" name="Rectangle 23"/>
          <p:cNvSpPr/>
          <p:nvPr/>
        </p:nvSpPr>
        <p:spPr>
          <a:xfrm>
            <a:off x="1809823" y="2849880"/>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2 </a:t>
            </a:r>
          </a:p>
        </p:txBody>
      </p:sp>
      <p:sp>
        <p:nvSpPr>
          <p:cNvPr id="27" name="Rectangle 58"/>
          <p:cNvSpPr>
            <a:spLocks noChangeArrowheads="1"/>
          </p:cNvSpPr>
          <p:nvPr/>
        </p:nvSpPr>
        <p:spPr bwMode="auto">
          <a:xfrm>
            <a:off x="1756410" y="4233870"/>
            <a:ext cx="1675976" cy="369332"/>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28" name="Rectangle 27"/>
          <p:cNvSpPr/>
          <p:nvPr/>
        </p:nvSpPr>
        <p:spPr>
          <a:xfrm>
            <a:off x="1798896" y="3892649"/>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prstClr val="white"/>
                </a:solidFill>
                <a:latin typeface="Times New Roman"/>
              </a:rPr>
              <a:t>Data Provider 3 </a:t>
            </a:r>
          </a:p>
        </p:txBody>
      </p:sp>
      <p:sp>
        <p:nvSpPr>
          <p:cNvPr id="29" name="AutoShape 7">
            <a:hlinkClick r:id="rId3" action="ppaction://hlinkfile"/>
          </p:cNvPr>
          <p:cNvSpPr>
            <a:spLocks noChangeArrowheads="1"/>
          </p:cNvSpPr>
          <p:nvPr/>
        </p:nvSpPr>
        <p:spPr bwMode="auto">
          <a:xfrm>
            <a:off x="1856120" y="4305392"/>
            <a:ext cx="358775" cy="304800"/>
          </a:xfrm>
          <a:prstGeom prst="can">
            <a:avLst>
              <a:gd name="adj" fmla="val 30199"/>
            </a:avLst>
          </a:prstGeom>
          <a:solidFill>
            <a:schemeClr val="accent1">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grpSp>
        <p:nvGrpSpPr>
          <p:cNvPr id="18" name="Group 17">
            <a:extLst>
              <a:ext uri="{FF2B5EF4-FFF2-40B4-BE49-F238E27FC236}">
                <a16:creationId xmlns:a16="http://schemas.microsoft.com/office/drawing/2014/main" id="{1C10FF6C-D0D1-46CC-9E98-B5C3C364BEA4}"/>
              </a:ext>
            </a:extLst>
          </p:cNvPr>
          <p:cNvGrpSpPr/>
          <p:nvPr/>
        </p:nvGrpSpPr>
        <p:grpSpPr>
          <a:xfrm>
            <a:off x="1740855" y="4932179"/>
            <a:ext cx="1691531" cy="819832"/>
            <a:chOff x="228600" y="5106107"/>
            <a:chExt cx="1752599" cy="1091699"/>
          </a:xfrm>
        </p:grpSpPr>
        <p:sp>
          <p:nvSpPr>
            <p:cNvPr id="43" name="Rectangle 58">
              <a:extLst>
                <a:ext uri="{FF2B5EF4-FFF2-40B4-BE49-F238E27FC236}">
                  <a16:creationId xmlns:a16="http://schemas.microsoft.com/office/drawing/2014/main" id="{52260A69-EFF0-4EE7-8BDC-E7B7C27B27AF}"/>
                </a:ext>
              </a:extLst>
            </p:cNvPr>
            <p:cNvSpPr>
              <a:spLocks noChangeArrowheads="1"/>
            </p:cNvSpPr>
            <p:nvPr/>
          </p:nvSpPr>
          <p:spPr bwMode="auto">
            <a:xfrm>
              <a:off x="228600" y="5510474"/>
              <a:ext cx="1752599" cy="491808"/>
            </a:xfrm>
            <a:prstGeom prst="rect">
              <a:avLst/>
            </a:prstGeom>
            <a:noFill/>
            <a:ln w="9525" algn="ctr">
              <a:solidFill>
                <a:schemeClr val="tx1"/>
              </a:solidFill>
              <a:prstDash val="dash"/>
              <a:miter lim="800000"/>
              <a:headEnd/>
              <a:tailEnd/>
            </a:ln>
            <a:effectLst>
              <a:outerShdw dist="35921" dir="2700000" algn="ctr" rotWithShape="0">
                <a:schemeClr val="bg2"/>
              </a:outerShdw>
            </a:effectLst>
          </p:spPr>
          <p:txBody>
            <a:bodyPr wrap="square" anchor="ctr">
              <a:spAutoFit/>
            </a:bodyPr>
            <a:lstStyle/>
            <a:p>
              <a:pPr>
                <a:spcBef>
                  <a:spcPct val="0"/>
                </a:spcBef>
                <a:defRPr/>
              </a:pPr>
              <a:endParaRPr lang="it-IT">
                <a:solidFill>
                  <a:prstClr val="black"/>
                </a:solidFill>
                <a:latin typeface="Times New Roman"/>
              </a:endParaRPr>
            </a:p>
          </p:txBody>
        </p:sp>
        <p:sp>
          <p:nvSpPr>
            <p:cNvPr id="45" name="Rectangle 44">
              <a:extLst>
                <a:ext uri="{FF2B5EF4-FFF2-40B4-BE49-F238E27FC236}">
                  <a16:creationId xmlns:a16="http://schemas.microsoft.com/office/drawing/2014/main" id="{4FFDF5F9-FE72-42C8-A7F5-6AC2E53C6E11}"/>
                </a:ext>
              </a:extLst>
            </p:cNvPr>
            <p:cNvSpPr/>
            <p:nvPr/>
          </p:nvSpPr>
          <p:spPr>
            <a:xfrm>
              <a:off x="274896" y="5106107"/>
              <a:ext cx="1574728"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solidFill>
                    <a:prstClr val="white"/>
                  </a:solidFill>
                  <a:latin typeface="Times New Roman"/>
                </a:rPr>
                <a:t>Data Provider N </a:t>
              </a:r>
            </a:p>
          </p:txBody>
        </p:sp>
        <p:sp>
          <p:nvSpPr>
            <p:cNvPr id="46" name="AutoShape 7">
              <a:hlinkClick r:id="rId3" action="ppaction://hlinkfile"/>
              <a:extLst>
                <a:ext uri="{FF2B5EF4-FFF2-40B4-BE49-F238E27FC236}">
                  <a16:creationId xmlns:a16="http://schemas.microsoft.com/office/drawing/2014/main" id="{2AFFBB3B-ABE1-4BF6-9A40-E1DC8D7BE0D9}"/>
                </a:ext>
              </a:extLst>
            </p:cNvPr>
            <p:cNvSpPr>
              <a:spLocks noChangeArrowheads="1"/>
            </p:cNvSpPr>
            <p:nvPr/>
          </p:nvSpPr>
          <p:spPr bwMode="auto">
            <a:xfrm>
              <a:off x="332119" y="5722983"/>
              <a:ext cx="358775" cy="468859"/>
            </a:xfrm>
            <a:prstGeom prst="can">
              <a:avLst>
                <a:gd name="adj" fmla="val 30199"/>
              </a:avLst>
            </a:prstGeom>
            <a:solidFill>
              <a:schemeClr val="bg2">
                <a:lumMod val="75000"/>
              </a:schemeClr>
            </a:solidFill>
            <a:ln w="9525">
              <a:solidFill>
                <a:schemeClr val="tx1"/>
              </a:solidFill>
              <a:round/>
              <a:headEnd/>
              <a:tailEnd/>
            </a:ln>
          </p:spPr>
          <p:txBody>
            <a:bodyPr wrap="none" anchor="ctr"/>
            <a:lstStyle>
              <a:lvl1pPr>
                <a:defRPr sz="2000">
                  <a:solidFill>
                    <a:schemeClr val="tx1"/>
                  </a:solidFill>
                  <a:latin typeface="Arial" charset="0"/>
                  <a:ea typeface="ＭＳ Ｐゴシック" pitchFamily="-80" charset="-128"/>
                </a:defRPr>
              </a:lvl1pPr>
              <a:lvl2pPr marL="742950" indent="-285750">
                <a:defRPr sz="2000">
                  <a:solidFill>
                    <a:schemeClr val="tx1"/>
                  </a:solidFill>
                  <a:latin typeface="Arial" charset="0"/>
                  <a:ea typeface="ＭＳ Ｐゴシック" pitchFamily="-80" charset="-128"/>
                </a:defRPr>
              </a:lvl2pPr>
              <a:lvl3pPr marL="1143000" indent="-228600">
                <a:defRPr sz="2000">
                  <a:solidFill>
                    <a:schemeClr val="tx1"/>
                  </a:solidFill>
                  <a:latin typeface="Arial" charset="0"/>
                  <a:ea typeface="ＭＳ Ｐゴシック" pitchFamily="-80" charset="-128"/>
                </a:defRPr>
              </a:lvl3pPr>
              <a:lvl4pPr marL="1600200" indent="-228600">
                <a:defRPr sz="2000">
                  <a:solidFill>
                    <a:schemeClr val="tx1"/>
                  </a:solidFill>
                  <a:latin typeface="Arial" charset="0"/>
                  <a:ea typeface="ＭＳ Ｐゴシック" pitchFamily="-80" charset="-128"/>
                </a:defRPr>
              </a:lvl4pPr>
              <a:lvl5pPr marL="2057400" indent="-228600">
                <a:defRPr sz="2000">
                  <a:solidFill>
                    <a:schemeClr val="tx1"/>
                  </a:solidFill>
                  <a:latin typeface="Arial" charset="0"/>
                  <a:ea typeface="ＭＳ Ｐゴシック" pitchFamily="-80" charset="-128"/>
                </a:defRPr>
              </a:lvl5pPr>
              <a:lvl6pPr marL="25146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6pPr>
              <a:lvl7pPr marL="29718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7pPr>
              <a:lvl8pPr marL="34290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8pPr>
              <a:lvl9pPr marL="3886200" indent="-228600" algn="ctr" eaLnBrk="0" fontAlgn="base" hangingPunct="0">
                <a:spcBef>
                  <a:spcPct val="50000"/>
                </a:spcBef>
                <a:spcAft>
                  <a:spcPct val="0"/>
                </a:spcAft>
                <a:buFont typeface="Wingdings" pitchFamily="-80" charset="2"/>
                <a:defRPr sz="2000">
                  <a:solidFill>
                    <a:schemeClr val="tx1"/>
                  </a:solidFill>
                  <a:latin typeface="Arial" charset="0"/>
                  <a:ea typeface="ＭＳ Ｐゴシック" pitchFamily="-80" charset="-128"/>
                </a:defRPr>
              </a:lvl9pPr>
            </a:lstStyle>
            <a:p>
              <a:pPr>
                <a:spcBef>
                  <a:spcPct val="0"/>
                </a:spcBef>
              </a:pPr>
              <a:endParaRPr lang="it-IT" altLang="en-US" sz="1800">
                <a:solidFill>
                  <a:prstClr val="black"/>
                </a:solidFill>
              </a:endParaRPr>
            </a:p>
          </p:txBody>
        </p:sp>
        <p:sp>
          <p:nvSpPr>
            <p:cNvPr id="14" name="Rectangle 13">
              <a:extLst>
                <a:ext uri="{FF2B5EF4-FFF2-40B4-BE49-F238E27FC236}">
                  <a16:creationId xmlns:a16="http://schemas.microsoft.com/office/drawing/2014/main" id="{1616841F-604D-4829-BFBE-7EBC0FDDBD3A}"/>
                </a:ext>
              </a:extLst>
            </p:cNvPr>
            <p:cNvSpPr/>
            <p:nvPr/>
          </p:nvSpPr>
          <p:spPr>
            <a:xfrm>
              <a:off x="845809" y="5804106"/>
              <a:ext cx="982800"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grpSp>
      <p:cxnSp>
        <p:nvCxnSpPr>
          <p:cNvPr id="26" name="Straight Arrow Connector 25">
            <a:extLst>
              <a:ext uri="{FF2B5EF4-FFF2-40B4-BE49-F238E27FC236}">
                <a16:creationId xmlns:a16="http://schemas.microsoft.com/office/drawing/2014/main" id="{2479EDA4-8EBC-43F8-8065-B357055278CD}"/>
              </a:ext>
            </a:extLst>
          </p:cNvPr>
          <p:cNvCxnSpPr>
            <a:cxnSpLocks/>
            <a:stCxn id="43" idx="3"/>
          </p:cNvCxnSpPr>
          <p:nvPr/>
        </p:nvCxnSpPr>
        <p:spPr>
          <a:xfrm flipV="1">
            <a:off x="3432386" y="3491230"/>
            <a:ext cx="2901418" cy="19292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481825E8-8D5A-403D-8472-5CB52FE74AAB}"/>
              </a:ext>
            </a:extLst>
          </p:cNvPr>
          <p:cNvCxnSpPr>
            <a:stCxn id="23" idx="3"/>
          </p:cNvCxnSpPr>
          <p:nvPr/>
        </p:nvCxnSpPr>
        <p:spPr>
          <a:xfrm flipV="1">
            <a:off x="3432385" y="3227256"/>
            <a:ext cx="2903268" cy="2304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B8794B6E-6CF3-4B61-B457-73CF1399DBE2}"/>
              </a:ext>
            </a:extLst>
          </p:cNvPr>
          <p:cNvCxnSpPr>
            <a:cxnSpLocks/>
            <a:stCxn id="16" idx="3"/>
          </p:cNvCxnSpPr>
          <p:nvPr/>
        </p:nvCxnSpPr>
        <p:spPr>
          <a:xfrm>
            <a:off x="3432387" y="2434058"/>
            <a:ext cx="2949253" cy="7111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4" name="Text Box 15">
            <a:extLst>
              <a:ext uri="{FF2B5EF4-FFF2-40B4-BE49-F238E27FC236}">
                <a16:creationId xmlns:a16="http://schemas.microsoft.com/office/drawing/2014/main" id="{F2FBA100-D6DE-4F4D-B479-63FF6BC6A476}"/>
              </a:ext>
            </a:extLst>
          </p:cNvPr>
          <p:cNvSpPr txBox="1">
            <a:spLocks noChangeArrowheads="1"/>
          </p:cNvSpPr>
          <p:nvPr/>
        </p:nvSpPr>
        <p:spPr bwMode="auto">
          <a:xfrm>
            <a:off x="6381640" y="2916170"/>
            <a:ext cx="1371600" cy="686576"/>
          </a:xfrm>
          <a:prstGeom prst="rect">
            <a:avLst/>
          </a:prstGeom>
          <a:solidFill>
            <a:srgbClr val="FFFF00"/>
          </a:solidFill>
          <a:ln w="4445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a:solidFill>
                  <a:srgbClr val="0F5494"/>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altLang="en-US" dirty="0" smtClean="0">
                <a:latin typeface="Times New Roman"/>
              </a:rPr>
              <a:t>Data Hub</a:t>
            </a:r>
            <a:endParaRPr lang="en-GB" altLang="en-US" dirty="0">
              <a:latin typeface="Times New Roman"/>
            </a:endParaRPr>
          </a:p>
        </p:txBody>
      </p:sp>
      <p:cxnSp>
        <p:nvCxnSpPr>
          <p:cNvPr id="69" name="Straight Arrow Connector 68">
            <a:extLst>
              <a:ext uri="{FF2B5EF4-FFF2-40B4-BE49-F238E27FC236}">
                <a16:creationId xmlns:a16="http://schemas.microsoft.com/office/drawing/2014/main" id="{0C3C20FF-8161-49BF-8003-DCA57AF77852}"/>
              </a:ext>
            </a:extLst>
          </p:cNvPr>
          <p:cNvCxnSpPr>
            <a:cxnSpLocks/>
            <a:stCxn id="27" idx="3"/>
          </p:cNvCxnSpPr>
          <p:nvPr/>
        </p:nvCxnSpPr>
        <p:spPr>
          <a:xfrm flipV="1">
            <a:off x="3432386" y="3273002"/>
            <a:ext cx="2903267" cy="11455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0" name="Rectangle 49">
            <a:extLst>
              <a:ext uri="{FF2B5EF4-FFF2-40B4-BE49-F238E27FC236}">
                <a16:creationId xmlns:a16="http://schemas.microsoft.com/office/drawing/2014/main" id="{1616841F-604D-4829-BFBE-7EBC0FDDBD3A}"/>
              </a:ext>
            </a:extLst>
          </p:cNvPr>
          <p:cNvSpPr/>
          <p:nvPr/>
        </p:nvSpPr>
        <p:spPr>
          <a:xfrm>
            <a:off x="2377213" y="2311928"/>
            <a:ext cx="928183"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sp>
        <p:nvSpPr>
          <p:cNvPr id="51" name="Rectangle 50">
            <a:extLst>
              <a:ext uri="{FF2B5EF4-FFF2-40B4-BE49-F238E27FC236}">
                <a16:creationId xmlns:a16="http://schemas.microsoft.com/office/drawing/2014/main" id="{1616841F-604D-4829-BFBE-7EBC0FDDBD3A}"/>
              </a:ext>
            </a:extLst>
          </p:cNvPr>
          <p:cNvSpPr/>
          <p:nvPr/>
        </p:nvSpPr>
        <p:spPr>
          <a:xfrm>
            <a:off x="2386363" y="3294380"/>
            <a:ext cx="919033" cy="393700"/>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sp>
        <p:nvSpPr>
          <p:cNvPr id="52" name="Rectangle 51">
            <a:extLst>
              <a:ext uri="{FF2B5EF4-FFF2-40B4-BE49-F238E27FC236}">
                <a16:creationId xmlns:a16="http://schemas.microsoft.com/office/drawing/2014/main" id="{1616841F-604D-4829-BFBE-7EBC0FDDBD3A}"/>
              </a:ext>
            </a:extLst>
          </p:cNvPr>
          <p:cNvSpPr/>
          <p:nvPr/>
        </p:nvSpPr>
        <p:spPr>
          <a:xfrm>
            <a:off x="2401751" y="4311696"/>
            <a:ext cx="903644" cy="366984"/>
          </a:xfrm>
          <a:prstGeom prst="rect">
            <a:avLst/>
          </a:prstGeom>
          <a:noFill/>
          <a:ln w="53975"/>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black"/>
                </a:solidFill>
                <a:latin typeface="Times New Roman"/>
              </a:rPr>
              <a:t>WS</a:t>
            </a:r>
          </a:p>
        </p:txBody>
      </p:sp>
      <p:pic>
        <p:nvPicPr>
          <p:cNvPr id="2" name="Picture 1"/>
          <p:cNvPicPr>
            <a:picLocks noChangeAspect="1"/>
          </p:cNvPicPr>
          <p:nvPr/>
        </p:nvPicPr>
        <p:blipFill>
          <a:blip r:embed="rId5"/>
          <a:stretch>
            <a:fillRect/>
          </a:stretch>
        </p:blipFill>
        <p:spPr>
          <a:xfrm>
            <a:off x="9019034" y="2959523"/>
            <a:ext cx="719390" cy="682811"/>
          </a:xfrm>
          <a:prstGeom prst="rect">
            <a:avLst/>
          </a:prstGeom>
        </p:spPr>
      </p:pic>
      <p:pic>
        <p:nvPicPr>
          <p:cNvPr id="3" name="Picture 2"/>
          <p:cNvPicPr>
            <a:picLocks noChangeAspect="1"/>
          </p:cNvPicPr>
          <p:nvPr/>
        </p:nvPicPr>
        <p:blipFill>
          <a:blip r:embed="rId6"/>
          <a:stretch>
            <a:fillRect/>
          </a:stretch>
        </p:blipFill>
        <p:spPr>
          <a:xfrm>
            <a:off x="8066069" y="3208338"/>
            <a:ext cx="640135" cy="268247"/>
          </a:xfrm>
          <a:prstGeom prst="rect">
            <a:avLst/>
          </a:prstGeom>
        </p:spPr>
      </p:pic>
      <p:cxnSp>
        <p:nvCxnSpPr>
          <p:cNvPr id="30" name="Straight Arrow Connector 29">
            <a:extLst>
              <a:ext uri="{FF2B5EF4-FFF2-40B4-BE49-F238E27FC236}">
                <a16:creationId xmlns:a16="http://schemas.microsoft.com/office/drawing/2014/main" id="{70B88D20-2DBF-47E9-96B5-DF057DD85341}"/>
              </a:ext>
            </a:extLst>
          </p:cNvPr>
          <p:cNvCxnSpPr>
            <a:cxnSpLocks/>
            <a:endCxn id="16" idx="3"/>
          </p:cNvCxnSpPr>
          <p:nvPr/>
        </p:nvCxnSpPr>
        <p:spPr>
          <a:xfrm flipH="1" flipV="1">
            <a:off x="3432387" y="2434058"/>
            <a:ext cx="2949253" cy="525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70B88D20-2DBF-47E9-96B5-DF057DD85341}"/>
              </a:ext>
            </a:extLst>
          </p:cNvPr>
          <p:cNvCxnSpPr>
            <a:cxnSpLocks/>
          </p:cNvCxnSpPr>
          <p:nvPr/>
        </p:nvCxnSpPr>
        <p:spPr>
          <a:xfrm flipH="1">
            <a:off x="3443314" y="3084891"/>
            <a:ext cx="2949252" cy="2955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70B88D20-2DBF-47E9-96B5-DF057DD85341}"/>
              </a:ext>
            </a:extLst>
          </p:cNvPr>
          <p:cNvCxnSpPr>
            <a:cxnSpLocks/>
            <a:stCxn id="64" idx="1"/>
          </p:cNvCxnSpPr>
          <p:nvPr/>
        </p:nvCxnSpPr>
        <p:spPr>
          <a:xfrm flipH="1">
            <a:off x="3384552" y="3259458"/>
            <a:ext cx="2997088" cy="13437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70B88D20-2DBF-47E9-96B5-DF057DD85341}"/>
              </a:ext>
            </a:extLst>
          </p:cNvPr>
          <p:cNvCxnSpPr>
            <a:cxnSpLocks/>
          </p:cNvCxnSpPr>
          <p:nvPr/>
        </p:nvCxnSpPr>
        <p:spPr>
          <a:xfrm flipH="1">
            <a:off x="3462320" y="3402308"/>
            <a:ext cx="2941173" cy="21691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3415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0"/>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33"/>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38"/>
                                        </p:tgtEl>
                                        <p:attrNameLst>
                                          <p:attrName>style.visibility</p:attrName>
                                        </p:attrNameLst>
                                      </p:cBhvr>
                                      <p:to>
                                        <p:strVal val="hidden"/>
                                      </p:to>
                                    </p:set>
                                  </p:childTnLst>
                                </p:cTn>
                              </p:par>
                            </p:childTnLst>
                          </p:cTn>
                        </p:par>
                        <p:par>
                          <p:cTn id="27" fill="hold">
                            <p:stCondLst>
                              <p:cond delay="0"/>
                            </p:stCondLst>
                            <p:childTnLst>
                              <p:par>
                                <p:cTn id="28" presetID="1" presetClass="entr" presetSubtype="0" fill="hold" nodeType="afterEffect">
                                  <p:stCondLst>
                                    <p:cond delay="50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500"/>
                                  </p:stCondLst>
                                  <p:childTnLst>
                                    <p:set>
                                      <p:cBhvr>
                                        <p:cTn id="31" dur="1" fill="hold">
                                          <p:stCondLst>
                                            <p:cond delay="0"/>
                                          </p:stCondLst>
                                        </p:cTn>
                                        <p:tgtEl>
                                          <p:spTgt spid="69"/>
                                        </p:tgtEl>
                                        <p:attrNameLst>
                                          <p:attrName>style.visibility</p:attrName>
                                        </p:attrNameLst>
                                      </p:cBhvr>
                                      <p:to>
                                        <p:strVal val="visible"/>
                                      </p:to>
                                    </p:set>
                                  </p:childTnLst>
                                </p:cTn>
                              </p:par>
                              <p:par>
                                <p:cTn id="32" presetID="1" presetClass="entr" presetSubtype="0" fill="hold" nodeType="withEffect">
                                  <p:stCondLst>
                                    <p:cond delay="500"/>
                                  </p:stCondLst>
                                  <p:childTnLst>
                                    <p:set>
                                      <p:cBhvr>
                                        <p:cTn id="33" dur="1" fill="hold">
                                          <p:stCondLst>
                                            <p:cond delay="0"/>
                                          </p:stCondLst>
                                        </p:cTn>
                                        <p:tgtEl>
                                          <p:spTgt spid="48"/>
                                        </p:tgtEl>
                                        <p:attrNameLst>
                                          <p:attrName>style.visibility</p:attrName>
                                        </p:attrNameLst>
                                      </p:cBhvr>
                                      <p:to>
                                        <p:strVal val="visible"/>
                                      </p:to>
                                    </p:set>
                                  </p:childTnLst>
                                </p:cTn>
                              </p:par>
                              <p:par>
                                <p:cTn id="34" presetID="1" presetClass="entr" presetSubtype="0" fill="hold" nodeType="withEffect">
                                  <p:stCondLst>
                                    <p:cond delay="500"/>
                                  </p:stCondLst>
                                  <p:childTnLst>
                                    <p:set>
                                      <p:cBhvr>
                                        <p:cTn id="3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Currently ….</a:t>
            </a:r>
            <a:endParaRPr lang="en-US" dirty="0"/>
          </a:p>
        </p:txBody>
      </p:sp>
      <p:sp>
        <p:nvSpPr>
          <p:cNvPr id="3" name="Content Placeholder 2"/>
          <p:cNvSpPr>
            <a:spLocks noGrp="1"/>
          </p:cNvSpPr>
          <p:nvPr>
            <p:ph sz="quarter" idx="1"/>
          </p:nvPr>
        </p:nvSpPr>
        <p:spPr/>
        <p:txBody>
          <a:bodyPr>
            <a:normAutofit fontScale="25000" lnSpcReduction="20000"/>
          </a:bodyPr>
          <a:lstStyle/>
          <a:p>
            <a:pPr>
              <a:lnSpc>
                <a:spcPct val="110000"/>
              </a:lnSpc>
            </a:pPr>
            <a:r>
              <a:rPr lang="en-IE" sz="7200" dirty="0"/>
              <a:t>Push mode is pre-dominantly used, but ESS projects moved towards Hub architecture of the exchange</a:t>
            </a:r>
          </a:p>
          <a:p>
            <a:pPr lvl="1">
              <a:lnSpc>
                <a:spcPct val="110000"/>
              </a:lnSpc>
            </a:pPr>
            <a:r>
              <a:rPr lang="en-IE" sz="6800" dirty="0"/>
              <a:t>Some domains moved into a hybrid (push + pull) mode for voluntary or pilot </a:t>
            </a:r>
            <a:r>
              <a:rPr lang="en-IE" sz="6800" dirty="0" smtClean="0"/>
              <a:t>collections</a:t>
            </a:r>
            <a:endParaRPr lang="en-US" sz="7200" dirty="0"/>
          </a:p>
          <a:p>
            <a:pPr>
              <a:lnSpc>
                <a:spcPct val="110000"/>
              </a:lnSpc>
            </a:pPr>
            <a:r>
              <a:rPr lang="en-US" sz="7200" dirty="0"/>
              <a:t>SDMX designed to be used </a:t>
            </a:r>
            <a:r>
              <a:rPr lang="en-US" sz="7200" dirty="0" smtClean="0"/>
              <a:t>for harmonization </a:t>
            </a:r>
            <a:r>
              <a:rPr lang="en-US" sz="7200" dirty="0"/>
              <a:t>of </a:t>
            </a:r>
            <a:r>
              <a:rPr lang="en-US" sz="7200" dirty="0"/>
              <a:t>metadata</a:t>
            </a:r>
          </a:p>
          <a:p>
            <a:pPr marL="685800" lvl="2">
              <a:lnSpc>
                <a:spcPct val="110000"/>
              </a:lnSpc>
              <a:spcBef>
                <a:spcPts val="0"/>
              </a:spcBef>
            </a:pPr>
            <a:r>
              <a:rPr lang="en-IE" sz="7000" dirty="0"/>
              <a:t>Collection</a:t>
            </a:r>
            <a:r>
              <a:rPr lang="en-IE" sz="7000" dirty="0"/>
              <a:t>, exchange and dissemination of data and </a:t>
            </a:r>
            <a:r>
              <a:rPr lang="en-IE" sz="7000" dirty="0" smtClean="0"/>
              <a:t>metadata</a:t>
            </a:r>
            <a:endParaRPr lang="en-IE" sz="7200" dirty="0"/>
          </a:p>
          <a:p>
            <a:pPr marL="0" lvl="1" indent="0">
              <a:lnSpc>
                <a:spcPct val="110000"/>
              </a:lnSpc>
              <a:spcBef>
                <a:spcPts val="0"/>
              </a:spcBef>
              <a:buNone/>
            </a:pPr>
            <a:r>
              <a:rPr lang="en-IE" sz="7200" dirty="0"/>
              <a:t>… and also </a:t>
            </a:r>
            <a:r>
              <a:rPr lang="en-IE" sz="7200" dirty="0" smtClean="0"/>
              <a:t>beyond</a:t>
            </a:r>
            <a:endParaRPr lang="en-US" sz="7200" dirty="0"/>
          </a:p>
          <a:p>
            <a:pPr>
              <a:lnSpc>
                <a:spcPct val="110000"/>
              </a:lnSpc>
            </a:pPr>
            <a:r>
              <a:rPr lang="en-US" sz="7200" dirty="0"/>
              <a:t>SDMX at the core of the architecture</a:t>
            </a:r>
          </a:p>
          <a:p>
            <a:pPr marL="685800" lvl="2">
              <a:lnSpc>
                <a:spcPct val="110000"/>
              </a:lnSpc>
              <a:spcBef>
                <a:spcPts val="0"/>
              </a:spcBef>
            </a:pPr>
            <a:r>
              <a:rPr lang="en-US" sz="7000" dirty="0"/>
              <a:t>Supporting data collectors and data providers </a:t>
            </a:r>
            <a:r>
              <a:rPr lang="en-IE" sz="7000" dirty="0"/>
              <a:t>use cases </a:t>
            </a:r>
          </a:p>
          <a:p>
            <a:pPr marL="685800" lvl="2">
              <a:lnSpc>
                <a:spcPct val="110000"/>
              </a:lnSpc>
              <a:spcBef>
                <a:spcPts val="0"/>
              </a:spcBef>
            </a:pPr>
            <a:r>
              <a:rPr lang="en-IE" sz="7000" dirty="0"/>
              <a:t>Supporting interoperability between systems</a:t>
            </a:r>
          </a:p>
          <a:p>
            <a:pPr marL="685800" lvl="2">
              <a:lnSpc>
                <a:spcPct val="110000"/>
              </a:lnSpc>
              <a:spcBef>
                <a:spcPts val="0"/>
              </a:spcBef>
            </a:pPr>
            <a:r>
              <a:rPr lang="en-IE" sz="7000" dirty="0"/>
              <a:t>Supporting collaboration</a:t>
            </a:r>
            <a:endParaRPr lang="en-US" sz="7000" dirty="0"/>
          </a:p>
          <a:p>
            <a:endParaRPr lang="en-US" dirty="0"/>
          </a:p>
        </p:txBody>
      </p:sp>
      <p:sp>
        <p:nvSpPr>
          <p:cNvPr id="7" name="Slide Number Placeholder 6"/>
          <p:cNvSpPr>
            <a:spLocks noGrp="1"/>
          </p:cNvSpPr>
          <p:nvPr>
            <p:ph type="sldNum" sz="quarter" idx="12"/>
          </p:nvPr>
        </p:nvSpPr>
        <p:spPr/>
        <p:txBody>
          <a:bodyPr/>
          <a:lstStyle/>
          <a:p>
            <a:fld id="{F46C79FD-C571-418B-AB0F-5EE936C85276}" type="slidenum">
              <a:rPr lang="en-GB" smtClean="0"/>
              <a:t>14</a:t>
            </a:fld>
            <a:endParaRPr lang="en-GB"/>
          </a:p>
        </p:txBody>
      </p:sp>
    </p:spTree>
    <p:extLst>
      <p:ext uri="{BB962C8B-B14F-4D97-AF65-F5344CB8AC3E}">
        <p14:creationId xmlns:p14="http://schemas.microsoft.com/office/powerpoint/2010/main" val="42454175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35"/>
          <p:cNvSpPr>
            <a:spLocks noGrp="1"/>
          </p:cNvSpPr>
          <p:nvPr>
            <p:ph type="sldNum" sz="quarter" idx="12"/>
          </p:nvPr>
        </p:nvSpPr>
        <p:spPr/>
        <p:txBody>
          <a:bodyPr/>
          <a:lstStyle/>
          <a:p>
            <a:fld id="{F46C79FD-C571-418B-AB0F-5EE936C85276}" type="slidenum">
              <a:rPr lang="en-GB" smtClean="0"/>
              <a:t>15</a:t>
            </a:fld>
            <a:endParaRPr lang="en-GB"/>
          </a:p>
        </p:txBody>
      </p:sp>
      <p:sp>
        <p:nvSpPr>
          <p:cNvPr id="2" name="Title 1">
            <a:extLst>
              <a:ext uri="{FF2B5EF4-FFF2-40B4-BE49-F238E27FC236}">
                <a16:creationId xmlns:a16="http://schemas.microsoft.com/office/drawing/2014/main" id="{625CF5FF-5246-47DB-9CA4-74A64C681E44}"/>
              </a:ext>
            </a:extLst>
          </p:cNvPr>
          <p:cNvSpPr>
            <a:spLocks noGrp="1"/>
          </p:cNvSpPr>
          <p:nvPr>
            <p:ph type="title"/>
          </p:nvPr>
        </p:nvSpPr>
        <p:spPr/>
        <p:txBody>
          <a:bodyPr/>
          <a:lstStyle/>
          <a:p>
            <a:pPr algn="l"/>
            <a:r>
              <a:rPr lang="en-GB" dirty="0" smtClean="0"/>
              <a:t>Landscape</a:t>
            </a:r>
            <a:endParaRPr lang="en-US" dirty="0"/>
          </a:p>
        </p:txBody>
      </p:sp>
      <p:grpSp>
        <p:nvGrpSpPr>
          <p:cNvPr id="4" name="Canvas 129">
            <a:extLst>
              <a:ext uri="{FF2B5EF4-FFF2-40B4-BE49-F238E27FC236}">
                <a16:creationId xmlns:a16="http://schemas.microsoft.com/office/drawing/2014/main" id="{8435DFA8-D366-4D74-9B3D-2B84DD8BBEDC}"/>
              </a:ext>
            </a:extLst>
          </p:cNvPr>
          <p:cNvGrpSpPr/>
          <p:nvPr/>
        </p:nvGrpSpPr>
        <p:grpSpPr>
          <a:xfrm>
            <a:off x="1195752" y="1383052"/>
            <a:ext cx="10272348" cy="4643755"/>
            <a:chOff x="-1" y="0"/>
            <a:chExt cx="7509636" cy="4643755"/>
          </a:xfrm>
        </p:grpSpPr>
        <p:sp>
          <p:nvSpPr>
            <p:cNvPr id="5" name="Rectangle 4">
              <a:extLst>
                <a:ext uri="{FF2B5EF4-FFF2-40B4-BE49-F238E27FC236}">
                  <a16:creationId xmlns:a16="http://schemas.microsoft.com/office/drawing/2014/main" id="{83B9EF5A-C66E-43D9-92AD-DA7408E8CE60}"/>
                </a:ext>
              </a:extLst>
            </p:cNvPr>
            <p:cNvSpPr/>
            <p:nvPr/>
          </p:nvSpPr>
          <p:spPr>
            <a:xfrm>
              <a:off x="-1" y="0"/>
              <a:ext cx="7509636" cy="4643755"/>
            </a:xfrm>
            <a:prstGeom prst="rect">
              <a:avLst/>
            </a:prstGeom>
            <a:noFill/>
            <a:ln w="9525" cap="flat" cmpd="sng" algn="ctr">
              <a:solidFill>
                <a:schemeClr val="accent1">
                  <a:lumMod val="100000"/>
                  <a:lumOff val="0"/>
                </a:schemeClr>
              </a:solidFill>
              <a:prstDash val="solid"/>
              <a:miter lim="800000"/>
              <a:headEnd type="none" w="med" len="med"/>
              <a:tailEnd type="none" w="med" len="med"/>
            </a:ln>
          </p:spPr>
        </p:sp>
        <p:sp>
          <p:nvSpPr>
            <p:cNvPr id="6" name="Flowchart: Magnetic Disk 5">
              <a:extLst>
                <a:ext uri="{FF2B5EF4-FFF2-40B4-BE49-F238E27FC236}">
                  <a16:creationId xmlns:a16="http://schemas.microsoft.com/office/drawing/2014/main" id="{B8C2EF98-867E-4BD8-BDC9-1BC72100EB8C}"/>
                </a:ext>
              </a:extLst>
            </p:cNvPr>
            <p:cNvSpPr>
              <a:spLocks noChangeArrowheads="1"/>
            </p:cNvSpPr>
            <p:nvPr/>
          </p:nvSpPr>
          <p:spPr bwMode="auto">
            <a:xfrm>
              <a:off x="180000" y="1421417"/>
              <a:ext cx="588000" cy="572107"/>
            </a:xfrm>
            <a:prstGeom prst="flowChartMagneticDisk">
              <a:avLst/>
            </a:prstGeom>
            <a:solidFill>
              <a:schemeClr val="bg1">
                <a:lumMod val="85000"/>
              </a:schemeClr>
            </a:solidFill>
            <a:ln w="25400">
              <a:solidFill>
                <a:srgbClr val="254061"/>
              </a:solidFill>
              <a:round/>
              <a:headEnd/>
              <a:tailEnd/>
            </a:ln>
          </p:spPr>
          <p:txBody>
            <a:bodyPr rot="0" vert="horz" wrap="square" lIns="91440" tIns="45720" rIns="91440" bIns="45720" anchor="ctr" anchorCtr="0" upright="1">
              <a:noAutofit/>
            </a:bodyPr>
            <a:lstStyle/>
            <a:p>
              <a:pPr algn="ctr">
                <a:lnSpc>
                  <a:spcPct val="115000"/>
                </a:lnSpc>
                <a:spcAft>
                  <a:spcPts val="1000"/>
                </a:spcAft>
              </a:pPr>
              <a:r>
                <a:rPr lang="en-US" sz="1100" dirty="0">
                  <a:effectLst/>
                  <a:latin typeface="Times New Roman" panose="02020603050405020304" pitchFamily="18" charset="0"/>
                  <a:ea typeface="Calibri" panose="020F0502020204030204" pitchFamily="34" charset="0"/>
                </a:rPr>
                <a:t>DDBs</a:t>
              </a:r>
              <a:endParaRPr lang="en-US" sz="1200" dirty="0">
                <a:effectLst/>
                <a:latin typeface="Times New Roman" panose="02020603050405020304" pitchFamily="18" charset="0"/>
                <a:ea typeface="Times New Roman" panose="02020603050405020304" pitchFamily="18" charset="0"/>
              </a:endParaRPr>
            </a:p>
          </p:txBody>
        </p:sp>
        <p:sp>
          <p:nvSpPr>
            <p:cNvPr id="7" name="Flowchart: Process 6">
              <a:extLst>
                <a:ext uri="{FF2B5EF4-FFF2-40B4-BE49-F238E27FC236}">
                  <a16:creationId xmlns:a16="http://schemas.microsoft.com/office/drawing/2014/main" id="{840EB896-92D5-4737-8FFD-A086C0C0C416}"/>
                </a:ext>
              </a:extLst>
            </p:cNvPr>
            <p:cNvSpPr>
              <a:spLocks noChangeArrowheads="1"/>
            </p:cNvSpPr>
            <p:nvPr/>
          </p:nvSpPr>
          <p:spPr bwMode="auto">
            <a:xfrm>
              <a:off x="1169900" y="1381316"/>
              <a:ext cx="675700" cy="572207"/>
            </a:xfrm>
            <a:prstGeom prst="flowChartProcess">
              <a:avLst/>
            </a:prstGeom>
            <a:solidFill>
              <a:srgbClr val="FFFF00"/>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15000"/>
                </a:lnSpc>
                <a:spcAft>
                  <a:spcPts val="1000"/>
                </a:spcAft>
              </a:pPr>
              <a:r>
                <a:rPr lang="en-US" sz="1100" dirty="0" smtClean="0">
                  <a:effectLst/>
                  <a:latin typeface="Times New Roman" panose="02020603050405020304" pitchFamily="18" charset="0"/>
                  <a:ea typeface="Calibri" panose="020F0502020204030204" pitchFamily="34" charset="0"/>
                </a:rPr>
                <a:t>SDMX-RI</a:t>
              </a:r>
            </a:p>
            <a:p>
              <a:pPr algn="ctr">
                <a:lnSpc>
                  <a:spcPct val="115000"/>
                </a:lnSpc>
                <a:spcAft>
                  <a:spcPts val="1000"/>
                </a:spcAft>
              </a:pPr>
              <a:r>
                <a:rPr lang="en-US" sz="1100" dirty="0" smtClean="0">
                  <a:effectLst/>
                  <a:latin typeface="Times New Roman" panose="02020603050405020304" pitchFamily="18" charset="0"/>
                  <a:ea typeface="Calibri" panose="020F0502020204030204" pitchFamily="34" charset="0"/>
                </a:rPr>
                <a:t>SDMX </a:t>
              </a:r>
              <a:r>
                <a:rPr lang="en-US" sz="1100" dirty="0">
                  <a:effectLst/>
                  <a:latin typeface="Times New Roman" panose="02020603050405020304" pitchFamily="18" charset="0"/>
                  <a:ea typeface="Calibri" panose="020F0502020204030204" pitchFamily="34" charset="0"/>
                </a:rPr>
                <a:t>WS</a:t>
              </a:r>
              <a:endParaRPr lang="en-US" sz="1200" dirty="0">
                <a:effectLst/>
                <a:latin typeface="Times New Roman" panose="02020603050405020304" pitchFamily="18" charset="0"/>
                <a:ea typeface="Times New Roman" panose="02020603050405020304" pitchFamily="18" charset="0"/>
              </a:endParaRPr>
            </a:p>
          </p:txBody>
        </p:sp>
        <p:sp>
          <p:nvSpPr>
            <p:cNvPr id="9" name="Flowchart: Process 8">
              <a:extLst>
                <a:ext uri="{FF2B5EF4-FFF2-40B4-BE49-F238E27FC236}">
                  <a16:creationId xmlns:a16="http://schemas.microsoft.com/office/drawing/2014/main" id="{8F847A2F-2C4F-4541-B8F3-7F5B5F246969}"/>
                </a:ext>
              </a:extLst>
            </p:cNvPr>
            <p:cNvSpPr>
              <a:spLocks noChangeArrowheads="1"/>
            </p:cNvSpPr>
            <p:nvPr/>
          </p:nvSpPr>
          <p:spPr bwMode="auto">
            <a:xfrm>
              <a:off x="2855600" y="28800"/>
              <a:ext cx="1430000" cy="336904"/>
            </a:xfrm>
            <a:prstGeom prst="flowChartProcess">
              <a:avLst/>
            </a:prstGeom>
            <a:solidFill>
              <a:srgbClr val="FFFF00"/>
            </a:solidFill>
            <a:ln w="25400">
              <a:solidFill>
                <a:srgbClr val="984807"/>
              </a:solidFill>
              <a:miter lim="800000"/>
              <a:headEnd/>
              <a:tailEnd/>
            </a:ln>
          </p:spPr>
          <p:txBody>
            <a:bodyPr rot="0" vert="horz" wrap="square" lIns="91440" tIns="45720" rIns="91440" bIns="45720" anchor="ctr" anchorCtr="0" upright="1">
              <a:noAutofit/>
            </a:bodyPr>
            <a:lstStyle/>
            <a:p>
              <a:pPr algn="ctr">
                <a:lnSpc>
                  <a:spcPct val="115000"/>
                </a:lnSpc>
                <a:spcAft>
                  <a:spcPts val="1000"/>
                </a:spcAft>
              </a:pPr>
              <a:r>
                <a:rPr lang="en-US" sz="1100" dirty="0">
                  <a:effectLst/>
                  <a:latin typeface="Times New Roman" panose="02020603050405020304" pitchFamily="18" charset="0"/>
                  <a:ea typeface="Calibri" panose="020F0502020204030204" pitchFamily="34" charset="0"/>
                </a:rPr>
                <a:t>SDMX Registry</a:t>
              </a:r>
              <a:endParaRPr lang="en-US" sz="1200" dirty="0">
                <a:effectLst/>
                <a:latin typeface="Times New Roman" panose="02020603050405020304" pitchFamily="18" charset="0"/>
                <a:ea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45204E25-FDCE-4FCB-9A0B-32700B69035C}"/>
                </a:ext>
              </a:extLst>
            </p:cNvPr>
            <p:cNvCxnSpPr>
              <a:cxnSpLocks noChangeShapeType="1"/>
            </p:cNvCxnSpPr>
            <p:nvPr/>
          </p:nvCxnSpPr>
          <p:spPr bwMode="auto">
            <a:xfrm flipH="1">
              <a:off x="1858000" y="1668120"/>
              <a:ext cx="1247700" cy="0"/>
            </a:xfrm>
            <a:prstGeom prst="straightConnector1">
              <a:avLst/>
            </a:prstGeom>
            <a:noFill/>
            <a:ln w="9525">
              <a:solidFill>
                <a:srgbClr val="457AB9"/>
              </a:solidFill>
              <a:round/>
              <a:headEnd/>
              <a:tailEnd type="arrow" w="med" len="med"/>
            </a:ln>
            <a:extLst>
              <a:ext uri="{909E8E84-426E-40DD-AFC4-6F175D3DCCD1}">
                <a14:hiddenFill xmlns:a14="http://schemas.microsoft.com/office/drawing/2010/main">
                  <a:noFill/>
                </a14:hiddenFill>
              </a:ext>
            </a:extLst>
          </p:spPr>
        </p:cxnSp>
        <p:sp>
          <p:nvSpPr>
            <p:cNvPr id="11" name="Text Box 9">
              <a:extLst>
                <a:ext uri="{FF2B5EF4-FFF2-40B4-BE49-F238E27FC236}">
                  <a16:creationId xmlns:a16="http://schemas.microsoft.com/office/drawing/2014/main" id="{C2B13124-B0AF-4728-A8C6-949DEC06C4F2}"/>
                </a:ext>
              </a:extLst>
            </p:cNvPr>
            <p:cNvSpPr txBox="1">
              <a:spLocks noChangeArrowheads="1"/>
            </p:cNvSpPr>
            <p:nvPr/>
          </p:nvSpPr>
          <p:spPr bwMode="auto">
            <a:xfrm>
              <a:off x="2220200" y="1437317"/>
              <a:ext cx="429300" cy="246403"/>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Pull</a:t>
              </a:r>
              <a:endParaRPr lang="en-US" sz="1200" dirty="0">
                <a:effectLst/>
                <a:latin typeface="Times New Roman" panose="02020603050405020304" pitchFamily="18" charset="0"/>
                <a:ea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2FF87886-BCE1-4C8D-BFE7-219347971B55}"/>
                </a:ext>
              </a:extLst>
            </p:cNvPr>
            <p:cNvCxnSpPr>
              <a:cxnSpLocks noChangeShapeType="1"/>
            </p:cNvCxnSpPr>
            <p:nvPr/>
          </p:nvCxnSpPr>
          <p:spPr bwMode="auto">
            <a:xfrm>
              <a:off x="764800" y="1683720"/>
              <a:ext cx="405800" cy="0"/>
            </a:xfrm>
            <a:prstGeom prst="straightConnector1">
              <a:avLst/>
            </a:prstGeom>
            <a:noFill/>
            <a:ln w="9525">
              <a:solidFill>
                <a:srgbClr val="457AB9"/>
              </a:solidFill>
              <a:round/>
              <a:headEnd/>
              <a:tailEnd type="arrow" w="med" len="med"/>
            </a:ln>
            <a:extLst>
              <a:ext uri="{909E8E84-426E-40DD-AFC4-6F175D3DCCD1}">
                <a14:hiddenFill xmlns:a14="http://schemas.microsoft.com/office/drawing/2010/main">
                  <a:noFill/>
                </a14:hiddenFill>
              </a:ext>
            </a:extLst>
          </p:spPr>
        </p:cxnSp>
        <p:sp>
          <p:nvSpPr>
            <p:cNvPr id="14" name="Flowchart: Document 13">
              <a:extLst>
                <a:ext uri="{FF2B5EF4-FFF2-40B4-BE49-F238E27FC236}">
                  <a16:creationId xmlns:a16="http://schemas.microsoft.com/office/drawing/2014/main" id="{1964ED07-BEB0-49D8-9448-5E5C83577A95}"/>
                </a:ext>
              </a:extLst>
            </p:cNvPr>
            <p:cNvSpPr>
              <a:spLocks noChangeArrowheads="1"/>
            </p:cNvSpPr>
            <p:nvPr/>
          </p:nvSpPr>
          <p:spPr bwMode="auto">
            <a:xfrm>
              <a:off x="186900" y="2502430"/>
              <a:ext cx="586900" cy="454105"/>
            </a:xfrm>
            <a:prstGeom prst="flowChartDocument">
              <a:avLst/>
            </a:prstGeom>
            <a:solidFill>
              <a:schemeClr val="bg1">
                <a:lumMod val="85000"/>
              </a:schemeClr>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Excel</a:t>
              </a:r>
            </a:p>
          </p:txBody>
        </p:sp>
        <p:sp>
          <p:nvSpPr>
            <p:cNvPr id="15" name="Flowchart: Document 14">
              <a:extLst>
                <a:ext uri="{FF2B5EF4-FFF2-40B4-BE49-F238E27FC236}">
                  <a16:creationId xmlns:a16="http://schemas.microsoft.com/office/drawing/2014/main" id="{1A259EC7-5650-4B30-A364-4ADE9F9B3BC2}"/>
                </a:ext>
              </a:extLst>
            </p:cNvPr>
            <p:cNvSpPr>
              <a:spLocks noChangeArrowheads="1"/>
            </p:cNvSpPr>
            <p:nvPr/>
          </p:nvSpPr>
          <p:spPr bwMode="auto">
            <a:xfrm>
              <a:off x="191500" y="3021036"/>
              <a:ext cx="582300" cy="406405"/>
            </a:xfrm>
            <a:prstGeom prst="flowChartDocument">
              <a:avLst/>
            </a:prstGeom>
            <a:solidFill>
              <a:schemeClr val="bg1">
                <a:lumMod val="85000"/>
              </a:schemeClr>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07000"/>
                </a:lnSpc>
                <a:spcAft>
                  <a:spcPts val="800"/>
                </a:spcAft>
              </a:pPr>
              <a:r>
                <a:rPr lang="en-US" sz="1100" dirty="0">
                  <a:latin typeface="Calibri" panose="020F0502020204030204" pitchFamily="34" charset="0"/>
                  <a:ea typeface="Calibri" panose="020F0502020204030204" pitchFamily="34" charset="0"/>
                  <a:cs typeface="Arial" panose="020B0604020202020204" pitchFamily="34" charset="0"/>
                </a:rPr>
                <a:t>CSV</a:t>
              </a:r>
            </a:p>
          </p:txBody>
        </p:sp>
        <p:sp>
          <p:nvSpPr>
            <p:cNvPr id="16" name="Flowchart: Document 15">
              <a:extLst>
                <a:ext uri="{FF2B5EF4-FFF2-40B4-BE49-F238E27FC236}">
                  <a16:creationId xmlns:a16="http://schemas.microsoft.com/office/drawing/2014/main" id="{2869C883-5C25-4085-99DE-322C312319C2}"/>
                </a:ext>
              </a:extLst>
            </p:cNvPr>
            <p:cNvSpPr>
              <a:spLocks noChangeArrowheads="1"/>
            </p:cNvSpPr>
            <p:nvPr/>
          </p:nvSpPr>
          <p:spPr bwMode="auto">
            <a:xfrm>
              <a:off x="180001" y="3515142"/>
              <a:ext cx="593800" cy="405905"/>
            </a:xfrm>
            <a:prstGeom prst="flowChartDocument">
              <a:avLst/>
            </a:prstGeom>
            <a:solidFill>
              <a:schemeClr val="bg1">
                <a:lumMod val="85000"/>
              </a:schemeClr>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07000"/>
                </a:lnSpc>
                <a:spcAft>
                  <a:spcPts val="800"/>
                </a:spcAft>
              </a:pPr>
              <a:r>
                <a:rPr lang="en-US" sz="1100" dirty="0">
                  <a:latin typeface="Calibri" panose="020F0502020204030204" pitchFamily="34" charset="0"/>
                  <a:ea typeface="Calibri" panose="020F0502020204030204" pitchFamily="34" charset="0"/>
                  <a:cs typeface="Arial" panose="020B0604020202020204" pitchFamily="34" charset="0"/>
                </a:rPr>
                <a:t>SDMX</a:t>
              </a:r>
            </a:p>
          </p:txBody>
        </p:sp>
        <p:cxnSp>
          <p:nvCxnSpPr>
            <p:cNvPr id="18" name="Elbow Connector 27">
              <a:extLst>
                <a:ext uri="{FF2B5EF4-FFF2-40B4-BE49-F238E27FC236}">
                  <a16:creationId xmlns:a16="http://schemas.microsoft.com/office/drawing/2014/main" id="{7FC26E52-07CF-4AA3-AADC-D246E036CFB2}"/>
                </a:ext>
              </a:extLst>
            </p:cNvPr>
            <p:cNvCxnSpPr>
              <a:cxnSpLocks noChangeShapeType="1"/>
            </p:cNvCxnSpPr>
            <p:nvPr/>
          </p:nvCxnSpPr>
          <p:spPr bwMode="auto">
            <a:xfrm>
              <a:off x="761300" y="2703732"/>
              <a:ext cx="2344400" cy="437605"/>
            </a:xfrm>
            <a:prstGeom prst="bentConnector3">
              <a:avLst>
                <a:gd name="adj1" fmla="val 33651"/>
              </a:avLst>
            </a:prstGeom>
            <a:noFill/>
            <a:ln w="9525">
              <a:solidFill>
                <a:srgbClr val="457AB9"/>
              </a:solidFill>
              <a:miter lim="800000"/>
              <a:headEnd/>
              <a:tailEnd type="arrow" w="med" len="med"/>
            </a:ln>
            <a:extLst>
              <a:ext uri="{909E8E84-426E-40DD-AFC4-6F175D3DCCD1}">
                <a14:hiddenFill xmlns:a14="http://schemas.microsoft.com/office/drawing/2010/main">
                  <a:noFill/>
                </a14:hiddenFill>
              </a:ext>
            </a:extLst>
          </p:spPr>
        </p:cxnSp>
        <p:cxnSp>
          <p:nvCxnSpPr>
            <p:cNvPr id="19" name="Elbow Connector 28">
              <a:extLst>
                <a:ext uri="{FF2B5EF4-FFF2-40B4-BE49-F238E27FC236}">
                  <a16:creationId xmlns:a16="http://schemas.microsoft.com/office/drawing/2014/main" id="{0A7DAD15-B90C-410B-9801-46D774E74E88}"/>
                </a:ext>
              </a:extLst>
            </p:cNvPr>
            <p:cNvCxnSpPr>
              <a:cxnSpLocks noChangeShapeType="1"/>
            </p:cNvCxnSpPr>
            <p:nvPr/>
          </p:nvCxnSpPr>
          <p:spPr bwMode="auto">
            <a:xfrm flipV="1">
              <a:off x="786700" y="3141337"/>
              <a:ext cx="2319000" cy="83101"/>
            </a:xfrm>
            <a:prstGeom prst="bentConnector3">
              <a:avLst>
                <a:gd name="adj1" fmla="val 49972"/>
              </a:avLst>
            </a:prstGeom>
            <a:noFill/>
            <a:ln w="9525">
              <a:solidFill>
                <a:srgbClr val="457AB9"/>
              </a:solidFill>
              <a:miter lim="800000"/>
              <a:headEnd/>
              <a:tailEnd type="arrow" w="med" len="med"/>
            </a:ln>
            <a:extLst>
              <a:ext uri="{909E8E84-426E-40DD-AFC4-6F175D3DCCD1}">
                <a14:hiddenFill xmlns:a14="http://schemas.microsoft.com/office/drawing/2010/main">
                  <a:noFill/>
                </a14:hiddenFill>
              </a:ext>
            </a:extLst>
          </p:spPr>
        </p:cxnSp>
        <p:cxnSp>
          <p:nvCxnSpPr>
            <p:cNvPr id="20" name="Elbow Connector 29">
              <a:extLst>
                <a:ext uri="{FF2B5EF4-FFF2-40B4-BE49-F238E27FC236}">
                  <a16:creationId xmlns:a16="http://schemas.microsoft.com/office/drawing/2014/main" id="{E0291AB3-CC75-4467-B6C0-EE38D687FF72}"/>
                </a:ext>
              </a:extLst>
            </p:cNvPr>
            <p:cNvCxnSpPr>
              <a:cxnSpLocks noChangeShapeType="1"/>
            </p:cNvCxnSpPr>
            <p:nvPr/>
          </p:nvCxnSpPr>
          <p:spPr bwMode="auto">
            <a:xfrm flipV="1">
              <a:off x="761300" y="3141337"/>
              <a:ext cx="2344400" cy="576607"/>
            </a:xfrm>
            <a:prstGeom prst="bentConnector3">
              <a:avLst>
                <a:gd name="adj1" fmla="val 34065"/>
              </a:avLst>
            </a:prstGeom>
            <a:noFill/>
            <a:ln w="9525">
              <a:solidFill>
                <a:srgbClr val="457AB9"/>
              </a:solidFill>
              <a:miter lim="800000"/>
              <a:headEnd/>
              <a:tailEnd type="arrow" w="med" len="med"/>
            </a:ln>
            <a:extLst>
              <a:ext uri="{909E8E84-426E-40DD-AFC4-6F175D3DCCD1}">
                <a14:hiddenFill xmlns:a14="http://schemas.microsoft.com/office/drawing/2010/main">
                  <a:noFill/>
                </a14:hiddenFill>
              </a:ext>
            </a:extLst>
          </p:spPr>
        </p:cxnSp>
        <p:sp>
          <p:nvSpPr>
            <p:cNvPr id="21" name="Text Box 9">
              <a:extLst>
                <a:ext uri="{FF2B5EF4-FFF2-40B4-BE49-F238E27FC236}">
                  <a16:creationId xmlns:a16="http://schemas.microsoft.com/office/drawing/2014/main" id="{F807815B-0330-4CE3-821C-D47E1D63B5B5}"/>
                </a:ext>
              </a:extLst>
            </p:cNvPr>
            <p:cNvSpPr txBox="1">
              <a:spLocks noChangeArrowheads="1"/>
            </p:cNvSpPr>
            <p:nvPr/>
          </p:nvSpPr>
          <p:spPr bwMode="auto">
            <a:xfrm>
              <a:off x="2148500" y="2894834"/>
              <a:ext cx="619000" cy="245703"/>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Push</a:t>
              </a:r>
              <a:endParaRPr lang="en-US" sz="1200" dirty="0">
                <a:effectLst/>
                <a:latin typeface="Times New Roman" panose="02020603050405020304" pitchFamily="18" charset="0"/>
                <a:ea typeface="Times New Roman" panose="02020603050405020304" pitchFamily="18" charset="0"/>
              </a:endParaRPr>
            </a:p>
          </p:txBody>
        </p:sp>
        <p:sp>
          <p:nvSpPr>
            <p:cNvPr id="22" name="Flowchart: Process 21">
              <a:extLst>
                <a:ext uri="{FF2B5EF4-FFF2-40B4-BE49-F238E27FC236}">
                  <a16:creationId xmlns:a16="http://schemas.microsoft.com/office/drawing/2014/main" id="{19D35DDF-1E00-428D-A2FC-CA242F9FEE0A}"/>
                </a:ext>
              </a:extLst>
            </p:cNvPr>
            <p:cNvSpPr>
              <a:spLocks noChangeArrowheads="1"/>
            </p:cNvSpPr>
            <p:nvPr/>
          </p:nvSpPr>
          <p:spPr bwMode="auto">
            <a:xfrm>
              <a:off x="1133100" y="2872033"/>
              <a:ext cx="813100" cy="557607"/>
            </a:xfrm>
            <a:prstGeom prst="flowChartProcess">
              <a:avLst/>
            </a:prstGeom>
            <a:solidFill>
              <a:srgbClr val="FFFF00"/>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15000"/>
                </a:lnSpc>
                <a:spcAft>
                  <a:spcPts val="1000"/>
                </a:spcAft>
              </a:pPr>
              <a:r>
                <a:rPr lang="en-US" sz="1100" dirty="0">
                  <a:effectLst/>
                  <a:latin typeface="Times New Roman" panose="02020603050405020304" pitchFamily="18" charset="0"/>
                  <a:ea typeface="Calibri" panose="020F0502020204030204" pitchFamily="34" charset="0"/>
                </a:rPr>
                <a:t>SDMX Converter</a:t>
              </a:r>
              <a:endParaRPr lang="en-US" sz="1200" dirty="0">
                <a:effectLst/>
                <a:latin typeface="Times New Roman" panose="02020603050405020304" pitchFamily="18" charset="0"/>
                <a:ea typeface="Times New Roman" panose="02020603050405020304" pitchFamily="18" charset="0"/>
              </a:endParaRPr>
            </a:p>
          </p:txBody>
        </p:sp>
        <p:sp>
          <p:nvSpPr>
            <p:cNvPr id="23" name="Rectangle 22">
              <a:extLst>
                <a:ext uri="{FF2B5EF4-FFF2-40B4-BE49-F238E27FC236}">
                  <a16:creationId xmlns:a16="http://schemas.microsoft.com/office/drawing/2014/main" id="{5D88A65C-5D88-4DDE-8698-D84B1F70B0DF}"/>
                </a:ext>
              </a:extLst>
            </p:cNvPr>
            <p:cNvSpPr>
              <a:spLocks noChangeArrowheads="1"/>
            </p:cNvSpPr>
            <p:nvPr/>
          </p:nvSpPr>
          <p:spPr bwMode="auto">
            <a:xfrm>
              <a:off x="127200" y="842910"/>
              <a:ext cx="1995700" cy="3753544"/>
            </a:xfrm>
            <a:prstGeom prst="rect">
              <a:avLst/>
            </a:prstGeom>
            <a:noFill/>
            <a:ln w="25400">
              <a:solidFill>
                <a:srgbClr val="254061"/>
              </a:solidFill>
              <a:prstDash val="sysDash"/>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24" name="Text Box 22">
              <a:extLst>
                <a:ext uri="{FF2B5EF4-FFF2-40B4-BE49-F238E27FC236}">
                  <a16:creationId xmlns:a16="http://schemas.microsoft.com/office/drawing/2014/main" id="{9587E84C-7C02-4350-BA38-934B75A62E2C}"/>
                </a:ext>
              </a:extLst>
            </p:cNvPr>
            <p:cNvSpPr txBox="1">
              <a:spLocks noChangeArrowheads="1"/>
            </p:cNvSpPr>
            <p:nvPr/>
          </p:nvSpPr>
          <p:spPr bwMode="auto">
            <a:xfrm>
              <a:off x="211500" y="985812"/>
              <a:ext cx="958400" cy="232402"/>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nSpc>
                  <a:spcPct val="107000"/>
                </a:lnSpc>
                <a:spcAft>
                  <a:spcPts val="800"/>
                </a:spcAft>
              </a:pPr>
              <a:r>
                <a:rPr lang="en-IE" sz="1100" dirty="0" smtClean="0">
                  <a:latin typeface="Calibri" panose="020F0502020204030204" pitchFamily="34" charset="0"/>
                  <a:ea typeface="Calibri" panose="020F0502020204030204" pitchFamily="34" charset="0"/>
                  <a:cs typeface="Arial" panose="020B0604020202020204" pitchFamily="34" charset="0"/>
                </a:rPr>
                <a:t>Data provider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6BD78621-674C-4075-8C22-872D0CF2E228}"/>
                </a:ext>
              </a:extLst>
            </p:cNvPr>
            <p:cNvSpPr>
              <a:spLocks noChangeArrowheads="1"/>
            </p:cNvSpPr>
            <p:nvPr/>
          </p:nvSpPr>
          <p:spPr bwMode="auto">
            <a:xfrm>
              <a:off x="2767000" y="842510"/>
              <a:ext cx="1598100" cy="3753944"/>
            </a:xfrm>
            <a:prstGeom prst="rect">
              <a:avLst/>
            </a:prstGeom>
            <a:noFill/>
            <a:ln w="25400">
              <a:solidFill>
                <a:srgbClr val="254061"/>
              </a:solidFill>
              <a:prstDash val="sysDot"/>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28" name="Text Box 26">
              <a:extLst>
                <a:ext uri="{FF2B5EF4-FFF2-40B4-BE49-F238E27FC236}">
                  <a16:creationId xmlns:a16="http://schemas.microsoft.com/office/drawing/2014/main" id="{D86392E6-2C53-447E-8307-6730556435F5}"/>
                </a:ext>
              </a:extLst>
            </p:cNvPr>
            <p:cNvSpPr txBox="1">
              <a:spLocks noChangeArrowheads="1"/>
            </p:cNvSpPr>
            <p:nvPr/>
          </p:nvSpPr>
          <p:spPr bwMode="auto">
            <a:xfrm>
              <a:off x="3066300" y="985912"/>
              <a:ext cx="1080700" cy="278203"/>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en-US" sz="1100">
                  <a:effectLst/>
                  <a:latin typeface="Times New Roman" panose="02020603050405020304" pitchFamily="18" charset="0"/>
                  <a:ea typeface="Calibri" panose="020F0502020204030204" pitchFamily="34" charset="0"/>
                </a:rPr>
                <a:t>Data Collection</a:t>
              </a:r>
              <a:endParaRPr lang="en-US" sz="1200">
                <a:effectLst/>
                <a:latin typeface="Times New Roman" panose="02020603050405020304" pitchFamily="18" charset="0"/>
                <a:ea typeface="Times New Roman" panose="02020603050405020304" pitchFamily="18" charset="0"/>
              </a:endParaRPr>
            </a:p>
          </p:txBody>
        </p:sp>
        <p:cxnSp>
          <p:nvCxnSpPr>
            <p:cNvPr id="30" name="Elbow Connector 39">
              <a:extLst>
                <a:ext uri="{FF2B5EF4-FFF2-40B4-BE49-F238E27FC236}">
                  <a16:creationId xmlns:a16="http://schemas.microsoft.com/office/drawing/2014/main" id="{B7E434C8-2AB4-4018-95E8-4B9FE0B82E02}"/>
                </a:ext>
              </a:extLst>
            </p:cNvPr>
            <p:cNvCxnSpPr>
              <a:cxnSpLocks noChangeShapeType="1"/>
            </p:cNvCxnSpPr>
            <p:nvPr/>
          </p:nvCxnSpPr>
          <p:spPr bwMode="auto">
            <a:xfrm rot="5400000" flipH="1" flipV="1">
              <a:off x="1667396" y="-345194"/>
              <a:ext cx="645708" cy="1730600"/>
            </a:xfrm>
            <a:prstGeom prst="bentConnector2">
              <a:avLst/>
            </a:prstGeom>
            <a:noFill/>
            <a:ln w="9525">
              <a:solidFill>
                <a:srgbClr val="457AB9"/>
              </a:solidFill>
              <a:miter lim="800000"/>
              <a:headEnd/>
              <a:tailEnd type="arrow" w="med" len="med"/>
            </a:ln>
            <a:extLst>
              <a:ext uri="{909E8E84-426E-40DD-AFC4-6F175D3DCCD1}">
                <a14:hiddenFill xmlns:a14="http://schemas.microsoft.com/office/drawing/2010/main">
                  <a:noFill/>
                </a14:hiddenFill>
              </a:ext>
            </a:extLst>
          </p:spPr>
        </p:cxnSp>
        <p:cxnSp>
          <p:nvCxnSpPr>
            <p:cNvPr id="31" name="Straight Arrow Connector 30">
              <a:extLst>
                <a:ext uri="{FF2B5EF4-FFF2-40B4-BE49-F238E27FC236}">
                  <a16:creationId xmlns:a16="http://schemas.microsoft.com/office/drawing/2014/main" id="{0E99B526-83BE-4587-B7C1-636560BF5AC3}"/>
                </a:ext>
              </a:extLst>
            </p:cNvPr>
            <p:cNvCxnSpPr>
              <a:cxnSpLocks noChangeShapeType="1"/>
            </p:cNvCxnSpPr>
            <p:nvPr/>
          </p:nvCxnSpPr>
          <p:spPr bwMode="auto">
            <a:xfrm flipV="1">
              <a:off x="3566000" y="365704"/>
              <a:ext cx="4600" cy="476806"/>
            </a:xfrm>
            <a:prstGeom prst="straightConnector1">
              <a:avLst/>
            </a:prstGeom>
            <a:noFill/>
            <a:ln w="9525">
              <a:solidFill>
                <a:srgbClr val="457AB9"/>
              </a:solidFill>
              <a:round/>
              <a:headEnd/>
              <a:tailEnd type="arrow" w="med" len="med"/>
            </a:ln>
            <a:extLst>
              <a:ext uri="{909E8E84-426E-40DD-AFC4-6F175D3DCCD1}">
                <a14:hiddenFill xmlns:a14="http://schemas.microsoft.com/office/drawing/2010/main">
                  <a:noFill/>
                </a14:hiddenFill>
              </a:ext>
            </a:extLst>
          </p:spPr>
        </p:cxnSp>
        <p:sp>
          <p:nvSpPr>
            <p:cNvPr id="32" name="Text Box 30">
              <a:extLst>
                <a:ext uri="{FF2B5EF4-FFF2-40B4-BE49-F238E27FC236}">
                  <a16:creationId xmlns:a16="http://schemas.microsoft.com/office/drawing/2014/main" id="{E317EC58-3AFB-4E8C-9A37-9B8CD14B92DF}"/>
                </a:ext>
              </a:extLst>
            </p:cNvPr>
            <p:cNvSpPr txBox="1">
              <a:spLocks noChangeArrowheads="1"/>
            </p:cNvSpPr>
            <p:nvPr/>
          </p:nvSpPr>
          <p:spPr bwMode="auto">
            <a:xfrm>
              <a:off x="1610400" y="236903"/>
              <a:ext cx="1165225" cy="286385"/>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none" lIns="91440" tIns="45720" rIns="91440" bIns="45720" anchor="t" anchorCtr="0" upright="1">
              <a:noAutofit/>
            </a:bodyPr>
            <a:lstStyle/>
            <a:p>
              <a:pPr>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Query/Download</a:t>
              </a:r>
            </a:p>
          </p:txBody>
        </p:sp>
        <p:sp>
          <p:nvSpPr>
            <p:cNvPr id="33" name="Text Box 31">
              <a:extLst>
                <a:ext uri="{FF2B5EF4-FFF2-40B4-BE49-F238E27FC236}">
                  <a16:creationId xmlns:a16="http://schemas.microsoft.com/office/drawing/2014/main" id="{E979C05D-B5CF-4456-87F7-D7AEBD11264C}"/>
                </a:ext>
              </a:extLst>
            </p:cNvPr>
            <p:cNvSpPr txBox="1">
              <a:spLocks noChangeArrowheads="1"/>
            </p:cNvSpPr>
            <p:nvPr/>
          </p:nvSpPr>
          <p:spPr bwMode="auto">
            <a:xfrm>
              <a:off x="3674100" y="438705"/>
              <a:ext cx="1036900" cy="286403"/>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non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Register/Query</a:t>
              </a:r>
              <a:endParaRPr lang="en-US" sz="1200" dirty="0">
                <a:effectLst/>
                <a:latin typeface="Times New Roman" panose="02020603050405020304" pitchFamily="18" charset="0"/>
                <a:ea typeface="Times New Roman" panose="02020603050405020304" pitchFamily="18" charset="0"/>
              </a:endParaRPr>
            </a:p>
          </p:txBody>
        </p:sp>
        <p:sp>
          <p:nvSpPr>
            <p:cNvPr id="34" name="Rectangle 33">
              <a:extLst>
                <a:ext uri="{FF2B5EF4-FFF2-40B4-BE49-F238E27FC236}">
                  <a16:creationId xmlns:a16="http://schemas.microsoft.com/office/drawing/2014/main" id="{D9A8897D-9E82-4F93-94A0-225491B4006B}"/>
                </a:ext>
              </a:extLst>
            </p:cNvPr>
            <p:cNvSpPr>
              <a:spLocks noChangeArrowheads="1"/>
            </p:cNvSpPr>
            <p:nvPr/>
          </p:nvSpPr>
          <p:spPr bwMode="auto">
            <a:xfrm>
              <a:off x="4492399" y="824110"/>
              <a:ext cx="1436570" cy="3772344"/>
            </a:xfrm>
            <a:prstGeom prst="rect">
              <a:avLst/>
            </a:prstGeom>
            <a:noFill/>
            <a:ln w="25400">
              <a:solidFill>
                <a:srgbClr val="254061"/>
              </a:solidFill>
              <a:prstDash val="sysDot"/>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35" name="Right Arrow 45">
              <a:extLst>
                <a:ext uri="{FF2B5EF4-FFF2-40B4-BE49-F238E27FC236}">
                  <a16:creationId xmlns:a16="http://schemas.microsoft.com/office/drawing/2014/main" id="{35DE2C25-BCB1-4DEA-BC52-4543A503D15B}"/>
                </a:ext>
              </a:extLst>
            </p:cNvPr>
            <p:cNvSpPr>
              <a:spLocks noChangeArrowheads="1"/>
            </p:cNvSpPr>
            <p:nvPr/>
          </p:nvSpPr>
          <p:spPr bwMode="auto">
            <a:xfrm>
              <a:off x="4213013" y="2148239"/>
              <a:ext cx="373800" cy="188102"/>
            </a:xfrm>
            <a:prstGeom prst="rightArrow">
              <a:avLst>
                <a:gd name="adj1" fmla="val 50000"/>
                <a:gd name="adj2" fmla="val 50003"/>
              </a:avLst>
            </a:prstGeom>
            <a:solidFill>
              <a:srgbClr val="4F81BD"/>
            </a:solidFill>
            <a:ln w="25400">
              <a:solidFill>
                <a:srgbClr val="254061"/>
              </a:solidFill>
              <a:miter lim="800000"/>
              <a:headEnd/>
              <a:tailEnd/>
            </a:ln>
          </p:spPr>
          <p:txBody>
            <a:bodyPr rot="0" vert="horz" wrap="square" lIns="91440" tIns="45720" rIns="91440" bIns="45720" anchor="ctr" anchorCtr="0" upright="1">
              <a:noAutofit/>
            </a:bodyPr>
            <a:lstStyle/>
            <a:p>
              <a:endParaRPr lang="en-US"/>
            </a:p>
          </p:txBody>
        </p:sp>
      </p:grpSp>
      <p:sp>
        <p:nvSpPr>
          <p:cNvPr id="40" name="Text Box 9">
            <a:extLst>
              <a:ext uri="{FF2B5EF4-FFF2-40B4-BE49-F238E27FC236}">
                <a16:creationId xmlns:a16="http://schemas.microsoft.com/office/drawing/2014/main" id="{C2B13124-B0AF-4728-A8C6-949DEC06C4F2}"/>
              </a:ext>
            </a:extLst>
          </p:cNvPr>
          <p:cNvSpPr txBox="1">
            <a:spLocks noChangeArrowheads="1"/>
          </p:cNvSpPr>
          <p:nvPr/>
        </p:nvSpPr>
        <p:spPr bwMode="auto">
          <a:xfrm>
            <a:off x="4271645" y="3074074"/>
            <a:ext cx="661436" cy="246403"/>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IE" sz="1100" dirty="0">
                <a:latin typeface="Times New Roman" panose="02020603050405020304" pitchFamily="18" charset="0"/>
                <a:ea typeface="Times New Roman" panose="02020603050405020304" pitchFamily="18" charset="0"/>
              </a:rPr>
              <a:t>o</a:t>
            </a:r>
            <a:r>
              <a:rPr lang="en-IE" sz="1100" dirty="0" smtClean="0">
                <a:latin typeface="Times New Roman" panose="02020603050405020304" pitchFamily="18" charset="0"/>
                <a:ea typeface="Times New Roman" panose="02020603050405020304" pitchFamily="18" charset="0"/>
              </a:rPr>
              <a:t>r Hub</a:t>
            </a:r>
            <a:endParaRPr lang="en-US" sz="1200" dirty="0">
              <a:effectLst/>
              <a:latin typeface="Times New Roman" panose="02020603050405020304" pitchFamily="18" charset="0"/>
              <a:ea typeface="Times New Roman" panose="02020603050405020304" pitchFamily="18" charset="0"/>
            </a:endParaRPr>
          </a:p>
        </p:txBody>
      </p:sp>
      <p:sp>
        <p:nvSpPr>
          <p:cNvPr id="41" name="Text Box 26">
            <a:extLst>
              <a:ext uri="{FF2B5EF4-FFF2-40B4-BE49-F238E27FC236}">
                <a16:creationId xmlns:a16="http://schemas.microsoft.com/office/drawing/2014/main" id="{D86392E6-2C53-447E-8307-6730556435F5}"/>
              </a:ext>
            </a:extLst>
          </p:cNvPr>
          <p:cNvSpPr txBox="1">
            <a:spLocks noChangeArrowheads="1"/>
          </p:cNvSpPr>
          <p:nvPr/>
        </p:nvSpPr>
        <p:spPr bwMode="auto">
          <a:xfrm>
            <a:off x="7536740" y="2368864"/>
            <a:ext cx="1478278" cy="278203"/>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Data </a:t>
            </a:r>
            <a:r>
              <a:rPr lang="en-US" sz="1100" dirty="0" smtClean="0">
                <a:effectLst/>
                <a:latin typeface="Times New Roman" panose="02020603050405020304" pitchFamily="18" charset="0"/>
                <a:ea typeface="Calibri" panose="020F0502020204030204" pitchFamily="34" charset="0"/>
              </a:rPr>
              <a:t>processing</a:t>
            </a:r>
            <a:endParaRPr lang="en-US" sz="1200" dirty="0">
              <a:effectLst/>
              <a:latin typeface="Times New Roman" panose="02020603050405020304" pitchFamily="18" charset="0"/>
              <a:ea typeface="Times New Roman" panose="02020603050405020304" pitchFamily="18" charset="0"/>
            </a:endParaRPr>
          </a:p>
        </p:txBody>
      </p:sp>
      <p:sp>
        <p:nvSpPr>
          <p:cNvPr id="43" name="Rectangle 42">
            <a:extLst>
              <a:ext uri="{FF2B5EF4-FFF2-40B4-BE49-F238E27FC236}">
                <a16:creationId xmlns:a16="http://schemas.microsoft.com/office/drawing/2014/main" id="{D9A8897D-9E82-4F93-94A0-225491B4006B}"/>
              </a:ext>
            </a:extLst>
          </p:cNvPr>
          <p:cNvSpPr>
            <a:spLocks noChangeArrowheads="1"/>
          </p:cNvSpPr>
          <p:nvPr/>
        </p:nvSpPr>
        <p:spPr bwMode="auto">
          <a:xfrm>
            <a:off x="9501808" y="2189080"/>
            <a:ext cx="1825959" cy="3790425"/>
          </a:xfrm>
          <a:prstGeom prst="rect">
            <a:avLst/>
          </a:prstGeom>
          <a:noFill/>
          <a:ln w="25400">
            <a:solidFill>
              <a:srgbClr val="254061"/>
            </a:solidFill>
            <a:prstDash val="sysDot"/>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en-US"/>
          </a:p>
        </p:txBody>
      </p:sp>
      <p:sp>
        <p:nvSpPr>
          <p:cNvPr id="44" name="Text Box 26">
            <a:extLst>
              <a:ext uri="{FF2B5EF4-FFF2-40B4-BE49-F238E27FC236}">
                <a16:creationId xmlns:a16="http://schemas.microsoft.com/office/drawing/2014/main" id="{D86392E6-2C53-447E-8307-6730556435F5}"/>
              </a:ext>
            </a:extLst>
          </p:cNvPr>
          <p:cNvSpPr txBox="1">
            <a:spLocks noChangeArrowheads="1"/>
          </p:cNvSpPr>
          <p:nvPr/>
        </p:nvSpPr>
        <p:spPr bwMode="auto">
          <a:xfrm>
            <a:off x="9654544" y="2368864"/>
            <a:ext cx="1478278" cy="278203"/>
          </a:xfrm>
          <a:prstGeom prst="rect">
            <a:avLst/>
          </a:prstGeom>
          <a:solidFill>
            <a:srgbClr val="FFFFFF"/>
          </a:solidFill>
          <a:ln w="63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Data </a:t>
            </a:r>
            <a:r>
              <a:rPr lang="en-US" sz="1100" dirty="0" smtClean="0">
                <a:effectLst/>
                <a:latin typeface="Times New Roman" panose="02020603050405020304" pitchFamily="18" charset="0"/>
                <a:ea typeface="Calibri" panose="020F0502020204030204" pitchFamily="34" charset="0"/>
              </a:rPr>
              <a:t>dissemination</a:t>
            </a:r>
            <a:endParaRPr lang="en-US" sz="1200" dirty="0">
              <a:effectLst/>
              <a:latin typeface="Times New Roman" panose="02020603050405020304" pitchFamily="18" charset="0"/>
              <a:ea typeface="Times New Roman" panose="02020603050405020304" pitchFamily="18" charset="0"/>
            </a:endParaRPr>
          </a:p>
        </p:txBody>
      </p:sp>
      <p:sp>
        <p:nvSpPr>
          <p:cNvPr id="46" name="Freeform 45"/>
          <p:cNvSpPr/>
          <p:nvPr/>
        </p:nvSpPr>
        <p:spPr>
          <a:xfrm>
            <a:off x="5437492" y="2795034"/>
            <a:ext cx="1372951" cy="504899"/>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100" dirty="0">
                <a:solidFill>
                  <a:schemeClr val="tx1"/>
                </a:solidFill>
              </a:rPr>
              <a:t>Census/Data </a:t>
            </a:r>
            <a:r>
              <a:rPr lang="en-GB" sz="1100" dirty="0" smtClean="0">
                <a:solidFill>
                  <a:schemeClr val="tx1"/>
                </a:solidFill>
              </a:rPr>
              <a:t>Hub</a:t>
            </a:r>
            <a:endParaRPr lang="en-GB" sz="1100" dirty="0">
              <a:solidFill>
                <a:schemeClr val="tx1"/>
              </a:solidFill>
            </a:endParaRPr>
          </a:p>
        </p:txBody>
      </p:sp>
      <p:sp>
        <p:nvSpPr>
          <p:cNvPr id="48" name="Freeform 47"/>
          <p:cNvSpPr/>
          <p:nvPr/>
        </p:nvSpPr>
        <p:spPr>
          <a:xfrm>
            <a:off x="5437493" y="5381263"/>
            <a:ext cx="1372951" cy="504899"/>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100" dirty="0" smtClean="0">
                <a:solidFill>
                  <a:schemeClr val="tx1"/>
                </a:solidFill>
              </a:rPr>
              <a:t>ESS-MH</a:t>
            </a:r>
            <a:endParaRPr lang="en-GB" sz="1100" dirty="0">
              <a:solidFill>
                <a:schemeClr val="tx1"/>
              </a:solidFill>
            </a:endParaRPr>
          </a:p>
        </p:txBody>
      </p:sp>
      <p:sp>
        <p:nvSpPr>
          <p:cNvPr id="49" name="Freeform 48"/>
          <p:cNvSpPr/>
          <p:nvPr/>
        </p:nvSpPr>
        <p:spPr>
          <a:xfrm>
            <a:off x="5437494" y="4277886"/>
            <a:ext cx="1372951" cy="504899"/>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chemeClr val="bg1">
              <a:lumMod val="6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100" dirty="0" smtClean="0">
                <a:solidFill>
                  <a:prstClr val="white"/>
                </a:solidFill>
              </a:rPr>
              <a:t>EDAMIS</a:t>
            </a:r>
            <a:endParaRPr lang="en-GB" sz="1100" dirty="0">
              <a:solidFill>
                <a:prstClr val="white"/>
              </a:solidFill>
            </a:endParaRPr>
          </a:p>
        </p:txBody>
      </p:sp>
      <p:sp>
        <p:nvSpPr>
          <p:cNvPr id="50" name="Flowchart: Document 49">
            <a:extLst>
              <a:ext uri="{FF2B5EF4-FFF2-40B4-BE49-F238E27FC236}">
                <a16:creationId xmlns:a16="http://schemas.microsoft.com/office/drawing/2014/main" id="{2869C883-5C25-4085-99DE-322C312319C2}"/>
              </a:ext>
            </a:extLst>
          </p:cNvPr>
          <p:cNvSpPr>
            <a:spLocks noChangeArrowheads="1"/>
          </p:cNvSpPr>
          <p:nvPr/>
        </p:nvSpPr>
        <p:spPr bwMode="auto">
          <a:xfrm>
            <a:off x="2745707" y="5459500"/>
            <a:ext cx="1112231" cy="405905"/>
          </a:xfrm>
          <a:prstGeom prst="flowChartDocument">
            <a:avLst/>
          </a:prstGeom>
          <a:solidFill>
            <a:schemeClr val="bg1">
              <a:lumMod val="75000"/>
            </a:schemeClr>
          </a:solidFill>
          <a:ln w="25400">
            <a:solidFill>
              <a:srgbClr val="254061"/>
            </a:solidFill>
            <a:miter lim="800000"/>
            <a:headEnd/>
            <a:tailEnd/>
          </a:ln>
        </p:spPr>
        <p:txBody>
          <a:bodyPr rot="0" vert="horz" wrap="square" lIns="91440" tIns="45720" rIns="91440" bIns="45720" anchor="ctr" anchorCtr="0" upright="1">
            <a:noAutofit/>
          </a:bodyPr>
          <a:lstStyle/>
          <a:p>
            <a:pPr algn="ctr">
              <a:lnSpc>
                <a:spcPct val="107000"/>
              </a:lnSpc>
              <a:spcAft>
                <a:spcPts val="800"/>
              </a:spcAft>
            </a:pPr>
            <a:r>
              <a:rPr lang="en-US" sz="1100" dirty="0" smtClean="0">
                <a:latin typeface="Calibri" panose="020F0502020204030204" pitchFamily="34" charset="0"/>
                <a:ea typeface="Calibri" panose="020F0502020204030204" pitchFamily="34" charset="0"/>
                <a:cs typeface="Arial" panose="020B0604020202020204" pitchFamily="34" charset="0"/>
              </a:rPr>
              <a:t>Metadata</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sp>
        <p:nvSpPr>
          <p:cNvPr id="51" name="Text Box 9">
            <a:extLst>
              <a:ext uri="{FF2B5EF4-FFF2-40B4-BE49-F238E27FC236}">
                <a16:creationId xmlns:a16="http://schemas.microsoft.com/office/drawing/2014/main" id="{F807815B-0330-4CE3-821C-D47E1D63B5B5}"/>
              </a:ext>
            </a:extLst>
          </p:cNvPr>
          <p:cNvSpPr txBox="1">
            <a:spLocks noChangeArrowheads="1"/>
          </p:cNvSpPr>
          <p:nvPr/>
        </p:nvSpPr>
        <p:spPr bwMode="auto">
          <a:xfrm>
            <a:off x="4167286" y="5381382"/>
            <a:ext cx="846723" cy="245703"/>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IE" sz="1100" dirty="0" smtClean="0">
                <a:latin typeface="Times New Roman" panose="02020603050405020304" pitchFamily="18" charset="0"/>
                <a:ea typeface="Times New Roman" panose="02020603050405020304" pitchFamily="18" charset="0"/>
              </a:rPr>
              <a:t>Metadata</a:t>
            </a:r>
            <a:endParaRPr lang="en-US" sz="1200" dirty="0">
              <a:effectLst/>
              <a:latin typeface="Times New Roman" panose="02020603050405020304" pitchFamily="18" charset="0"/>
              <a:ea typeface="Times New Roman" panose="02020603050405020304" pitchFamily="18" charset="0"/>
            </a:endParaRPr>
          </a:p>
        </p:txBody>
      </p:sp>
      <p:cxnSp>
        <p:nvCxnSpPr>
          <p:cNvPr id="52" name="Straight Arrow Connector 51">
            <a:extLst>
              <a:ext uri="{FF2B5EF4-FFF2-40B4-BE49-F238E27FC236}">
                <a16:creationId xmlns:a16="http://schemas.microsoft.com/office/drawing/2014/main" id="{2FF87886-BCE1-4C8D-BFE7-219347971B55}"/>
              </a:ext>
            </a:extLst>
          </p:cNvPr>
          <p:cNvCxnSpPr>
            <a:cxnSpLocks noChangeShapeType="1"/>
          </p:cNvCxnSpPr>
          <p:nvPr/>
        </p:nvCxnSpPr>
        <p:spPr bwMode="auto">
          <a:xfrm>
            <a:off x="3889741" y="5627085"/>
            <a:ext cx="1554265" cy="0"/>
          </a:xfrm>
          <a:prstGeom prst="straightConnector1">
            <a:avLst/>
          </a:prstGeom>
          <a:noFill/>
          <a:ln w="9525">
            <a:solidFill>
              <a:srgbClr val="457AB9"/>
            </a:solidFill>
            <a:round/>
            <a:headEnd/>
            <a:tailEnd type="arrow" w="med" len="med"/>
          </a:ln>
          <a:extLst>
            <a:ext uri="{909E8E84-426E-40DD-AFC4-6F175D3DCCD1}">
              <a14:hiddenFill xmlns:a14="http://schemas.microsoft.com/office/drawing/2010/main">
                <a:noFill/>
              </a14:hiddenFill>
            </a:ext>
          </a:extLst>
        </p:spPr>
      </p:cxnSp>
      <p:cxnSp>
        <p:nvCxnSpPr>
          <p:cNvPr id="54" name="Straight Arrow Connector 53">
            <a:extLst>
              <a:ext uri="{FF2B5EF4-FFF2-40B4-BE49-F238E27FC236}">
                <a16:creationId xmlns:a16="http://schemas.microsoft.com/office/drawing/2014/main" id="{2FF87886-BCE1-4C8D-BFE7-219347971B55}"/>
              </a:ext>
            </a:extLst>
          </p:cNvPr>
          <p:cNvCxnSpPr>
            <a:cxnSpLocks noChangeShapeType="1"/>
            <a:endCxn id="49" idx="7"/>
          </p:cNvCxnSpPr>
          <p:nvPr/>
        </p:nvCxnSpPr>
        <p:spPr bwMode="auto">
          <a:xfrm flipV="1">
            <a:off x="3857118" y="4698618"/>
            <a:ext cx="1580376" cy="770129"/>
          </a:xfrm>
          <a:prstGeom prst="straightConnector1">
            <a:avLst/>
          </a:prstGeom>
          <a:noFill/>
          <a:ln w="9525">
            <a:solidFill>
              <a:srgbClr val="457AB9"/>
            </a:solidFill>
            <a:round/>
            <a:headEnd/>
            <a:tailEnd type="arrow" w="med" len="med"/>
          </a:ln>
          <a:extLst>
            <a:ext uri="{909E8E84-426E-40DD-AFC4-6F175D3DCCD1}">
              <a14:hiddenFill xmlns:a14="http://schemas.microsoft.com/office/drawing/2010/main">
                <a:noFill/>
              </a14:hiddenFill>
            </a:ext>
          </a:extLst>
        </p:spPr>
      </p:cxnSp>
      <p:sp>
        <p:nvSpPr>
          <p:cNvPr id="56" name="Freeform 55"/>
          <p:cNvSpPr/>
          <p:nvPr/>
        </p:nvSpPr>
        <p:spPr>
          <a:xfrm>
            <a:off x="7536740" y="2800529"/>
            <a:ext cx="1573969" cy="536718"/>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200" dirty="0">
                <a:solidFill>
                  <a:schemeClr val="tx1"/>
                </a:solidFill>
              </a:rPr>
              <a:t>STRUVAL</a:t>
            </a:r>
          </a:p>
        </p:txBody>
      </p:sp>
      <p:sp>
        <p:nvSpPr>
          <p:cNvPr id="57" name="Freeform 56"/>
          <p:cNvSpPr/>
          <p:nvPr/>
        </p:nvSpPr>
        <p:spPr>
          <a:xfrm>
            <a:off x="7549583" y="4236100"/>
            <a:ext cx="1561126" cy="546685"/>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200" dirty="0">
                <a:solidFill>
                  <a:schemeClr val="tx1"/>
                </a:solidFill>
              </a:rPr>
              <a:t>DLBB</a:t>
            </a:r>
          </a:p>
        </p:txBody>
      </p:sp>
      <p:sp>
        <p:nvSpPr>
          <p:cNvPr id="58" name="Freeform 57"/>
          <p:cNvSpPr/>
          <p:nvPr/>
        </p:nvSpPr>
        <p:spPr>
          <a:xfrm>
            <a:off x="9680790" y="2808788"/>
            <a:ext cx="1452032" cy="530571"/>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400" dirty="0" smtClean="0">
                <a:solidFill>
                  <a:schemeClr val="tx1"/>
                </a:solidFill>
              </a:rPr>
              <a:t>Eurostat DSWS</a:t>
            </a:r>
            <a:endParaRPr lang="en-GB" sz="1400" dirty="0">
              <a:solidFill>
                <a:schemeClr val="tx1"/>
              </a:solidFill>
            </a:endParaRPr>
          </a:p>
        </p:txBody>
      </p:sp>
      <p:sp>
        <p:nvSpPr>
          <p:cNvPr id="59" name="Freeform 58"/>
          <p:cNvSpPr/>
          <p:nvPr/>
        </p:nvSpPr>
        <p:spPr>
          <a:xfrm>
            <a:off x="9687632" y="4231495"/>
            <a:ext cx="1445190" cy="530571"/>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400" dirty="0" smtClean="0">
                <a:solidFill>
                  <a:schemeClr val="tx1"/>
                </a:solidFill>
              </a:rPr>
              <a:t>Census/Data Hub </a:t>
            </a:r>
            <a:endParaRPr lang="en-GB" sz="1400" dirty="0">
              <a:solidFill>
                <a:schemeClr val="tx1"/>
              </a:solidFill>
            </a:endParaRPr>
          </a:p>
        </p:txBody>
      </p:sp>
      <p:sp>
        <p:nvSpPr>
          <p:cNvPr id="60" name="Freeform 59"/>
          <p:cNvSpPr/>
          <p:nvPr/>
        </p:nvSpPr>
        <p:spPr>
          <a:xfrm>
            <a:off x="9687632" y="5355591"/>
            <a:ext cx="1445190" cy="530571"/>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400" dirty="0" smtClean="0">
                <a:solidFill>
                  <a:schemeClr val="tx1"/>
                </a:solidFill>
              </a:rPr>
              <a:t>SDMX-RI</a:t>
            </a:r>
            <a:endParaRPr lang="en-GB" sz="1400" dirty="0">
              <a:solidFill>
                <a:schemeClr val="tx1"/>
              </a:solidFill>
            </a:endParaRPr>
          </a:p>
        </p:txBody>
      </p:sp>
      <p:sp>
        <p:nvSpPr>
          <p:cNvPr id="61" name="Freeform 60"/>
          <p:cNvSpPr/>
          <p:nvPr/>
        </p:nvSpPr>
        <p:spPr>
          <a:xfrm>
            <a:off x="7513257" y="5356898"/>
            <a:ext cx="1561126" cy="546685"/>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r>
              <a:rPr lang="en-GB" sz="1200" dirty="0" smtClean="0">
                <a:solidFill>
                  <a:schemeClr val="tx1"/>
                </a:solidFill>
              </a:rPr>
              <a:t>ESS-MH</a:t>
            </a:r>
            <a:endParaRPr lang="en-GB" sz="1200" dirty="0">
              <a:solidFill>
                <a:schemeClr val="tx1"/>
              </a:solidFill>
            </a:endParaRPr>
          </a:p>
        </p:txBody>
      </p:sp>
      <p:sp>
        <p:nvSpPr>
          <p:cNvPr id="62" name="Right Arrow 45">
            <a:extLst>
              <a:ext uri="{FF2B5EF4-FFF2-40B4-BE49-F238E27FC236}">
                <a16:creationId xmlns:a16="http://schemas.microsoft.com/office/drawing/2014/main" id="{35DE2C25-BCB1-4DEA-BC52-4543A503D15B}"/>
              </a:ext>
            </a:extLst>
          </p:cNvPr>
          <p:cNvSpPr>
            <a:spLocks noChangeArrowheads="1"/>
          </p:cNvSpPr>
          <p:nvPr/>
        </p:nvSpPr>
        <p:spPr bwMode="auto">
          <a:xfrm>
            <a:off x="9143227" y="3531291"/>
            <a:ext cx="511317" cy="188102"/>
          </a:xfrm>
          <a:prstGeom prst="rightArrow">
            <a:avLst>
              <a:gd name="adj1" fmla="val 50000"/>
              <a:gd name="adj2" fmla="val 50003"/>
            </a:avLst>
          </a:prstGeom>
          <a:solidFill>
            <a:srgbClr val="4F81BD"/>
          </a:solidFill>
          <a:ln w="25400">
            <a:solidFill>
              <a:srgbClr val="254061"/>
            </a:solidFill>
            <a:miter lim="800000"/>
            <a:headEnd/>
            <a:tailEnd/>
          </a:ln>
        </p:spPr>
        <p:txBody>
          <a:bodyPr rot="0" vert="horz" wrap="square" lIns="91440" tIns="45720" rIns="91440" bIns="45720" anchor="ctr" anchorCtr="0" upright="1">
            <a:noAutofit/>
          </a:bodyPr>
          <a:lstStyle/>
          <a:p>
            <a:endParaRPr lang="en-US"/>
          </a:p>
        </p:txBody>
      </p:sp>
      <p:cxnSp>
        <p:nvCxnSpPr>
          <p:cNvPr id="8" name="Elbow Connector 7"/>
          <p:cNvCxnSpPr>
            <a:stCxn id="34" idx="0"/>
            <a:endCxn id="9" idx="3"/>
          </p:cNvCxnSpPr>
          <p:nvPr/>
        </p:nvCxnSpPr>
        <p:spPr>
          <a:xfrm rot="16200000" flipV="1">
            <a:off x="7377255" y="1261027"/>
            <a:ext cx="626858" cy="12654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3" idx="0"/>
          </p:cNvCxnSpPr>
          <p:nvPr/>
        </p:nvCxnSpPr>
        <p:spPr>
          <a:xfrm rot="16200000" flipV="1">
            <a:off x="8371366" y="145658"/>
            <a:ext cx="730102" cy="335674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3" name="Text Box 30">
            <a:extLst>
              <a:ext uri="{FF2B5EF4-FFF2-40B4-BE49-F238E27FC236}">
                <a16:creationId xmlns:a16="http://schemas.microsoft.com/office/drawing/2014/main" id="{E317EC58-3AFB-4E8C-9A37-9B8CD14B92DF}"/>
              </a:ext>
            </a:extLst>
          </p:cNvPr>
          <p:cNvSpPr txBox="1">
            <a:spLocks noChangeArrowheads="1"/>
          </p:cNvSpPr>
          <p:nvPr/>
        </p:nvSpPr>
        <p:spPr bwMode="auto">
          <a:xfrm>
            <a:off x="8736417" y="1589655"/>
            <a:ext cx="1593898" cy="286385"/>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none" lIns="91440" tIns="45720" rIns="91440" bIns="45720" anchor="t" anchorCtr="0" upright="1">
            <a:noAutofit/>
          </a:bodyPr>
          <a:lstStyle/>
          <a:p>
            <a:pPr>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Query/Download</a:t>
            </a:r>
          </a:p>
        </p:txBody>
      </p:sp>
      <p:cxnSp>
        <p:nvCxnSpPr>
          <p:cNvPr id="26" name="Straight Arrow Connector 25"/>
          <p:cNvCxnSpPr/>
          <p:nvPr/>
        </p:nvCxnSpPr>
        <p:spPr>
          <a:xfrm>
            <a:off x="3750906" y="3320477"/>
            <a:ext cx="1693100" cy="91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 Box 9">
            <a:extLst>
              <a:ext uri="{FF2B5EF4-FFF2-40B4-BE49-F238E27FC236}">
                <a16:creationId xmlns:a16="http://schemas.microsoft.com/office/drawing/2014/main" id="{F807815B-0330-4CE3-821C-D47E1D63B5B5}"/>
              </a:ext>
            </a:extLst>
          </p:cNvPr>
          <p:cNvSpPr txBox="1">
            <a:spLocks noChangeArrowheads="1"/>
          </p:cNvSpPr>
          <p:nvPr/>
        </p:nvSpPr>
        <p:spPr bwMode="auto">
          <a:xfrm>
            <a:off x="4174094" y="3694129"/>
            <a:ext cx="846723" cy="245703"/>
          </a:xfrm>
          <a:prstGeom prst="rect">
            <a:avLst/>
          </a:prstGeom>
          <a:noFill/>
          <a:ln>
            <a:noFill/>
          </a:ln>
          <a:extLst>
            <a:ext uri="{909E8E84-426E-40DD-AFC4-6F175D3DCCD1}">
              <a14:hiddenFill xmlns:a14="http://schemas.microsoft.com/office/drawing/2010/main">
                <a:solidFill>
                  <a:schemeClr val="lt1">
                    <a:lumMod val="100000"/>
                    <a:lumOff val="0"/>
                  </a:schemeClr>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1100" dirty="0">
                <a:effectLst/>
                <a:latin typeface="Times New Roman" panose="02020603050405020304" pitchFamily="18" charset="0"/>
                <a:ea typeface="Calibri" panose="020F0502020204030204" pitchFamily="34" charset="0"/>
              </a:rPr>
              <a:t>Push</a:t>
            </a:r>
            <a:endParaRPr lang="en-US" sz="1200" dirty="0">
              <a:effectLst/>
              <a:latin typeface="Times New Roman" panose="02020603050405020304" pitchFamily="18" charset="0"/>
              <a:ea typeface="Times New Roman" panose="02020603050405020304" pitchFamily="18" charset="0"/>
            </a:endParaRPr>
          </a:p>
        </p:txBody>
      </p:sp>
      <p:sp>
        <p:nvSpPr>
          <p:cNvPr id="63" name="Freeform 62"/>
          <p:cNvSpPr/>
          <p:nvPr/>
        </p:nvSpPr>
        <p:spPr>
          <a:xfrm>
            <a:off x="212350" y="6433457"/>
            <a:ext cx="527879" cy="301452"/>
          </a:xfrm>
          <a:custGeom>
            <a:avLst/>
            <a:gdLst>
              <a:gd name="connsiteX0" fmla="*/ 0 w 2174374"/>
              <a:gd name="connsiteY0" fmla="*/ 84167 h 504899"/>
              <a:gd name="connsiteX1" fmla="*/ 84167 w 2174374"/>
              <a:gd name="connsiteY1" fmla="*/ 0 h 504899"/>
              <a:gd name="connsiteX2" fmla="*/ 2090207 w 2174374"/>
              <a:gd name="connsiteY2" fmla="*/ 0 h 504899"/>
              <a:gd name="connsiteX3" fmla="*/ 2174374 w 2174374"/>
              <a:gd name="connsiteY3" fmla="*/ 84167 h 504899"/>
              <a:gd name="connsiteX4" fmla="*/ 2174374 w 2174374"/>
              <a:gd name="connsiteY4" fmla="*/ 420732 h 504899"/>
              <a:gd name="connsiteX5" fmla="*/ 2090207 w 2174374"/>
              <a:gd name="connsiteY5" fmla="*/ 504899 h 504899"/>
              <a:gd name="connsiteX6" fmla="*/ 84167 w 2174374"/>
              <a:gd name="connsiteY6" fmla="*/ 504899 h 504899"/>
              <a:gd name="connsiteX7" fmla="*/ 0 w 2174374"/>
              <a:gd name="connsiteY7" fmla="*/ 420732 h 504899"/>
              <a:gd name="connsiteX8" fmla="*/ 0 w 2174374"/>
              <a:gd name="connsiteY8" fmla="*/ 84167 h 5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374" h="504899">
                <a:moveTo>
                  <a:pt x="0" y="84167"/>
                </a:moveTo>
                <a:cubicBezTo>
                  <a:pt x="0" y="37683"/>
                  <a:pt x="37683" y="0"/>
                  <a:pt x="84167" y="0"/>
                </a:cubicBezTo>
                <a:lnTo>
                  <a:pt x="2090207" y="0"/>
                </a:lnTo>
                <a:cubicBezTo>
                  <a:pt x="2136691" y="0"/>
                  <a:pt x="2174374" y="37683"/>
                  <a:pt x="2174374" y="84167"/>
                </a:cubicBezTo>
                <a:lnTo>
                  <a:pt x="2174374" y="420732"/>
                </a:lnTo>
                <a:cubicBezTo>
                  <a:pt x="2174374" y="467216"/>
                  <a:pt x="2136691" y="504899"/>
                  <a:pt x="2090207" y="504899"/>
                </a:cubicBezTo>
                <a:lnTo>
                  <a:pt x="84167" y="504899"/>
                </a:lnTo>
                <a:cubicBezTo>
                  <a:pt x="37683" y="504899"/>
                  <a:pt x="0" y="467216"/>
                  <a:pt x="0" y="420732"/>
                </a:cubicBezTo>
                <a:lnTo>
                  <a:pt x="0" y="84167"/>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220" tIns="124220" rIns="124220" bIns="124220" numCol="1" spcCol="1270" anchor="ctr" anchorCtr="0">
            <a:noAutofit/>
          </a:bodyPr>
          <a:lstStyle/>
          <a:p>
            <a:pPr algn="ctr" defTabSz="622300">
              <a:lnSpc>
                <a:spcPct val="90000"/>
              </a:lnSpc>
              <a:spcAft>
                <a:spcPct val="35000"/>
              </a:spcAft>
            </a:pPr>
            <a:endParaRPr lang="en-GB" sz="1100" dirty="0">
              <a:solidFill>
                <a:schemeClr val="tx1"/>
              </a:solidFill>
            </a:endParaRPr>
          </a:p>
        </p:txBody>
      </p:sp>
      <p:sp>
        <p:nvSpPr>
          <p:cNvPr id="3" name="TextBox 2"/>
          <p:cNvSpPr txBox="1"/>
          <p:nvPr/>
        </p:nvSpPr>
        <p:spPr>
          <a:xfrm>
            <a:off x="787312" y="6384180"/>
            <a:ext cx="3102429" cy="369332"/>
          </a:xfrm>
          <a:prstGeom prst="rect">
            <a:avLst/>
          </a:prstGeom>
          <a:noFill/>
        </p:spPr>
        <p:txBody>
          <a:bodyPr wrap="square" rtlCol="0">
            <a:spAutoFit/>
          </a:bodyPr>
          <a:lstStyle/>
          <a:p>
            <a:r>
              <a:rPr lang="en-IE" dirty="0" smtClean="0"/>
              <a:t>SDMX tools</a:t>
            </a:r>
            <a:endParaRPr lang="en-US" dirty="0"/>
          </a:p>
        </p:txBody>
      </p:sp>
    </p:spTree>
    <p:extLst>
      <p:ext uri="{BB962C8B-B14F-4D97-AF65-F5344CB8AC3E}">
        <p14:creationId xmlns:p14="http://schemas.microsoft.com/office/powerpoint/2010/main" val="2793259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8686800" cy="661794"/>
          </a:xfrm>
        </p:spPr>
        <p:txBody>
          <a:bodyPr>
            <a:normAutofit fontScale="90000"/>
          </a:bodyPr>
          <a:lstStyle/>
          <a:p>
            <a:pPr algn="l"/>
            <a:r>
              <a:rPr lang="en-GB" dirty="0"/>
              <a:t>Data </a:t>
            </a:r>
            <a:r>
              <a:rPr lang="en-GB" dirty="0" smtClean="0"/>
              <a:t>Pull </a:t>
            </a:r>
            <a:r>
              <a:rPr lang="en-GB" dirty="0"/>
              <a:t/>
            </a:r>
            <a:br>
              <a:rPr lang="en-GB" dirty="0"/>
            </a:br>
            <a:r>
              <a:rPr lang="en-GB" dirty="0"/>
              <a:t>architecture</a:t>
            </a:r>
          </a:p>
        </p:txBody>
      </p:sp>
      <p:pic>
        <p:nvPicPr>
          <p:cNvPr id="22" name="Picture 21" descr="databa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1" y="3868543"/>
            <a:ext cx="7766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Picture 5" descr="j02920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1" y="2970362"/>
            <a:ext cx="719137"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a:cxnSpLocks/>
          </p:cNvCxnSpPr>
          <p:nvPr/>
        </p:nvCxnSpPr>
        <p:spPr>
          <a:xfrm flipH="1">
            <a:off x="4191001" y="2100337"/>
            <a:ext cx="1155406" cy="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5388304" y="1819405"/>
            <a:ext cx="1371600" cy="604859"/>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solidFill>
                  <a:srgbClr val="0F5494"/>
                </a:solidFill>
                <a:latin typeface="Times New Roman"/>
              </a:rPr>
              <a:t>SDMX</a:t>
            </a:r>
          </a:p>
          <a:p>
            <a:pPr algn="ctr"/>
            <a:r>
              <a:rPr lang="en-GB" sz="1400" dirty="0">
                <a:solidFill>
                  <a:srgbClr val="0F5494"/>
                </a:solidFill>
                <a:latin typeface="Times New Roman"/>
              </a:rPr>
              <a:t>REGISTRY</a:t>
            </a:r>
          </a:p>
        </p:txBody>
      </p:sp>
      <p:cxnSp>
        <p:nvCxnSpPr>
          <p:cNvPr id="57" name="Straight Arrow Connector 56"/>
          <p:cNvCxnSpPr/>
          <p:nvPr/>
        </p:nvCxnSpPr>
        <p:spPr>
          <a:xfrm flipH="1" flipV="1">
            <a:off x="5114117" y="3333445"/>
            <a:ext cx="463865"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7" name="Rectangle 66"/>
          <p:cNvSpPr/>
          <p:nvPr/>
        </p:nvSpPr>
        <p:spPr>
          <a:xfrm>
            <a:off x="1621633" y="1582544"/>
            <a:ext cx="3244701" cy="4571998"/>
          </a:xfrm>
          <a:prstGeom prst="rect">
            <a:avLst/>
          </a:prstGeom>
          <a:noFill/>
          <a:ln w="3492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Times New Roman"/>
            </a:endParaRPr>
          </a:p>
        </p:txBody>
      </p:sp>
      <p:sp>
        <p:nvSpPr>
          <p:cNvPr id="70" name="Rectangle 69"/>
          <p:cNvSpPr/>
          <p:nvPr/>
        </p:nvSpPr>
        <p:spPr>
          <a:xfrm>
            <a:off x="1775366" y="1405160"/>
            <a:ext cx="2720434"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prstClr val="white"/>
                </a:solidFill>
                <a:latin typeface="Times New Roman"/>
              </a:rPr>
              <a:t>SDMX-RI/ Provider</a:t>
            </a:r>
          </a:p>
        </p:txBody>
      </p:sp>
      <p:sp>
        <p:nvSpPr>
          <p:cNvPr id="68" name="Rounded Rectangle 67"/>
          <p:cNvSpPr/>
          <p:nvPr/>
        </p:nvSpPr>
        <p:spPr>
          <a:xfrm>
            <a:off x="1756438" y="1938561"/>
            <a:ext cx="2450726" cy="30479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prstClr val="white"/>
                </a:solidFill>
                <a:latin typeface="Times New Roman"/>
              </a:rPr>
              <a:t>Mapping Assistant</a:t>
            </a:r>
          </a:p>
        </p:txBody>
      </p:sp>
      <p:cxnSp>
        <p:nvCxnSpPr>
          <p:cNvPr id="71" name="Straight Arrow Connector 70"/>
          <p:cNvCxnSpPr/>
          <p:nvPr/>
        </p:nvCxnSpPr>
        <p:spPr>
          <a:xfrm>
            <a:off x="2750761" y="2279145"/>
            <a:ext cx="0" cy="16699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79" name="Picture 78" descr="databa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1" y="3868542"/>
            <a:ext cx="7766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1676400" y="4090409"/>
            <a:ext cx="610392" cy="338554"/>
          </a:xfrm>
          <a:prstGeom prst="rect">
            <a:avLst/>
          </a:prstGeom>
          <a:noFill/>
        </p:spPr>
        <p:txBody>
          <a:bodyPr wrap="square" rtlCol="0">
            <a:spAutoFit/>
          </a:bodyPr>
          <a:lstStyle/>
          <a:p>
            <a:r>
              <a:rPr lang="en-GB" sz="1600" dirty="0">
                <a:solidFill>
                  <a:srgbClr val="0F5494"/>
                </a:solidFill>
                <a:latin typeface="Times New Roman"/>
              </a:rPr>
              <a:t>DDB</a:t>
            </a:r>
          </a:p>
        </p:txBody>
      </p:sp>
      <p:sp>
        <p:nvSpPr>
          <p:cNvPr id="81" name="Rounded Rectangle 80"/>
          <p:cNvSpPr/>
          <p:nvPr/>
        </p:nvSpPr>
        <p:spPr>
          <a:xfrm>
            <a:off x="1695491" y="5320816"/>
            <a:ext cx="1379838" cy="3179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prstClr val="white"/>
                </a:solidFill>
                <a:latin typeface="Times New Roman"/>
              </a:rPr>
              <a:t>Data Loader</a:t>
            </a:r>
          </a:p>
        </p:txBody>
      </p:sp>
      <p:cxnSp>
        <p:nvCxnSpPr>
          <p:cNvPr id="82" name="Straight Arrow Connector 81"/>
          <p:cNvCxnSpPr>
            <a:cxnSpLocks/>
            <a:endCxn id="22" idx="2"/>
          </p:cNvCxnSpPr>
          <p:nvPr/>
        </p:nvCxnSpPr>
        <p:spPr>
          <a:xfrm flipV="1">
            <a:off x="1981201" y="4554343"/>
            <a:ext cx="7313" cy="6921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1989127" y="2273021"/>
            <a:ext cx="3193" cy="1613179"/>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90" name="Rounded Rectangle 89"/>
          <p:cNvSpPr/>
          <p:nvPr/>
        </p:nvSpPr>
        <p:spPr>
          <a:xfrm>
            <a:off x="3598405" y="3847125"/>
            <a:ext cx="1043943" cy="63745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sz="1400" dirty="0">
                <a:solidFill>
                  <a:prstClr val="white"/>
                </a:solidFill>
                <a:latin typeface="Times New Roman"/>
              </a:rPr>
              <a:t>SDMX-RI</a:t>
            </a:r>
          </a:p>
          <a:p>
            <a:r>
              <a:rPr lang="en-GB" sz="1400" dirty="0">
                <a:solidFill>
                  <a:prstClr val="white"/>
                </a:solidFill>
                <a:latin typeface="Times New Roman"/>
              </a:rPr>
              <a:t>Web Service</a:t>
            </a:r>
          </a:p>
        </p:txBody>
      </p:sp>
      <p:cxnSp>
        <p:nvCxnSpPr>
          <p:cNvPr id="92" name="Straight Arrow Connector 91"/>
          <p:cNvCxnSpPr>
            <a:cxnSpLocks/>
            <a:stCxn id="23" idx="3"/>
          </p:cNvCxnSpPr>
          <p:nvPr/>
        </p:nvCxnSpPr>
        <p:spPr>
          <a:xfrm>
            <a:off x="3117393" y="4250323"/>
            <a:ext cx="395120" cy="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cxnSpLocks/>
          </p:cNvCxnSpPr>
          <p:nvPr/>
        </p:nvCxnSpPr>
        <p:spPr>
          <a:xfrm>
            <a:off x="4642348" y="4065491"/>
            <a:ext cx="30139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a:cxnSpLocks/>
          </p:cNvCxnSpPr>
          <p:nvPr/>
        </p:nvCxnSpPr>
        <p:spPr>
          <a:xfrm flipH="1">
            <a:off x="4642348" y="4231203"/>
            <a:ext cx="2959333" cy="1"/>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cxnSpLocks/>
            <a:stCxn id="63" idx="1"/>
            <a:endCxn id="8" idx="3"/>
          </p:cNvCxnSpPr>
          <p:nvPr/>
        </p:nvCxnSpPr>
        <p:spPr>
          <a:xfrm flipH="1">
            <a:off x="6759904" y="2100336"/>
            <a:ext cx="1386420" cy="21498"/>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117" name="Straight Arrow Connector 116"/>
          <p:cNvCxnSpPr>
            <a:stCxn id="136" idx="3"/>
          </p:cNvCxnSpPr>
          <p:nvPr/>
        </p:nvCxnSpPr>
        <p:spPr>
          <a:xfrm flipV="1">
            <a:off x="6357937" y="3311674"/>
            <a:ext cx="417198"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5" name="Rounded Rectangle 124"/>
          <p:cNvSpPr/>
          <p:nvPr/>
        </p:nvSpPr>
        <p:spPr>
          <a:xfrm>
            <a:off x="3579196" y="5295194"/>
            <a:ext cx="1043943" cy="419807"/>
          </a:xfrm>
          <a:prstGeom prst="round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GB" sz="1200" dirty="0">
                <a:solidFill>
                  <a:prstClr val="white"/>
                </a:solidFill>
                <a:latin typeface="Times New Roman"/>
              </a:rPr>
              <a:t>Production data</a:t>
            </a:r>
          </a:p>
        </p:txBody>
      </p:sp>
      <p:cxnSp>
        <p:nvCxnSpPr>
          <p:cNvPr id="126" name="Straight Arrow Connector 125"/>
          <p:cNvCxnSpPr>
            <a:cxnSpLocks/>
            <a:stCxn id="125" idx="1"/>
          </p:cNvCxnSpPr>
          <p:nvPr/>
        </p:nvCxnSpPr>
        <p:spPr>
          <a:xfrm flipH="1">
            <a:off x="3115189" y="5505097"/>
            <a:ext cx="46400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384131" y="4081046"/>
            <a:ext cx="733263" cy="338554"/>
          </a:xfrm>
          <a:prstGeom prst="rect">
            <a:avLst/>
          </a:prstGeom>
          <a:noFill/>
        </p:spPr>
        <p:txBody>
          <a:bodyPr wrap="square" rtlCol="0">
            <a:spAutoFit/>
          </a:bodyPr>
          <a:lstStyle/>
          <a:p>
            <a:r>
              <a:rPr lang="en-GB" sz="1600" dirty="0">
                <a:solidFill>
                  <a:srgbClr val="0F5494"/>
                </a:solidFill>
                <a:latin typeface="Times New Roman"/>
              </a:rPr>
              <a:t>MDB</a:t>
            </a:r>
          </a:p>
        </p:txBody>
      </p:sp>
      <p:cxnSp>
        <p:nvCxnSpPr>
          <p:cNvPr id="26" name="Straight Arrow Connector 25">
            <a:extLst>
              <a:ext uri="{FF2B5EF4-FFF2-40B4-BE49-F238E27FC236}">
                <a16:creationId xmlns:a16="http://schemas.microsoft.com/office/drawing/2014/main" id="{70B88D20-2DBF-47E9-96B5-DF057DD85341}"/>
              </a:ext>
            </a:extLst>
          </p:cNvPr>
          <p:cNvCxnSpPr>
            <a:cxnSpLocks/>
          </p:cNvCxnSpPr>
          <p:nvPr/>
        </p:nvCxnSpPr>
        <p:spPr>
          <a:xfrm flipV="1">
            <a:off x="4120376" y="2298242"/>
            <a:ext cx="1205537" cy="154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58" name="Picture 57" descr="database">
            <a:extLst>
              <a:ext uri="{FF2B5EF4-FFF2-40B4-BE49-F238E27FC236}">
                <a16:creationId xmlns:a16="http://schemas.microsoft.com/office/drawing/2014/main" id="{C3F57942-DB4B-4881-8055-C88FBD66C58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29801" y="5109509"/>
            <a:ext cx="7766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Rectangle 58">
            <a:extLst>
              <a:ext uri="{FF2B5EF4-FFF2-40B4-BE49-F238E27FC236}">
                <a16:creationId xmlns:a16="http://schemas.microsoft.com/office/drawing/2014/main" id="{BC3C3683-1B60-45CA-B8B2-7085C95E29C1}"/>
              </a:ext>
            </a:extLst>
          </p:cNvPr>
          <p:cNvSpPr/>
          <p:nvPr/>
        </p:nvSpPr>
        <p:spPr>
          <a:xfrm>
            <a:off x="7057073" y="1600201"/>
            <a:ext cx="3549353" cy="4571999"/>
          </a:xfrm>
          <a:prstGeom prst="rect">
            <a:avLst/>
          </a:prstGeom>
          <a:noFill/>
          <a:ln w="3492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Times New Roman"/>
            </a:endParaRPr>
          </a:p>
        </p:txBody>
      </p:sp>
      <p:sp>
        <p:nvSpPr>
          <p:cNvPr id="60" name="Rectangle 59">
            <a:extLst>
              <a:ext uri="{FF2B5EF4-FFF2-40B4-BE49-F238E27FC236}">
                <a16:creationId xmlns:a16="http://schemas.microsoft.com/office/drawing/2014/main" id="{21575A1F-1A08-444C-BAB6-4712DD859BE1}"/>
              </a:ext>
            </a:extLst>
          </p:cNvPr>
          <p:cNvSpPr/>
          <p:nvPr/>
        </p:nvSpPr>
        <p:spPr>
          <a:xfrm>
            <a:off x="7142720" y="1447800"/>
            <a:ext cx="253468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prstClr val="white"/>
                </a:solidFill>
                <a:latin typeface="Times New Roman"/>
              </a:rPr>
              <a:t>Data Hub/Collector</a:t>
            </a:r>
          </a:p>
        </p:txBody>
      </p:sp>
      <p:sp>
        <p:nvSpPr>
          <p:cNvPr id="61" name="Rounded Rectangle 110">
            <a:extLst>
              <a:ext uri="{FF2B5EF4-FFF2-40B4-BE49-F238E27FC236}">
                <a16:creationId xmlns:a16="http://schemas.microsoft.com/office/drawing/2014/main" id="{792FC117-680A-4BEC-B86A-FFB85103837B}"/>
              </a:ext>
            </a:extLst>
          </p:cNvPr>
          <p:cNvSpPr/>
          <p:nvPr/>
        </p:nvSpPr>
        <p:spPr>
          <a:xfrm>
            <a:off x="7683122" y="4006744"/>
            <a:ext cx="1308479" cy="3366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prstClr val="white"/>
                </a:solidFill>
                <a:latin typeface="Times New Roman"/>
              </a:rPr>
              <a:t>Data Hub</a:t>
            </a:r>
          </a:p>
        </p:txBody>
      </p:sp>
      <p:sp>
        <p:nvSpPr>
          <p:cNvPr id="62" name="Rounded Rectangle 112">
            <a:extLst>
              <a:ext uri="{FF2B5EF4-FFF2-40B4-BE49-F238E27FC236}">
                <a16:creationId xmlns:a16="http://schemas.microsoft.com/office/drawing/2014/main" id="{89CA77B2-8FBE-4B17-A49F-74E98C51B241}"/>
              </a:ext>
            </a:extLst>
          </p:cNvPr>
          <p:cNvSpPr/>
          <p:nvPr/>
        </p:nvSpPr>
        <p:spPr>
          <a:xfrm>
            <a:off x="8368922" y="2572617"/>
            <a:ext cx="1308479" cy="27493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prstClr val="white"/>
                </a:solidFill>
                <a:latin typeface="Times New Roman"/>
              </a:rPr>
              <a:t>Admin</a:t>
            </a:r>
          </a:p>
        </p:txBody>
      </p:sp>
      <p:sp>
        <p:nvSpPr>
          <p:cNvPr id="63" name="Rounded Rectangle 111">
            <a:extLst>
              <a:ext uri="{FF2B5EF4-FFF2-40B4-BE49-F238E27FC236}">
                <a16:creationId xmlns:a16="http://schemas.microsoft.com/office/drawing/2014/main" id="{4F06AA62-0A53-4FC2-B14D-0B5182390CDE}"/>
              </a:ext>
            </a:extLst>
          </p:cNvPr>
          <p:cNvSpPr/>
          <p:nvPr/>
        </p:nvSpPr>
        <p:spPr>
          <a:xfrm>
            <a:off x="8146324" y="1947937"/>
            <a:ext cx="2293076" cy="30479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err="1">
                <a:solidFill>
                  <a:prstClr val="white"/>
                </a:solidFill>
                <a:latin typeface="Times New Roman"/>
              </a:rPr>
              <a:t>MetaData</a:t>
            </a:r>
            <a:r>
              <a:rPr lang="en-GB" dirty="0">
                <a:solidFill>
                  <a:prstClr val="white"/>
                </a:solidFill>
                <a:latin typeface="Times New Roman"/>
              </a:rPr>
              <a:t> Manager</a:t>
            </a:r>
          </a:p>
        </p:txBody>
      </p:sp>
      <p:cxnSp>
        <p:nvCxnSpPr>
          <p:cNvPr id="64" name="Straight Arrow Connector 63">
            <a:extLst>
              <a:ext uri="{FF2B5EF4-FFF2-40B4-BE49-F238E27FC236}">
                <a16:creationId xmlns:a16="http://schemas.microsoft.com/office/drawing/2014/main" id="{5C310477-67D8-4A01-964F-3971783C479A}"/>
              </a:ext>
            </a:extLst>
          </p:cNvPr>
          <p:cNvCxnSpPr>
            <a:endCxn id="58" idx="0"/>
          </p:cNvCxnSpPr>
          <p:nvPr/>
        </p:nvCxnSpPr>
        <p:spPr>
          <a:xfrm>
            <a:off x="10218113" y="2243661"/>
            <a:ext cx="0" cy="28658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3C952308-7D73-47A7-864B-9D234F35A2A8}"/>
              </a:ext>
            </a:extLst>
          </p:cNvPr>
          <p:cNvCxnSpPr>
            <a:cxnSpLocks/>
            <a:endCxn id="66" idx="0"/>
          </p:cNvCxnSpPr>
          <p:nvPr/>
        </p:nvCxnSpPr>
        <p:spPr>
          <a:xfrm flipH="1">
            <a:off x="9188485" y="2847555"/>
            <a:ext cx="1" cy="2155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6" name="Picture 65" descr="database">
            <a:extLst>
              <a:ext uri="{FF2B5EF4-FFF2-40B4-BE49-F238E27FC236}">
                <a16:creationId xmlns:a16="http://schemas.microsoft.com/office/drawing/2014/main" id="{F9AADAA6-2308-48BA-AEF9-F7F47B4F2FE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0172" y="5003155"/>
            <a:ext cx="7766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9" name="Elbow Connector 37">
            <a:extLst>
              <a:ext uri="{FF2B5EF4-FFF2-40B4-BE49-F238E27FC236}">
                <a16:creationId xmlns:a16="http://schemas.microsoft.com/office/drawing/2014/main" id="{C30CFE51-02C0-40AB-AFD3-6EB548EA7AEE}"/>
              </a:ext>
            </a:extLst>
          </p:cNvPr>
          <p:cNvCxnSpPr>
            <a:cxnSpLocks/>
            <a:endCxn id="62" idx="3"/>
          </p:cNvCxnSpPr>
          <p:nvPr/>
        </p:nvCxnSpPr>
        <p:spPr>
          <a:xfrm rot="16200000" flipV="1">
            <a:off x="8668190" y="3719298"/>
            <a:ext cx="2399423" cy="381000"/>
          </a:xfrm>
          <a:prstGeom prst="bentConnector2">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72" name="Elbow Connector 50">
            <a:extLst>
              <a:ext uri="{FF2B5EF4-FFF2-40B4-BE49-F238E27FC236}">
                <a16:creationId xmlns:a16="http://schemas.microsoft.com/office/drawing/2014/main" id="{203B885E-4DCD-47CF-85C2-AB6C05993E92}"/>
              </a:ext>
            </a:extLst>
          </p:cNvPr>
          <p:cNvCxnSpPr>
            <a:cxnSpLocks/>
            <a:stCxn id="66" idx="1"/>
          </p:cNvCxnSpPr>
          <p:nvPr/>
        </p:nvCxnSpPr>
        <p:spPr>
          <a:xfrm rot="10800000">
            <a:off x="8534402" y="4484577"/>
            <a:ext cx="265771" cy="861478"/>
          </a:xfrm>
          <a:prstGeom prst="bentConnector2">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73" name="Elbow Connector 53">
            <a:extLst>
              <a:ext uri="{FF2B5EF4-FFF2-40B4-BE49-F238E27FC236}">
                <a16:creationId xmlns:a16="http://schemas.microsoft.com/office/drawing/2014/main" id="{A738CE25-C30B-44F0-873B-3A9A11F2E639}"/>
              </a:ext>
            </a:extLst>
          </p:cNvPr>
          <p:cNvCxnSpPr>
            <a:stCxn id="58" idx="2"/>
            <a:endCxn id="61" idx="2"/>
          </p:cNvCxnSpPr>
          <p:nvPr/>
        </p:nvCxnSpPr>
        <p:spPr>
          <a:xfrm rot="5400000" flipH="1">
            <a:off x="8551783" y="4128979"/>
            <a:ext cx="1451909" cy="1880752"/>
          </a:xfrm>
          <a:prstGeom prst="bentConnector3">
            <a:avLst>
              <a:gd name="adj1" fmla="val -15745"/>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74" name="Rectangle 73">
            <a:extLst>
              <a:ext uri="{FF2B5EF4-FFF2-40B4-BE49-F238E27FC236}">
                <a16:creationId xmlns:a16="http://schemas.microsoft.com/office/drawing/2014/main" id="{4A57AAC1-EF14-4533-9ADA-234CE4509C1D}"/>
              </a:ext>
            </a:extLst>
          </p:cNvPr>
          <p:cNvSpPr/>
          <p:nvPr/>
        </p:nvSpPr>
        <p:spPr>
          <a:xfrm>
            <a:off x="7122922" y="4923353"/>
            <a:ext cx="1066800" cy="11391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GB" sz="1050" dirty="0">
                <a:solidFill>
                  <a:prstClr val="white"/>
                </a:solidFill>
                <a:latin typeface="Times New Roman"/>
              </a:rPr>
              <a:t>Query Builder</a:t>
            </a:r>
          </a:p>
          <a:p>
            <a:r>
              <a:rPr lang="en-GB" sz="1050" dirty="0">
                <a:solidFill>
                  <a:prstClr val="white"/>
                </a:solidFill>
                <a:latin typeface="Times New Roman"/>
              </a:rPr>
              <a:t>Query scheduler</a:t>
            </a:r>
          </a:p>
          <a:p>
            <a:r>
              <a:rPr lang="en-GB" sz="1050" dirty="0">
                <a:solidFill>
                  <a:prstClr val="white"/>
                </a:solidFill>
                <a:latin typeface="Times New Roman"/>
              </a:rPr>
              <a:t>WS Client</a:t>
            </a:r>
          </a:p>
          <a:p>
            <a:r>
              <a:rPr lang="en-GB" sz="1050" dirty="0">
                <a:solidFill>
                  <a:prstClr val="white"/>
                </a:solidFill>
                <a:latin typeface="Times New Roman"/>
              </a:rPr>
              <a:t>Dispatcher</a:t>
            </a:r>
          </a:p>
          <a:p>
            <a:r>
              <a:rPr lang="en-GB" sz="1050" dirty="0">
                <a:solidFill>
                  <a:prstClr val="white"/>
                </a:solidFill>
                <a:latin typeface="Times New Roman"/>
              </a:rPr>
              <a:t>Notification module</a:t>
            </a:r>
          </a:p>
          <a:p>
            <a:endParaRPr lang="en-GB" sz="1050" dirty="0">
              <a:solidFill>
                <a:prstClr val="white"/>
              </a:solidFill>
              <a:latin typeface="Times New Roman"/>
            </a:endParaRPr>
          </a:p>
        </p:txBody>
      </p:sp>
      <p:cxnSp>
        <p:nvCxnSpPr>
          <p:cNvPr id="52" name="Straight Arrow Connector 51">
            <a:extLst>
              <a:ext uri="{FF2B5EF4-FFF2-40B4-BE49-F238E27FC236}">
                <a16:creationId xmlns:a16="http://schemas.microsoft.com/office/drawing/2014/main" id="{118D423A-0693-471B-B28C-CD4D9BBDED0B}"/>
              </a:ext>
            </a:extLst>
          </p:cNvPr>
          <p:cNvCxnSpPr>
            <a:cxnSpLocks/>
          </p:cNvCxnSpPr>
          <p:nvPr/>
        </p:nvCxnSpPr>
        <p:spPr>
          <a:xfrm flipH="1" flipV="1">
            <a:off x="6801801" y="2252736"/>
            <a:ext cx="1860104" cy="1749352"/>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5388304" y="5246494"/>
            <a:ext cx="1371600" cy="604859"/>
          </a:xfrm>
          <a:prstGeom prst="rect">
            <a:avLst/>
          </a:prstGeom>
          <a:noFill/>
          <a:ln w="444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solidFill>
                  <a:srgbClr val="0F5494"/>
                </a:solidFill>
                <a:latin typeface="Times New Roman"/>
              </a:rPr>
              <a:t>PRODUCTION</a:t>
            </a:r>
          </a:p>
        </p:txBody>
      </p:sp>
      <p:cxnSp>
        <p:nvCxnSpPr>
          <p:cNvPr id="15" name="Straight Arrow Connector 14"/>
          <p:cNvCxnSpPr>
            <a:stCxn id="53" idx="1"/>
          </p:cNvCxnSpPr>
          <p:nvPr/>
        </p:nvCxnSpPr>
        <p:spPr>
          <a:xfrm flipH="1">
            <a:off x="4642348" y="5548923"/>
            <a:ext cx="74595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118D423A-0693-471B-B28C-CD4D9BBDED0B}"/>
              </a:ext>
            </a:extLst>
          </p:cNvPr>
          <p:cNvCxnSpPr>
            <a:cxnSpLocks/>
            <a:endCxn id="61" idx="0"/>
          </p:cNvCxnSpPr>
          <p:nvPr/>
        </p:nvCxnSpPr>
        <p:spPr>
          <a:xfrm>
            <a:off x="6801801" y="2424264"/>
            <a:ext cx="1535560" cy="158248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F46C79FD-C571-418B-AB0F-5EE936C85276}" type="slidenum">
              <a:rPr lang="en-GB" smtClean="0"/>
              <a:t>16</a:t>
            </a:fld>
            <a:endParaRPr lang="en-GB"/>
          </a:p>
        </p:txBody>
      </p:sp>
    </p:spTree>
    <p:extLst>
      <p:ext uri="{BB962C8B-B14F-4D97-AF65-F5344CB8AC3E}">
        <p14:creationId xmlns:p14="http://schemas.microsoft.com/office/powerpoint/2010/main" val="1295490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300"/>
                                        <p:tgtEl>
                                          <p:spTgt spid="53"/>
                                        </p:tgtEl>
                                      </p:cBhvr>
                                    </p:animEffect>
                                  </p:childTnLst>
                                </p:cTn>
                              </p:par>
                            </p:childTnLst>
                          </p:cTn>
                        </p:par>
                        <p:par>
                          <p:cTn id="8" fill="hold">
                            <p:stCondLst>
                              <p:cond delay="13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800"/>
                                        <p:tgtEl>
                                          <p:spTgt spid="15"/>
                                        </p:tgtEl>
                                      </p:cBhvr>
                                    </p:animEffect>
                                  </p:childTnLst>
                                </p:cTn>
                              </p:par>
                            </p:childTnLst>
                          </p:cTn>
                        </p:par>
                        <p:par>
                          <p:cTn id="12" fill="hold">
                            <p:stCondLst>
                              <p:cond delay="2100"/>
                            </p:stCondLst>
                            <p:childTnLst>
                              <p:par>
                                <p:cTn id="13" presetID="10" presetClass="entr" presetSubtype="0" fill="hold" grpId="0" nodeType="after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1300"/>
                                        <p:tgtEl>
                                          <p:spTgt spid="125"/>
                                        </p:tgtEl>
                                      </p:cBhvr>
                                    </p:animEffect>
                                  </p:childTnLst>
                                </p:cTn>
                              </p:par>
                            </p:childTnLst>
                          </p:cTn>
                        </p:par>
                        <p:par>
                          <p:cTn id="16" fill="hold">
                            <p:stCondLst>
                              <p:cond delay="3400"/>
                            </p:stCondLst>
                            <p:childTnLst>
                              <p:par>
                                <p:cTn id="17" presetID="10" presetClass="entr" presetSubtype="0"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fade">
                                      <p:cBhvr>
                                        <p:cTn id="19" dur="500"/>
                                        <p:tgtEl>
                                          <p:spTgt spid="1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500"/>
                                        <p:tgtEl>
                                          <p:spTgt spid="8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07"/>
                                        </p:tgtEl>
                                        <p:attrNameLst>
                                          <p:attrName>style.visibility</p:attrName>
                                        </p:attrNameLst>
                                      </p:cBhvr>
                                      <p:to>
                                        <p:strVal val="visible"/>
                                      </p:to>
                                    </p:set>
                                    <p:animEffect transition="in" filter="fade">
                                      <p:cBhvr>
                                        <p:cTn id="54" dur="500"/>
                                        <p:tgtEl>
                                          <p:spTgt spid="10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fade">
                                      <p:cBhvr>
                                        <p:cTn id="59" dur="500"/>
                                        <p:tgtEl>
                                          <p:spTgt spid="6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73"/>
                                        </p:tgtEl>
                                        <p:attrNameLst>
                                          <p:attrName>style.visibility</p:attrName>
                                        </p:attrNameLst>
                                      </p:cBhvr>
                                      <p:to>
                                        <p:strVal val="visible"/>
                                      </p:to>
                                    </p:set>
                                    <p:animEffect transition="in" filter="fade">
                                      <p:cBhvr>
                                        <p:cTn id="69" dur="500"/>
                                        <p:tgtEl>
                                          <p:spTgt spid="7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500"/>
                                        <p:tgtEl>
                                          <p:spTgt spid="6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fade">
                                      <p:cBhvr>
                                        <p:cTn id="79" dur="500"/>
                                        <p:tgtEl>
                                          <p:spTgt spid="72"/>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500"/>
                                        <p:tgtEl>
                                          <p:spTgt spid="5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nodeType="clickEffect">
                                  <p:stCondLst>
                                    <p:cond delay="0"/>
                                  </p:stCondLst>
                                  <p:childTnLst>
                                    <p:animEffect transition="out" filter="fade">
                                      <p:cBhvr>
                                        <p:cTn id="88" dur="500"/>
                                        <p:tgtEl>
                                          <p:spTgt spid="52"/>
                                        </p:tgtEl>
                                      </p:cBhvr>
                                    </p:animEffect>
                                    <p:set>
                                      <p:cBhvr>
                                        <p:cTn id="89" dur="1" fill="hold">
                                          <p:stCondLst>
                                            <p:cond delay="499"/>
                                          </p:stCondLst>
                                        </p:cTn>
                                        <p:tgtEl>
                                          <p:spTgt spid="52"/>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nodeType="clickEffect">
                                  <p:stCondLst>
                                    <p:cond delay="0"/>
                                  </p:stCondLst>
                                  <p:childTnLst>
                                    <p:animEffect transition="out" filter="fade">
                                      <p:cBhvr>
                                        <p:cTn id="107" dur="500"/>
                                        <p:tgtEl>
                                          <p:spTgt spid="98"/>
                                        </p:tgtEl>
                                      </p:cBhvr>
                                    </p:animEffect>
                                    <p:set>
                                      <p:cBhvr>
                                        <p:cTn id="108" dur="1" fill="hold">
                                          <p:stCondLst>
                                            <p:cond delay="499"/>
                                          </p:stCondLst>
                                        </p:cTn>
                                        <p:tgtEl>
                                          <p:spTgt spid="98"/>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xit" presetSubtype="0" fill="hold" nodeType="clickEffect">
                                  <p:stCondLst>
                                    <p:cond delay="0"/>
                                  </p:stCondLst>
                                  <p:childTnLst>
                                    <p:animEffect transition="out" filter="fade">
                                      <p:cBhvr>
                                        <p:cTn id="112" dur="500"/>
                                        <p:tgtEl>
                                          <p:spTgt spid="108"/>
                                        </p:tgtEl>
                                      </p:cBhvr>
                                    </p:animEffect>
                                    <p:set>
                                      <p:cBhvr>
                                        <p:cTn id="113" dur="1" fill="hold">
                                          <p:stCondLst>
                                            <p:cond delay="499"/>
                                          </p:stCondLst>
                                        </p:cTn>
                                        <p:tgtEl>
                                          <p:spTgt spid="1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ESTAT SDMX tools</a:t>
            </a:r>
            <a:endParaRPr lang="en-US" dirty="0"/>
          </a:p>
        </p:txBody>
      </p:sp>
      <p:sp>
        <p:nvSpPr>
          <p:cNvPr id="6" name="Content Placeholder 5"/>
          <p:cNvSpPr>
            <a:spLocks noGrp="1"/>
          </p:cNvSpPr>
          <p:nvPr>
            <p:ph sz="quarter" idx="1"/>
          </p:nvPr>
        </p:nvSpPr>
        <p:spPr/>
        <p:txBody>
          <a:bodyPr/>
          <a:lstStyle/>
          <a:p>
            <a:r>
              <a:rPr lang="en-IE" dirty="0" smtClean="0"/>
              <a:t>Two tools supporting the different modes of data exchange</a:t>
            </a:r>
          </a:p>
          <a:p>
            <a:pPr lvl="1"/>
            <a:r>
              <a:rPr lang="en-IE" dirty="0" smtClean="0"/>
              <a:t>SDMX Converter – Push</a:t>
            </a:r>
          </a:p>
          <a:p>
            <a:pPr lvl="1"/>
            <a:r>
              <a:rPr lang="en-IE" dirty="0" smtClean="0"/>
              <a:t>SDMX-RI – Push, Pull and Hub mode</a:t>
            </a:r>
          </a:p>
          <a:p>
            <a:r>
              <a:rPr lang="en-IE" dirty="0" smtClean="0"/>
              <a:t>Supporting the SDMX compliance process for data stores as:</a:t>
            </a:r>
          </a:p>
          <a:p>
            <a:pPr lvl="1"/>
            <a:r>
              <a:rPr lang="en-IE" dirty="0" smtClean="0"/>
              <a:t>A file</a:t>
            </a:r>
          </a:p>
          <a:p>
            <a:pPr lvl="1"/>
            <a:r>
              <a:rPr lang="en-IE" dirty="0" smtClean="0"/>
              <a:t>In a database</a:t>
            </a:r>
            <a:endParaRPr lang="en-US" dirty="0"/>
          </a:p>
        </p:txBody>
      </p:sp>
      <p:sp>
        <p:nvSpPr>
          <p:cNvPr id="7" name="Slide Number Placeholder 6"/>
          <p:cNvSpPr>
            <a:spLocks noGrp="1"/>
          </p:cNvSpPr>
          <p:nvPr>
            <p:ph type="sldNum" sz="quarter" idx="12"/>
          </p:nvPr>
        </p:nvSpPr>
        <p:spPr/>
        <p:txBody>
          <a:bodyPr/>
          <a:lstStyle/>
          <a:p>
            <a:fld id="{F46C79FD-C571-418B-AB0F-5EE936C85276}" type="slidenum">
              <a:rPr lang="en-GB" smtClean="0"/>
              <a:t>17</a:t>
            </a:fld>
            <a:endParaRPr lang="en-GB"/>
          </a:p>
        </p:txBody>
      </p:sp>
    </p:spTree>
    <p:extLst>
      <p:ext uri="{BB962C8B-B14F-4D97-AF65-F5344CB8AC3E}">
        <p14:creationId xmlns:p14="http://schemas.microsoft.com/office/powerpoint/2010/main" val="1027448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a:xfrm>
            <a:off x="3153094" y="2742565"/>
            <a:ext cx="5679279" cy="1212850"/>
          </a:xfrm>
          <a:prstGeom prst="round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5" name="Rectangle 46"/>
          <p:cNvSpPr>
            <a:spLocks noChangeArrowheads="1"/>
          </p:cNvSpPr>
          <p:nvPr/>
        </p:nvSpPr>
        <p:spPr bwMode="auto">
          <a:xfrm>
            <a:off x="246381" y="1923415"/>
            <a:ext cx="2809876" cy="4578350"/>
          </a:xfrm>
          <a:prstGeom prst="rect">
            <a:avLst/>
          </a:prstGeom>
          <a:solidFill>
            <a:schemeClr val="bg1">
              <a:alpha val="69000"/>
            </a:schemeClr>
          </a:solidFill>
          <a:ln w="952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BE" sz="2400" b="0" i="0" u="none" strike="noStrike" kern="1200" cap="none" spc="0" normalizeH="0" baseline="0" noProof="0">
              <a:ln>
                <a:noFill/>
              </a:ln>
              <a:solidFill>
                <a:srgbClr val="0F5494"/>
              </a:solidFill>
              <a:effectLst/>
              <a:uLnTx/>
              <a:uFillTx/>
              <a:latin typeface="Arial" charset="0"/>
              <a:ea typeface="ＭＳ Ｐゴシック" charset="-128"/>
              <a:cs typeface="+mn-cs"/>
            </a:endParaRPr>
          </a:p>
        </p:txBody>
      </p:sp>
      <p:pic>
        <p:nvPicPr>
          <p:cNvPr id="6" name="Picture 3" descr="database"/>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1809577" y="4516597"/>
            <a:ext cx="1087437" cy="1087437"/>
          </a:xfrm>
          <a:prstGeom prst="rect">
            <a:avLst/>
          </a:prstGeom>
          <a:solidFill>
            <a:schemeClr val="accent2">
              <a:lumMod val="20000"/>
              <a:lumOff val="80000"/>
            </a:schemeClr>
          </a:solidFill>
          <a:ln w="9525">
            <a:noFill/>
            <a:miter lim="800000"/>
            <a:headEnd/>
            <a:tailEnd/>
          </a:ln>
        </p:spPr>
      </p:pic>
      <p:sp>
        <p:nvSpPr>
          <p:cNvPr id="73735" name="Rectangle 9"/>
          <p:cNvSpPr>
            <a:spLocks noChangeArrowheads="1"/>
          </p:cNvSpPr>
          <p:nvPr/>
        </p:nvSpPr>
        <p:spPr bwMode="auto">
          <a:xfrm>
            <a:off x="1143000" y="1765300"/>
            <a:ext cx="110617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dirty="0">
              <a:ln>
                <a:noFill/>
              </a:ln>
              <a:solidFill>
                <a:srgbClr val="FF0000"/>
              </a:solidFill>
              <a:effectLst/>
              <a:uLnTx/>
              <a:uFillTx/>
              <a:latin typeface="Verdana" pitchFamily="34" charset="0"/>
              <a:ea typeface="+mn-ea"/>
              <a:cs typeface="+mn-cs"/>
            </a:endParaRPr>
          </a:p>
        </p:txBody>
      </p:sp>
      <p:sp>
        <p:nvSpPr>
          <p:cNvPr id="12" name="Freeform 11"/>
          <p:cNvSpPr/>
          <p:nvPr/>
        </p:nvSpPr>
        <p:spPr>
          <a:xfrm>
            <a:off x="3191319" y="1865413"/>
            <a:ext cx="1539292" cy="625134"/>
          </a:xfrm>
          <a:custGeom>
            <a:avLst/>
            <a:gdLst>
              <a:gd name="connsiteX0" fmla="*/ 0 w 1569306"/>
              <a:gd name="connsiteY0" fmla="*/ 0 h 625134"/>
              <a:gd name="connsiteX1" fmla="*/ 1256739 w 1569306"/>
              <a:gd name="connsiteY1" fmla="*/ 0 h 625134"/>
              <a:gd name="connsiteX2" fmla="*/ 1569306 w 1569306"/>
              <a:gd name="connsiteY2" fmla="*/ 312567 h 625134"/>
              <a:gd name="connsiteX3" fmla="*/ 1256739 w 1569306"/>
              <a:gd name="connsiteY3" fmla="*/ 625134 h 625134"/>
              <a:gd name="connsiteX4" fmla="*/ 0 w 1569306"/>
              <a:gd name="connsiteY4" fmla="*/ 625134 h 625134"/>
              <a:gd name="connsiteX5" fmla="*/ 312567 w 1569306"/>
              <a:gd name="connsiteY5" fmla="*/ 312567 h 625134"/>
              <a:gd name="connsiteX6" fmla="*/ 0 w 1569306"/>
              <a:gd name="connsiteY6" fmla="*/ 0 h 62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9306" h="625134">
                <a:moveTo>
                  <a:pt x="0" y="0"/>
                </a:moveTo>
                <a:lnTo>
                  <a:pt x="1256739" y="0"/>
                </a:lnTo>
                <a:lnTo>
                  <a:pt x="1569306" y="312567"/>
                </a:lnTo>
                <a:lnTo>
                  <a:pt x="1256739" y="625134"/>
                </a:lnTo>
                <a:lnTo>
                  <a:pt x="0" y="625134"/>
                </a:lnTo>
                <a:lnTo>
                  <a:pt x="312567" y="312567"/>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8574" tIns="18669" rIns="331236" bIns="18669" numCol="1" spcCol="1270" anchor="ctr" anchorCtr="0">
            <a:noAutofit/>
          </a:bodyPr>
          <a:lstStyle/>
          <a:p>
            <a:pPr lvl="0" algn="ctr" defTabSz="622300">
              <a:lnSpc>
                <a:spcPct val="90000"/>
              </a:lnSpc>
              <a:spcBef>
                <a:spcPct val="0"/>
              </a:spcBef>
              <a:spcAft>
                <a:spcPct val="35000"/>
              </a:spcAft>
            </a:pPr>
            <a:r>
              <a:rPr lang="en-GB" sz="1400" kern="1200" dirty="0" smtClean="0"/>
              <a:t>Define the data input</a:t>
            </a:r>
            <a:endParaRPr lang="en-GB" sz="1400" kern="1200" dirty="0"/>
          </a:p>
        </p:txBody>
      </p:sp>
      <p:sp>
        <p:nvSpPr>
          <p:cNvPr id="13" name="Freeform 12"/>
          <p:cNvSpPr/>
          <p:nvPr/>
        </p:nvSpPr>
        <p:spPr>
          <a:xfrm>
            <a:off x="4577317" y="1865413"/>
            <a:ext cx="1532946" cy="625134"/>
          </a:xfrm>
          <a:custGeom>
            <a:avLst/>
            <a:gdLst>
              <a:gd name="connsiteX0" fmla="*/ 0 w 1562836"/>
              <a:gd name="connsiteY0" fmla="*/ 0 h 625134"/>
              <a:gd name="connsiteX1" fmla="*/ 1250269 w 1562836"/>
              <a:gd name="connsiteY1" fmla="*/ 0 h 625134"/>
              <a:gd name="connsiteX2" fmla="*/ 1562836 w 1562836"/>
              <a:gd name="connsiteY2" fmla="*/ 312567 h 625134"/>
              <a:gd name="connsiteX3" fmla="*/ 1250269 w 1562836"/>
              <a:gd name="connsiteY3" fmla="*/ 625134 h 625134"/>
              <a:gd name="connsiteX4" fmla="*/ 0 w 1562836"/>
              <a:gd name="connsiteY4" fmla="*/ 625134 h 625134"/>
              <a:gd name="connsiteX5" fmla="*/ 312567 w 1562836"/>
              <a:gd name="connsiteY5" fmla="*/ 312567 h 625134"/>
              <a:gd name="connsiteX6" fmla="*/ 0 w 1562836"/>
              <a:gd name="connsiteY6" fmla="*/ 0 h 62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2836" h="625134">
                <a:moveTo>
                  <a:pt x="0" y="0"/>
                </a:moveTo>
                <a:lnTo>
                  <a:pt x="1250269" y="0"/>
                </a:lnTo>
                <a:lnTo>
                  <a:pt x="1562836" y="312567"/>
                </a:lnTo>
                <a:lnTo>
                  <a:pt x="1250269" y="625134"/>
                </a:lnTo>
                <a:lnTo>
                  <a:pt x="0" y="625134"/>
                </a:lnTo>
                <a:lnTo>
                  <a:pt x="312567" y="312567"/>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8574" tIns="18669" rIns="331236" bIns="18669" numCol="1" spcCol="1270" anchor="ctr" anchorCtr="0">
            <a:noAutofit/>
          </a:bodyPr>
          <a:lstStyle/>
          <a:p>
            <a:pPr lvl="0" algn="ctr" defTabSz="622300">
              <a:lnSpc>
                <a:spcPct val="90000"/>
              </a:lnSpc>
              <a:spcBef>
                <a:spcPct val="0"/>
              </a:spcBef>
              <a:spcAft>
                <a:spcPct val="35000"/>
              </a:spcAft>
            </a:pPr>
            <a:r>
              <a:rPr lang="en-GB" sz="1400" dirty="0"/>
              <a:t>SDMX codes</a:t>
            </a:r>
          </a:p>
        </p:txBody>
      </p:sp>
      <p:sp>
        <p:nvSpPr>
          <p:cNvPr id="14" name="Freeform 13"/>
          <p:cNvSpPr/>
          <p:nvPr/>
        </p:nvSpPr>
        <p:spPr>
          <a:xfrm>
            <a:off x="5956969" y="1865413"/>
            <a:ext cx="1532946" cy="625134"/>
          </a:xfrm>
          <a:custGeom>
            <a:avLst/>
            <a:gdLst>
              <a:gd name="connsiteX0" fmla="*/ 0 w 1562836"/>
              <a:gd name="connsiteY0" fmla="*/ 0 h 625134"/>
              <a:gd name="connsiteX1" fmla="*/ 1250269 w 1562836"/>
              <a:gd name="connsiteY1" fmla="*/ 0 h 625134"/>
              <a:gd name="connsiteX2" fmla="*/ 1562836 w 1562836"/>
              <a:gd name="connsiteY2" fmla="*/ 312567 h 625134"/>
              <a:gd name="connsiteX3" fmla="*/ 1250269 w 1562836"/>
              <a:gd name="connsiteY3" fmla="*/ 625134 h 625134"/>
              <a:gd name="connsiteX4" fmla="*/ 0 w 1562836"/>
              <a:gd name="connsiteY4" fmla="*/ 625134 h 625134"/>
              <a:gd name="connsiteX5" fmla="*/ 312567 w 1562836"/>
              <a:gd name="connsiteY5" fmla="*/ 312567 h 625134"/>
              <a:gd name="connsiteX6" fmla="*/ 0 w 1562836"/>
              <a:gd name="connsiteY6" fmla="*/ 0 h 62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2836" h="625134">
                <a:moveTo>
                  <a:pt x="0" y="0"/>
                </a:moveTo>
                <a:lnTo>
                  <a:pt x="1250269" y="0"/>
                </a:lnTo>
                <a:lnTo>
                  <a:pt x="1562836" y="312567"/>
                </a:lnTo>
                <a:lnTo>
                  <a:pt x="1250269" y="625134"/>
                </a:lnTo>
                <a:lnTo>
                  <a:pt x="0" y="625134"/>
                </a:lnTo>
                <a:lnTo>
                  <a:pt x="312567" y="312567"/>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574" tIns="17336" rIns="329903" bIns="17336" numCol="1" spcCol="1270" anchor="ctr" anchorCtr="0">
            <a:noAutofit/>
          </a:bodyPr>
          <a:lstStyle/>
          <a:p>
            <a:pPr lvl="0" algn="ctr" defTabSz="577850">
              <a:lnSpc>
                <a:spcPct val="90000"/>
              </a:lnSpc>
              <a:spcBef>
                <a:spcPct val="0"/>
              </a:spcBef>
              <a:spcAft>
                <a:spcPct val="35000"/>
              </a:spcAft>
            </a:pPr>
            <a:r>
              <a:rPr lang="en-GB" sz="1300" kern="1200" dirty="0" smtClean="0"/>
              <a:t>Transform</a:t>
            </a:r>
            <a:r>
              <a:rPr lang="en-GB" sz="1400" kern="1200" dirty="0" smtClean="0"/>
              <a:t> file</a:t>
            </a:r>
            <a:endParaRPr lang="en-GB" sz="1400" kern="1200" dirty="0"/>
          </a:p>
        </p:txBody>
      </p:sp>
      <p:sp>
        <p:nvSpPr>
          <p:cNvPr id="15" name="Freeform 14"/>
          <p:cNvSpPr/>
          <p:nvPr/>
        </p:nvSpPr>
        <p:spPr>
          <a:xfrm>
            <a:off x="7450921" y="1865413"/>
            <a:ext cx="1532946" cy="625134"/>
          </a:xfrm>
          <a:custGeom>
            <a:avLst/>
            <a:gdLst>
              <a:gd name="connsiteX0" fmla="*/ 0 w 1562836"/>
              <a:gd name="connsiteY0" fmla="*/ 104191 h 625134"/>
              <a:gd name="connsiteX1" fmla="*/ 104191 w 1562836"/>
              <a:gd name="connsiteY1" fmla="*/ 0 h 625134"/>
              <a:gd name="connsiteX2" fmla="*/ 1458645 w 1562836"/>
              <a:gd name="connsiteY2" fmla="*/ 0 h 625134"/>
              <a:gd name="connsiteX3" fmla="*/ 1562836 w 1562836"/>
              <a:gd name="connsiteY3" fmla="*/ 104191 h 625134"/>
              <a:gd name="connsiteX4" fmla="*/ 1562836 w 1562836"/>
              <a:gd name="connsiteY4" fmla="*/ 520943 h 625134"/>
              <a:gd name="connsiteX5" fmla="*/ 1458645 w 1562836"/>
              <a:gd name="connsiteY5" fmla="*/ 625134 h 625134"/>
              <a:gd name="connsiteX6" fmla="*/ 104191 w 1562836"/>
              <a:gd name="connsiteY6" fmla="*/ 625134 h 625134"/>
              <a:gd name="connsiteX7" fmla="*/ 0 w 1562836"/>
              <a:gd name="connsiteY7" fmla="*/ 520943 h 625134"/>
              <a:gd name="connsiteX8" fmla="*/ 0 w 1562836"/>
              <a:gd name="connsiteY8" fmla="*/ 104191 h 62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2836" h="625134">
                <a:moveTo>
                  <a:pt x="0" y="104191"/>
                </a:moveTo>
                <a:cubicBezTo>
                  <a:pt x="0" y="46648"/>
                  <a:pt x="46648" y="0"/>
                  <a:pt x="104191" y="0"/>
                </a:cubicBezTo>
                <a:lnTo>
                  <a:pt x="1458645" y="0"/>
                </a:lnTo>
                <a:cubicBezTo>
                  <a:pt x="1516188" y="0"/>
                  <a:pt x="1562836" y="46648"/>
                  <a:pt x="1562836" y="104191"/>
                </a:cubicBezTo>
                <a:lnTo>
                  <a:pt x="1562836" y="520943"/>
                </a:lnTo>
                <a:cubicBezTo>
                  <a:pt x="1562836" y="578486"/>
                  <a:pt x="1516188" y="625134"/>
                  <a:pt x="1458645" y="625134"/>
                </a:cubicBezTo>
                <a:lnTo>
                  <a:pt x="104191" y="625134"/>
                </a:lnTo>
                <a:cubicBezTo>
                  <a:pt x="46648" y="625134"/>
                  <a:pt x="0" y="578486"/>
                  <a:pt x="0" y="520943"/>
                </a:cubicBezTo>
                <a:lnTo>
                  <a:pt x="0" y="104191"/>
                </a:lnTo>
                <a:close/>
              </a:path>
            </a:pathLst>
          </a:cu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524" tIns="49186" rIns="49186" bIns="49186"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SDMX file</a:t>
            </a:r>
            <a:endParaRPr lang="en-GB" sz="1400" kern="1200" dirty="0">
              <a:solidFill>
                <a:schemeClr val="tx1"/>
              </a:solidFill>
            </a:endParaRPr>
          </a:p>
        </p:txBody>
      </p:sp>
      <p:sp>
        <p:nvSpPr>
          <p:cNvPr id="16" name="Freeform 15"/>
          <p:cNvSpPr/>
          <p:nvPr/>
        </p:nvSpPr>
        <p:spPr>
          <a:xfrm>
            <a:off x="9046471" y="1865413"/>
            <a:ext cx="1988719" cy="625134"/>
          </a:xfrm>
          <a:custGeom>
            <a:avLst/>
            <a:gdLst>
              <a:gd name="connsiteX0" fmla="*/ 0 w 1562836"/>
              <a:gd name="connsiteY0" fmla="*/ 0 h 625134"/>
              <a:gd name="connsiteX1" fmla="*/ 1250269 w 1562836"/>
              <a:gd name="connsiteY1" fmla="*/ 0 h 625134"/>
              <a:gd name="connsiteX2" fmla="*/ 1562836 w 1562836"/>
              <a:gd name="connsiteY2" fmla="*/ 312567 h 625134"/>
              <a:gd name="connsiteX3" fmla="*/ 1250269 w 1562836"/>
              <a:gd name="connsiteY3" fmla="*/ 625134 h 625134"/>
              <a:gd name="connsiteX4" fmla="*/ 0 w 1562836"/>
              <a:gd name="connsiteY4" fmla="*/ 625134 h 625134"/>
              <a:gd name="connsiteX5" fmla="*/ 312567 w 1562836"/>
              <a:gd name="connsiteY5" fmla="*/ 312567 h 625134"/>
              <a:gd name="connsiteX6" fmla="*/ 0 w 1562836"/>
              <a:gd name="connsiteY6" fmla="*/ 0 h 62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2836" h="625134">
                <a:moveTo>
                  <a:pt x="0" y="0"/>
                </a:moveTo>
                <a:lnTo>
                  <a:pt x="1250269" y="0"/>
                </a:lnTo>
                <a:lnTo>
                  <a:pt x="1562836" y="312567"/>
                </a:lnTo>
                <a:lnTo>
                  <a:pt x="1250269" y="625134"/>
                </a:lnTo>
                <a:lnTo>
                  <a:pt x="0" y="625134"/>
                </a:lnTo>
                <a:lnTo>
                  <a:pt x="312567" y="312567"/>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574" tIns="17336" rIns="329903" bIns="17336" numCol="1" spcCol="1270" anchor="ctr" anchorCtr="0">
            <a:noAutofit/>
          </a:bodyPr>
          <a:lstStyle/>
          <a:p>
            <a:pPr lvl="0" algn="ctr" defTabSz="577850">
              <a:lnSpc>
                <a:spcPct val="90000"/>
              </a:lnSpc>
              <a:spcBef>
                <a:spcPct val="0"/>
              </a:spcBef>
              <a:spcAft>
                <a:spcPct val="35000"/>
              </a:spcAft>
            </a:pPr>
            <a:r>
              <a:rPr lang="en-GB" sz="1300" kern="1200" dirty="0" smtClean="0"/>
              <a:t>Dissemination/Transmission</a:t>
            </a:r>
            <a:endParaRPr lang="en-GB" sz="1300" kern="1200" dirty="0"/>
          </a:p>
        </p:txBody>
      </p:sp>
      <p:sp>
        <p:nvSpPr>
          <p:cNvPr id="37" name="Freeform 36"/>
          <p:cNvSpPr/>
          <p:nvPr/>
        </p:nvSpPr>
        <p:spPr>
          <a:xfrm>
            <a:off x="7664769" y="3017204"/>
            <a:ext cx="1089025" cy="814387"/>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marL="0" marR="0" lvl="0" indent="0" algn="ctr" defTabSz="400050" rtl="0" eaLnBrk="1" fontAlgn="base"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chemeClr val="tx1"/>
              </a:solidFill>
              <a:effectLst/>
              <a:uLnTx/>
              <a:uFillTx/>
              <a:latin typeface="Verdana"/>
              <a:ea typeface="+mn-ea"/>
              <a:cs typeface="+mn-cs"/>
            </a:endParaRPr>
          </a:p>
          <a:p>
            <a:pPr marL="0" marR="0" lvl="0" indent="0" algn="ctr" defTabSz="400050" rtl="0" eaLnBrk="1" fontAlgn="base"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schemeClr val="bg1"/>
              </a:solidFill>
              <a:effectLst/>
              <a:uLnTx/>
              <a:uFillTx/>
              <a:latin typeface="Verdana"/>
              <a:ea typeface="+mn-ea"/>
              <a:cs typeface="+mn-cs"/>
            </a:endParaRPr>
          </a:p>
          <a:p>
            <a:pPr marL="0" marR="0" lvl="0" indent="0" algn="ctr" defTabSz="400050" rtl="0" eaLnBrk="1" fontAlgn="base"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schemeClr val="tx1"/>
                </a:solidFill>
                <a:effectLst/>
                <a:uLnTx/>
                <a:uFillTx/>
                <a:latin typeface="Verdana"/>
                <a:ea typeface="+mn-ea"/>
                <a:cs typeface="+mn-cs"/>
              </a:rPr>
              <a:t>Processing for sending</a:t>
            </a:r>
          </a:p>
        </p:txBody>
      </p:sp>
      <p:sp>
        <p:nvSpPr>
          <p:cNvPr id="38" name="Freeform 37"/>
          <p:cNvSpPr/>
          <p:nvPr/>
        </p:nvSpPr>
        <p:spPr>
          <a:xfrm>
            <a:off x="9064944" y="3256916"/>
            <a:ext cx="225425" cy="334963"/>
          </a:xfrm>
          <a:custGeom>
            <a:avLst/>
            <a:gdLst>
              <a:gd name="connsiteX0" fmla="*/ 0 w 226446"/>
              <a:gd name="connsiteY0" fmla="*/ 52980 h 264899"/>
              <a:gd name="connsiteX1" fmla="*/ 113223 w 226446"/>
              <a:gd name="connsiteY1" fmla="*/ 52980 h 264899"/>
              <a:gd name="connsiteX2" fmla="*/ 113223 w 226446"/>
              <a:gd name="connsiteY2" fmla="*/ 0 h 264899"/>
              <a:gd name="connsiteX3" fmla="*/ 226446 w 226446"/>
              <a:gd name="connsiteY3" fmla="*/ 132450 h 264899"/>
              <a:gd name="connsiteX4" fmla="*/ 113223 w 226446"/>
              <a:gd name="connsiteY4" fmla="*/ 264899 h 264899"/>
              <a:gd name="connsiteX5" fmla="*/ 113223 w 226446"/>
              <a:gd name="connsiteY5" fmla="*/ 211919 h 264899"/>
              <a:gd name="connsiteX6" fmla="*/ 0 w 226446"/>
              <a:gd name="connsiteY6" fmla="*/ 211919 h 264899"/>
              <a:gd name="connsiteX7" fmla="*/ 0 w 226446"/>
              <a:gd name="connsiteY7" fmla="*/ 52980 h 26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6446" h="264899">
                <a:moveTo>
                  <a:pt x="0" y="52980"/>
                </a:moveTo>
                <a:lnTo>
                  <a:pt x="113223" y="52980"/>
                </a:lnTo>
                <a:lnTo>
                  <a:pt x="113223" y="0"/>
                </a:lnTo>
                <a:lnTo>
                  <a:pt x="226446" y="132450"/>
                </a:lnTo>
                <a:lnTo>
                  <a:pt x="113223" y="264899"/>
                </a:lnTo>
                <a:lnTo>
                  <a:pt x="113223" y="211919"/>
                </a:lnTo>
                <a:lnTo>
                  <a:pt x="0" y="211919"/>
                </a:lnTo>
                <a:lnTo>
                  <a:pt x="0" y="52980"/>
                </a:lnTo>
                <a:close/>
              </a:path>
            </a:pathLst>
          </a:custGeom>
          <a:solidFill>
            <a:schemeClr val="bg1"/>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0" tIns="52980" rIns="67934" bIns="52980" spcCol="1270" anchor="ctr"/>
          <a:lstStyle/>
          <a:p>
            <a:pPr marL="0" marR="0" lvl="0" indent="0" algn="ctr" defTabSz="311150" rtl="0" eaLnBrk="1" fontAlgn="base" latinLnBrk="0" hangingPunct="1">
              <a:lnSpc>
                <a:spcPct val="90000"/>
              </a:lnSpc>
              <a:spcBef>
                <a:spcPct val="0"/>
              </a:spcBef>
              <a:spcAft>
                <a:spcPct val="35000"/>
              </a:spcAft>
              <a:buClrTx/>
              <a:buSzTx/>
              <a:buFontTx/>
              <a:buNone/>
              <a:tabLst/>
              <a:defRPr/>
            </a:pPr>
            <a:endParaRPr kumimoji="0" lang="en-GB" sz="700" b="0" i="0" u="none" strike="noStrike" kern="1200" cap="none" spc="0" normalizeH="0" baseline="0" noProof="0">
              <a:ln>
                <a:noFill/>
              </a:ln>
              <a:solidFill>
                <a:srgbClr val="FFFFFF"/>
              </a:solidFill>
              <a:effectLst/>
              <a:uLnTx/>
              <a:uFillTx/>
              <a:latin typeface="Verdana"/>
              <a:ea typeface="+mn-ea"/>
              <a:cs typeface="+mn-cs"/>
            </a:endParaRPr>
          </a:p>
        </p:txBody>
      </p:sp>
      <p:sp>
        <p:nvSpPr>
          <p:cNvPr id="39" name="Freeform 38"/>
          <p:cNvSpPr/>
          <p:nvPr/>
        </p:nvSpPr>
        <p:spPr>
          <a:xfrm>
            <a:off x="9384030" y="3017204"/>
            <a:ext cx="1524160" cy="814387"/>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marL="0" marR="0" lvl="0" indent="0" algn="ctr" defTabSz="400050" rtl="0" eaLnBrk="1" fontAlgn="base" latinLnBrk="0" hangingPunct="1">
              <a:lnSpc>
                <a:spcPct val="90000"/>
              </a:lnSpc>
              <a:spcBef>
                <a:spcPct val="0"/>
              </a:spcBef>
              <a:spcAft>
                <a:spcPct val="35000"/>
              </a:spcAft>
              <a:buClrTx/>
              <a:buSzTx/>
              <a:buFontTx/>
              <a:buNone/>
              <a:tabLst/>
              <a:defRPr/>
            </a:pPr>
            <a:r>
              <a:rPr kumimoji="0" lang="en-GB" sz="1600" b="0" i="0" u="none" strike="noStrike" kern="1200" cap="none" spc="0" normalizeH="0" baseline="0" noProof="0" dirty="0" smtClean="0">
                <a:ln>
                  <a:noFill/>
                </a:ln>
                <a:solidFill>
                  <a:schemeClr val="tx1"/>
                </a:solidFill>
                <a:effectLst/>
                <a:uLnTx/>
                <a:uFillTx/>
                <a:latin typeface="Verdana"/>
                <a:ea typeface="+mn-ea"/>
                <a:cs typeface="+mn-cs"/>
              </a:rPr>
              <a:t>SEND/PUSH</a:t>
            </a:r>
            <a:endParaRPr kumimoji="0" lang="en-GB" sz="1600" b="0" i="0" u="none" strike="noStrike" kern="1200" cap="none" spc="0" normalizeH="0" baseline="0" noProof="0" dirty="0">
              <a:ln>
                <a:noFill/>
              </a:ln>
              <a:solidFill>
                <a:schemeClr val="tx1"/>
              </a:solidFill>
              <a:effectLst/>
              <a:uLnTx/>
              <a:uFillTx/>
              <a:latin typeface="Verdana"/>
              <a:ea typeface="+mn-ea"/>
              <a:cs typeface="+mn-cs"/>
            </a:endParaRPr>
          </a:p>
        </p:txBody>
      </p:sp>
      <p:sp>
        <p:nvSpPr>
          <p:cNvPr id="40" name="TextBox 39"/>
          <p:cNvSpPr txBox="1">
            <a:spLocks noChangeArrowheads="1"/>
          </p:cNvSpPr>
          <p:nvPr/>
        </p:nvSpPr>
        <p:spPr bwMode="auto">
          <a:xfrm>
            <a:off x="3188018" y="2542540"/>
            <a:ext cx="2387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000" b="0" i="0" u="none" strike="noStrike" kern="1200" cap="none" spc="0" normalizeH="0" baseline="0" noProof="0">
                <a:ln>
                  <a:noFill/>
                </a:ln>
                <a:solidFill>
                  <a:srgbClr val="0F5494"/>
                </a:solidFill>
                <a:effectLst/>
                <a:uLnTx/>
                <a:uFillTx/>
                <a:latin typeface="Verdana" pitchFamily="34" charset="0"/>
                <a:ea typeface="+mn-ea"/>
                <a:cs typeface="+mn-cs"/>
              </a:rPr>
              <a:t>SDMX Converter</a:t>
            </a:r>
          </a:p>
        </p:txBody>
      </p:sp>
      <p:sp>
        <p:nvSpPr>
          <p:cNvPr id="42" name="Rounded Rectangle 41"/>
          <p:cNvSpPr/>
          <p:nvPr/>
        </p:nvSpPr>
        <p:spPr>
          <a:xfrm>
            <a:off x="3127694" y="4411029"/>
            <a:ext cx="5704679" cy="1298575"/>
          </a:xfrm>
          <a:prstGeom prst="round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a:ea typeface="+mn-ea"/>
              <a:cs typeface="+mn-cs"/>
            </a:endParaRPr>
          </a:p>
        </p:txBody>
      </p:sp>
      <p:sp>
        <p:nvSpPr>
          <p:cNvPr id="43" name="TextBox 42"/>
          <p:cNvSpPr txBox="1">
            <a:spLocks noChangeArrowheads="1"/>
          </p:cNvSpPr>
          <p:nvPr/>
        </p:nvSpPr>
        <p:spPr bwMode="auto">
          <a:xfrm>
            <a:off x="3218181" y="4198303"/>
            <a:ext cx="156527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000" b="0" i="0" u="none" strike="noStrike" kern="1200" cap="none" spc="0" normalizeH="0" baseline="0" noProof="0">
                <a:ln>
                  <a:noFill/>
                </a:ln>
                <a:solidFill>
                  <a:srgbClr val="0F5494"/>
                </a:solidFill>
                <a:effectLst/>
                <a:uLnTx/>
                <a:uFillTx/>
                <a:latin typeface="Verdana" pitchFamily="34" charset="0"/>
                <a:ea typeface="+mn-ea"/>
                <a:cs typeface="+mn-cs"/>
              </a:rPr>
              <a:t>SDMX-RI</a:t>
            </a:r>
          </a:p>
        </p:txBody>
      </p:sp>
      <p:sp>
        <p:nvSpPr>
          <p:cNvPr id="53" name="Freeform 52"/>
          <p:cNvSpPr/>
          <p:nvPr/>
        </p:nvSpPr>
        <p:spPr>
          <a:xfrm>
            <a:off x="9384030" y="4485641"/>
            <a:ext cx="1524160" cy="319087"/>
          </a:xfrm>
          <a:custGeom>
            <a:avLst/>
            <a:gdLst>
              <a:gd name="connsiteX0" fmla="*/ 0 w 624519"/>
              <a:gd name="connsiteY0" fmla="*/ 26918 h 269175"/>
              <a:gd name="connsiteX1" fmla="*/ 26918 w 624519"/>
              <a:gd name="connsiteY1" fmla="*/ 0 h 269175"/>
              <a:gd name="connsiteX2" fmla="*/ 597602 w 624519"/>
              <a:gd name="connsiteY2" fmla="*/ 0 h 269175"/>
              <a:gd name="connsiteX3" fmla="*/ 624520 w 624519"/>
              <a:gd name="connsiteY3" fmla="*/ 26918 h 269175"/>
              <a:gd name="connsiteX4" fmla="*/ 624519 w 624519"/>
              <a:gd name="connsiteY4" fmla="*/ 242258 h 269175"/>
              <a:gd name="connsiteX5" fmla="*/ 597601 w 624519"/>
              <a:gd name="connsiteY5" fmla="*/ 269176 h 269175"/>
              <a:gd name="connsiteX6" fmla="*/ 26918 w 624519"/>
              <a:gd name="connsiteY6" fmla="*/ 269175 h 269175"/>
              <a:gd name="connsiteX7" fmla="*/ 0 w 624519"/>
              <a:gd name="connsiteY7" fmla="*/ 242257 h 269175"/>
              <a:gd name="connsiteX8" fmla="*/ 0 w 624519"/>
              <a:gd name="connsiteY8" fmla="*/ 26918 h 26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19" h="269175">
                <a:moveTo>
                  <a:pt x="0" y="26918"/>
                </a:moveTo>
                <a:cubicBezTo>
                  <a:pt x="0" y="12052"/>
                  <a:pt x="12052" y="0"/>
                  <a:pt x="26918" y="0"/>
                </a:cubicBezTo>
                <a:lnTo>
                  <a:pt x="597602" y="0"/>
                </a:lnTo>
                <a:cubicBezTo>
                  <a:pt x="612468" y="0"/>
                  <a:pt x="624520" y="12052"/>
                  <a:pt x="624520" y="26918"/>
                </a:cubicBezTo>
                <a:cubicBezTo>
                  <a:pt x="624520" y="98698"/>
                  <a:pt x="624519" y="170478"/>
                  <a:pt x="624519" y="242258"/>
                </a:cubicBezTo>
                <a:cubicBezTo>
                  <a:pt x="624519" y="257124"/>
                  <a:pt x="612467" y="269176"/>
                  <a:pt x="597601" y="269176"/>
                </a:cubicBezTo>
                <a:lnTo>
                  <a:pt x="26918" y="269175"/>
                </a:lnTo>
                <a:cubicBezTo>
                  <a:pt x="12052" y="269175"/>
                  <a:pt x="0" y="257123"/>
                  <a:pt x="0" y="242257"/>
                </a:cubicBezTo>
                <a:lnTo>
                  <a:pt x="0" y="26918"/>
                </a:lnTo>
                <a:close/>
              </a:path>
            </a:pathLst>
          </a:cu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lvl="0" algn="ctr" defTabSz="400050" fontAlgn="base">
              <a:lnSpc>
                <a:spcPct val="90000"/>
              </a:lnSpc>
              <a:spcBef>
                <a:spcPct val="0"/>
              </a:spcBef>
              <a:spcAft>
                <a:spcPct val="35000"/>
              </a:spcAft>
              <a:defRPr/>
            </a:pPr>
            <a:r>
              <a:rPr lang="en-GB" sz="1600" dirty="0">
                <a:solidFill>
                  <a:schemeClr val="tx1"/>
                </a:solidFill>
              </a:rPr>
              <a:t>SEND/PUSH</a:t>
            </a:r>
            <a:endParaRPr lang="en-GB" sz="1600" dirty="0">
              <a:solidFill>
                <a:schemeClr val="tx1"/>
              </a:solidFill>
            </a:endParaRPr>
          </a:p>
        </p:txBody>
      </p:sp>
      <p:sp>
        <p:nvSpPr>
          <p:cNvPr id="55" name="Freeform 54"/>
          <p:cNvSpPr/>
          <p:nvPr/>
        </p:nvSpPr>
        <p:spPr>
          <a:xfrm>
            <a:off x="9384030" y="5219228"/>
            <a:ext cx="1524160" cy="319087"/>
          </a:xfrm>
          <a:custGeom>
            <a:avLst/>
            <a:gdLst>
              <a:gd name="connsiteX0" fmla="*/ 0 w 624519"/>
              <a:gd name="connsiteY0" fmla="*/ 26918 h 269175"/>
              <a:gd name="connsiteX1" fmla="*/ 26918 w 624519"/>
              <a:gd name="connsiteY1" fmla="*/ 0 h 269175"/>
              <a:gd name="connsiteX2" fmla="*/ 597602 w 624519"/>
              <a:gd name="connsiteY2" fmla="*/ 0 h 269175"/>
              <a:gd name="connsiteX3" fmla="*/ 624520 w 624519"/>
              <a:gd name="connsiteY3" fmla="*/ 26918 h 269175"/>
              <a:gd name="connsiteX4" fmla="*/ 624519 w 624519"/>
              <a:gd name="connsiteY4" fmla="*/ 242258 h 269175"/>
              <a:gd name="connsiteX5" fmla="*/ 597601 w 624519"/>
              <a:gd name="connsiteY5" fmla="*/ 269176 h 269175"/>
              <a:gd name="connsiteX6" fmla="*/ 26918 w 624519"/>
              <a:gd name="connsiteY6" fmla="*/ 269175 h 269175"/>
              <a:gd name="connsiteX7" fmla="*/ 0 w 624519"/>
              <a:gd name="connsiteY7" fmla="*/ 242257 h 269175"/>
              <a:gd name="connsiteX8" fmla="*/ 0 w 624519"/>
              <a:gd name="connsiteY8" fmla="*/ 26918 h 26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19" h="269175">
                <a:moveTo>
                  <a:pt x="0" y="26918"/>
                </a:moveTo>
                <a:cubicBezTo>
                  <a:pt x="0" y="12052"/>
                  <a:pt x="12052" y="0"/>
                  <a:pt x="26918" y="0"/>
                </a:cubicBezTo>
                <a:lnTo>
                  <a:pt x="597602" y="0"/>
                </a:lnTo>
                <a:cubicBezTo>
                  <a:pt x="612468" y="0"/>
                  <a:pt x="624520" y="12052"/>
                  <a:pt x="624520" y="26918"/>
                </a:cubicBezTo>
                <a:cubicBezTo>
                  <a:pt x="624520" y="98698"/>
                  <a:pt x="624519" y="170478"/>
                  <a:pt x="624519" y="242258"/>
                </a:cubicBezTo>
                <a:cubicBezTo>
                  <a:pt x="624519" y="257124"/>
                  <a:pt x="612467" y="269176"/>
                  <a:pt x="597601" y="269176"/>
                </a:cubicBezTo>
                <a:lnTo>
                  <a:pt x="26918" y="269175"/>
                </a:lnTo>
                <a:cubicBezTo>
                  <a:pt x="12052" y="269175"/>
                  <a:pt x="0" y="257123"/>
                  <a:pt x="0" y="242257"/>
                </a:cubicBezTo>
                <a:lnTo>
                  <a:pt x="0" y="26918"/>
                </a:lnTo>
                <a:close/>
              </a:path>
            </a:pathLst>
          </a:cu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algn="ctr" defTabSz="400050" fontAlgn="base">
              <a:lnSpc>
                <a:spcPct val="90000"/>
              </a:lnSpc>
              <a:spcBef>
                <a:spcPct val="0"/>
              </a:spcBef>
              <a:spcAft>
                <a:spcPct val="35000"/>
              </a:spcAft>
            </a:pPr>
            <a:r>
              <a:rPr lang="en-GB" sz="1600" dirty="0">
                <a:solidFill>
                  <a:schemeClr val="tx1"/>
                </a:solidFill>
                <a:latin typeface="Verdana"/>
              </a:rPr>
              <a:t>HUB / PULL</a:t>
            </a:r>
          </a:p>
        </p:txBody>
      </p:sp>
      <p:sp>
        <p:nvSpPr>
          <p:cNvPr id="58" name="Freeform 57"/>
          <p:cNvSpPr/>
          <p:nvPr/>
        </p:nvSpPr>
        <p:spPr>
          <a:xfrm>
            <a:off x="9061769" y="4485640"/>
            <a:ext cx="231775" cy="319088"/>
          </a:xfrm>
          <a:custGeom>
            <a:avLst/>
            <a:gdLst>
              <a:gd name="connsiteX0" fmla="*/ 0 w 132398"/>
              <a:gd name="connsiteY0" fmla="*/ 30976 h 154880"/>
              <a:gd name="connsiteX1" fmla="*/ 66199 w 132398"/>
              <a:gd name="connsiteY1" fmla="*/ 30976 h 154880"/>
              <a:gd name="connsiteX2" fmla="*/ 66199 w 132398"/>
              <a:gd name="connsiteY2" fmla="*/ 0 h 154880"/>
              <a:gd name="connsiteX3" fmla="*/ 132398 w 132398"/>
              <a:gd name="connsiteY3" fmla="*/ 77440 h 154880"/>
              <a:gd name="connsiteX4" fmla="*/ 66199 w 132398"/>
              <a:gd name="connsiteY4" fmla="*/ 154880 h 154880"/>
              <a:gd name="connsiteX5" fmla="*/ 66199 w 132398"/>
              <a:gd name="connsiteY5" fmla="*/ 123904 h 154880"/>
              <a:gd name="connsiteX6" fmla="*/ 0 w 132398"/>
              <a:gd name="connsiteY6" fmla="*/ 123904 h 154880"/>
              <a:gd name="connsiteX7" fmla="*/ 0 w 132398"/>
              <a:gd name="connsiteY7" fmla="*/ 30976 h 1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398" h="154880">
                <a:moveTo>
                  <a:pt x="0" y="30976"/>
                </a:moveTo>
                <a:lnTo>
                  <a:pt x="66199" y="30976"/>
                </a:lnTo>
                <a:lnTo>
                  <a:pt x="66199" y="0"/>
                </a:lnTo>
                <a:lnTo>
                  <a:pt x="132398" y="77440"/>
                </a:lnTo>
                <a:lnTo>
                  <a:pt x="66199" y="154880"/>
                </a:lnTo>
                <a:lnTo>
                  <a:pt x="66199" y="123904"/>
                </a:lnTo>
                <a:lnTo>
                  <a:pt x="0" y="123904"/>
                </a:lnTo>
                <a:lnTo>
                  <a:pt x="0" y="30976"/>
                </a:lnTo>
                <a:close/>
              </a:path>
            </a:pathLst>
          </a:custGeom>
          <a:solidFill>
            <a:schemeClr val="bg1"/>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0" tIns="52980" rIns="67934" bIns="52980" spcCol="1270" anchor="ctr"/>
          <a:lstStyle/>
          <a:p>
            <a:pPr algn="ctr" defTabSz="311150" fontAlgn="base">
              <a:lnSpc>
                <a:spcPct val="90000"/>
              </a:lnSpc>
              <a:spcBef>
                <a:spcPct val="0"/>
              </a:spcBef>
              <a:spcAft>
                <a:spcPct val="35000"/>
              </a:spcAft>
            </a:pPr>
            <a:endParaRPr lang="en-GB" sz="700" dirty="0">
              <a:solidFill>
                <a:srgbClr val="FFFFFF"/>
              </a:solidFill>
              <a:latin typeface="Verdana"/>
            </a:endParaRPr>
          </a:p>
        </p:txBody>
      </p:sp>
      <p:sp>
        <p:nvSpPr>
          <p:cNvPr id="59" name="Freeform 58"/>
          <p:cNvSpPr/>
          <p:nvPr/>
        </p:nvSpPr>
        <p:spPr>
          <a:xfrm>
            <a:off x="9046471" y="5241793"/>
            <a:ext cx="231775" cy="319088"/>
          </a:xfrm>
          <a:custGeom>
            <a:avLst/>
            <a:gdLst>
              <a:gd name="connsiteX0" fmla="*/ 0 w 132398"/>
              <a:gd name="connsiteY0" fmla="*/ 30976 h 154880"/>
              <a:gd name="connsiteX1" fmla="*/ 66199 w 132398"/>
              <a:gd name="connsiteY1" fmla="*/ 30976 h 154880"/>
              <a:gd name="connsiteX2" fmla="*/ 66199 w 132398"/>
              <a:gd name="connsiteY2" fmla="*/ 0 h 154880"/>
              <a:gd name="connsiteX3" fmla="*/ 132398 w 132398"/>
              <a:gd name="connsiteY3" fmla="*/ 77440 h 154880"/>
              <a:gd name="connsiteX4" fmla="*/ 66199 w 132398"/>
              <a:gd name="connsiteY4" fmla="*/ 154880 h 154880"/>
              <a:gd name="connsiteX5" fmla="*/ 66199 w 132398"/>
              <a:gd name="connsiteY5" fmla="*/ 123904 h 154880"/>
              <a:gd name="connsiteX6" fmla="*/ 0 w 132398"/>
              <a:gd name="connsiteY6" fmla="*/ 123904 h 154880"/>
              <a:gd name="connsiteX7" fmla="*/ 0 w 132398"/>
              <a:gd name="connsiteY7" fmla="*/ 30976 h 1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398" h="154880">
                <a:moveTo>
                  <a:pt x="0" y="30976"/>
                </a:moveTo>
                <a:lnTo>
                  <a:pt x="66199" y="30976"/>
                </a:lnTo>
                <a:lnTo>
                  <a:pt x="66199" y="0"/>
                </a:lnTo>
                <a:lnTo>
                  <a:pt x="132398" y="77440"/>
                </a:lnTo>
                <a:lnTo>
                  <a:pt x="66199" y="154880"/>
                </a:lnTo>
                <a:lnTo>
                  <a:pt x="66199" y="123904"/>
                </a:lnTo>
                <a:lnTo>
                  <a:pt x="0" y="123904"/>
                </a:lnTo>
                <a:lnTo>
                  <a:pt x="0" y="30976"/>
                </a:lnTo>
                <a:close/>
              </a:path>
            </a:pathLst>
          </a:custGeom>
          <a:solidFill>
            <a:schemeClr val="bg1"/>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0" tIns="52980" rIns="67934" bIns="52980" spcCol="1270" anchor="ctr"/>
          <a:lstStyle/>
          <a:p>
            <a:pPr algn="ctr" defTabSz="311150" fontAlgn="base">
              <a:lnSpc>
                <a:spcPct val="90000"/>
              </a:lnSpc>
              <a:spcBef>
                <a:spcPct val="0"/>
              </a:spcBef>
              <a:spcAft>
                <a:spcPct val="35000"/>
              </a:spcAft>
            </a:pPr>
            <a:endParaRPr lang="en-GB" sz="700" dirty="0">
              <a:solidFill>
                <a:srgbClr val="FFFFFF"/>
              </a:solidFill>
              <a:latin typeface="Verdana"/>
            </a:endParaRPr>
          </a:p>
        </p:txBody>
      </p:sp>
      <p:sp>
        <p:nvSpPr>
          <p:cNvPr id="62" name="Freeform 61"/>
          <p:cNvSpPr/>
          <p:nvPr/>
        </p:nvSpPr>
        <p:spPr>
          <a:xfrm>
            <a:off x="3199130" y="6015990"/>
            <a:ext cx="5526088" cy="406400"/>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chemeClr val="bg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marL="0" marR="0" lvl="0" indent="0" algn="ctr" defTabSz="400050" rtl="0" eaLnBrk="1" fontAlgn="base" latinLnBrk="0" hangingPunct="1">
              <a:lnSpc>
                <a:spcPct val="90000"/>
              </a:lnSpc>
              <a:spcBef>
                <a:spcPct val="0"/>
              </a:spcBef>
              <a:spcAft>
                <a:spcPct val="35000"/>
              </a:spcAft>
              <a:buClrTx/>
              <a:buSzTx/>
              <a:buFontTx/>
              <a:buNone/>
              <a:tabLst/>
              <a:defRPr/>
            </a:pPr>
            <a:r>
              <a:rPr kumimoji="0" lang="en-GB" sz="1500" b="0" i="0" u="none" strike="noStrike" kern="1200" cap="none" spc="0" normalizeH="0" baseline="0" noProof="0" dirty="0">
                <a:ln>
                  <a:noFill/>
                </a:ln>
                <a:solidFill>
                  <a:srgbClr val="FFFFFF"/>
                </a:solidFill>
                <a:effectLst/>
                <a:uLnTx/>
                <a:uFillTx/>
                <a:latin typeface="Verdana"/>
                <a:ea typeface="+mn-ea"/>
                <a:cs typeface="+mn-cs"/>
              </a:rPr>
              <a:t>NSI software</a:t>
            </a:r>
          </a:p>
        </p:txBody>
      </p:sp>
      <p:sp>
        <p:nvSpPr>
          <p:cNvPr id="63" name="Freeform 62"/>
          <p:cNvSpPr/>
          <p:nvPr/>
        </p:nvSpPr>
        <p:spPr>
          <a:xfrm>
            <a:off x="9022080" y="6059672"/>
            <a:ext cx="227012" cy="334963"/>
          </a:xfrm>
          <a:custGeom>
            <a:avLst/>
            <a:gdLst>
              <a:gd name="connsiteX0" fmla="*/ 0 w 226446"/>
              <a:gd name="connsiteY0" fmla="*/ 52980 h 264899"/>
              <a:gd name="connsiteX1" fmla="*/ 113223 w 226446"/>
              <a:gd name="connsiteY1" fmla="*/ 52980 h 264899"/>
              <a:gd name="connsiteX2" fmla="*/ 113223 w 226446"/>
              <a:gd name="connsiteY2" fmla="*/ 0 h 264899"/>
              <a:gd name="connsiteX3" fmla="*/ 226446 w 226446"/>
              <a:gd name="connsiteY3" fmla="*/ 132450 h 264899"/>
              <a:gd name="connsiteX4" fmla="*/ 113223 w 226446"/>
              <a:gd name="connsiteY4" fmla="*/ 264899 h 264899"/>
              <a:gd name="connsiteX5" fmla="*/ 113223 w 226446"/>
              <a:gd name="connsiteY5" fmla="*/ 211919 h 264899"/>
              <a:gd name="connsiteX6" fmla="*/ 0 w 226446"/>
              <a:gd name="connsiteY6" fmla="*/ 211919 h 264899"/>
              <a:gd name="connsiteX7" fmla="*/ 0 w 226446"/>
              <a:gd name="connsiteY7" fmla="*/ 52980 h 26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6446" h="264899">
                <a:moveTo>
                  <a:pt x="0" y="52980"/>
                </a:moveTo>
                <a:lnTo>
                  <a:pt x="113223" y="52980"/>
                </a:lnTo>
                <a:lnTo>
                  <a:pt x="113223" y="0"/>
                </a:lnTo>
                <a:lnTo>
                  <a:pt x="226446" y="132450"/>
                </a:lnTo>
                <a:lnTo>
                  <a:pt x="113223" y="264899"/>
                </a:lnTo>
                <a:lnTo>
                  <a:pt x="113223" y="211919"/>
                </a:lnTo>
                <a:lnTo>
                  <a:pt x="0" y="211919"/>
                </a:lnTo>
                <a:lnTo>
                  <a:pt x="0" y="52980"/>
                </a:lnTo>
                <a:close/>
              </a:path>
            </a:pathLst>
          </a:custGeom>
          <a:solidFill>
            <a:schemeClr val="bg1"/>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lIns="0" tIns="52980" rIns="67934" bIns="52980" spcCol="1270" anchor="ctr"/>
          <a:lstStyle/>
          <a:p>
            <a:pPr algn="ctr" defTabSz="311150" fontAlgn="base">
              <a:lnSpc>
                <a:spcPct val="90000"/>
              </a:lnSpc>
              <a:spcBef>
                <a:spcPct val="0"/>
              </a:spcBef>
              <a:spcAft>
                <a:spcPct val="35000"/>
              </a:spcAft>
            </a:pPr>
            <a:endParaRPr lang="en-GB" sz="700">
              <a:solidFill>
                <a:srgbClr val="FFFFFF"/>
              </a:solidFill>
              <a:latin typeface="Verdana"/>
            </a:endParaRPr>
          </a:p>
        </p:txBody>
      </p:sp>
      <p:sp>
        <p:nvSpPr>
          <p:cNvPr id="64" name="Freeform 63"/>
          <p:cNvSpPr/>
          <p:nvPr/>
        </p:nvSpPr>
        <p:spPr>
          <a:xfrm>
            <a:off x="9384030" y="6015990"/>
            <a:ext cx="1524160" cy="380676"/>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algn="ctr" defTabSz="400050" fontAlgn="base">
              <a:lnSpc>
                <a:spcPct val="90000"/>
              </a:lnSpc>
              <a:spcBef>
                <a:spcPct val="0"/>
              </a:spcBef>
              <a:spcAft>
                <a:spcPct val="35000"/>
              </a:spcAft>
            </a:pPr>
            <a:r>
              <a:rPr lang="en-GB" sz="1600" dirty="0" smtClean="0">
                <a:solidFill>
                  <a:schemeClr val="tx1"/>
                </a:solidFill>
              </a:rPr>
              <a:t>SEND/PUSH</a:t>
            </a:r>
            <a:endParaRPr lang="en-GB" sz="1600" dirty="0">
              <a:solidFill>
                <a:schemeClr val="tx1"/>
              </a:solidFill>
            </a:endParaRPr>
          </a:p>
        </p:txBody>
      </p:sp>
      <p:sp>
        <p:nvSpPr>
          <p:cNvPr id="65" name="Freeform 64"/>
          <p:cNvSpPr/>
          <p:nvPr/>
        </p:nvSpPr>
        <p:spPr>
          <a:xfrm>
            <a:off x="9355138" y="6560820"/>
            <a:ext cx="361950" cy="260350"/>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chemeClr val="bg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marL="0" marR="0" lvl="0" indent="0" algn="ctr" defTabSz="400050" rtl="0" eaLnBrk="1" fontAlgn="base" latinLnBrk="0" hangingPunct="1">
              <a:lnSpc>
                <a:spcPct val="90000"/>
              </a:lnSpc>
              <a:spcBef>
                <a:spcPct val="0"/>
              </a:spcBef>
              <a:spcAft>
                <a:spcPct val="35000"/>
              </a:spcAft>
              <a:buClrTx/>
              <a:buSzTx/>
              <a:buFontTx/>
              <a:buNone/>
              <a:tabLst/>
              <a:defRPr/>
            </a:pPr>
            <a:endParaRPr kumimoji="0" lang="en-GB" sz="1500" b="0" i="0" u="none" strike="noStrike" kern="1200" cap="none" spc="0" normalizeH="0" baseline="0" noProof="0" dirty="0">
              <a:ln>
                <a:noFill/>
              </a:ln>
              <a:solidFill>
                <a:srgbClr val="FFFFFF"/>
              </a:solidFill>
              <a:effectLst/>
              <a:uLnTx/>
              <a:uFillTx/>
              <a:latin typeface="Verdana"/>
              <a:ea typeface="+mn-ea"/>
              <a:cs typeface="+mn-cs"/>
            </a:endParaRPr>
          </a:p>
        </p:txBody>
      </p:sp>
      <p:sp>
        <p:nvSpPr>
          <p:cNvPr id="73769" name="TextBox 66"/>
          <p:cNvSpPr txBox="1">
            <a:spLocks noChangeArrowheads="1"/>
          </p:cNvSpPr>
          <p:nvPr/>
        </p:nvSpPr>
        <p:spPr bwMode="auto">
          <a:xfrm>
            <a:off x="9645650" y="6551296"/>
            <a:ext cx="20272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F5494"/>
                </a:solidFill>
                <a:effectLst/>
                <a:uLnTx/>
                <a:uFillTx/>
                <a:latin typeface="Verdana" pitchFamily="34" charset="0"/>
                <a:ea typeface="+mn-ea"/>
                <a:cs typeface="+mn-cs"/>
              </a:rPr>
              <a:t>NSI developed software</a:t>
            </a:r>
          </a:p>
        </p:txBody>
      </p:sp>
      <p:sp>
        <p:nvSpPr>
          <p:cNvPr id="68" name="Freeform 67"/>
          <p:cNvSpPr/>
          <p:nvPr/>
        </p:nvSpPr>
        <p:spPr>
          <a:xfrm>
            <a:off x="7523163" y="6578284"/>
            <a:ext cx="322262" cy="242887"/>
          </a:xfrm>
          <a:custGeom>
            <a:avLst/>
            <a:gdLst>
              <a:gd name="connsiteX0" fmla="*/ 0 w 1068142"/>
              <a:gd name="connsiteY0" fmla="*/ 64089 h 640885"/>
              <a:gd name="connsiteX1" fmla="*/ 64089 w 1068142"/>
              <a:gd name="connsiteY1" fmla="*/ 0 h 640885"/>
              <a:gd name="connsiteX2" fmla="*/ 1004054 w 1068142"/>
              <a:gd name="connsiteY2" fmla="*/ 0 h 640885"/>
              <a:gd name="connsiteX3" fmla="*/ 1068143 w 1068142"/>
              <a:gd name="connsiteY3" fmla="*/ 64089 h 640885"/>
              <a:gd name="connsiteX4" fmla="*/ 1068142 w 1068142"/>
              <a:gd name="connsiteY4" fmla="*/ 576797 h 640885"/>
              <a:gd name="connsiteX5" fmla="*/ 1004053 w 1068142"/>
              <a:gd name="connsiteY5" fmla="*/ 640886 h 640885"/>
              <a:gd name="connsiteX6" fmla="*/ 64089 w 1068142"/>
              <a:gd name="connsiteY6" fmla="*/ 640885 h 640885"/>
              <a:gd name="connsiteX7" fmla="*/ 0 w 1068142"/>
              <a:gd name="connsiteY7" fmla="*/ 576796 h 640885"/>
              <a:gd name="connsiteX8" fmla="*/ 0 w 1068142"/>
              <a:gd name="connsiteY8" fmla="*/ 64089 h 64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 h="640885">
                <a:moveTo>
                  <a:pt x="0" y="64089"/>
                </a:moveTo>
                <a:cubicBezTo>
                  <a:pt x="0" y="28694"/>
                  <a:pt x="28694" y="0"/>
                  <a:pt x="64089" y="0"/>
                </a:cubicBezTo>
                <a:lnTo>
                  <a:pt x="1004054" y="0"/>
                </a:lnTo>
                <a:cubicBezTo>
                  <a:pt x="1039449" y="0"/>
                  <a:pt x="1068143" y="28694"/>
                  <a:pt x="1068143" y="64089"/>
                </a:cubicBezTo>
                <a:cubicBezTo>
                  <a:pt x="1068143" y="234992"/>
                  <a:pt x="1068142" y="405894"/>
                  <a:pt x="1068142" y="576797"/>
                </a:cubicBezTo>
                <a:cubicBezTo>
                  <a:pt x="1068142" y="612192"/>
                  <a:pt x="1039448" y="640886"/>
                  <a:pt x="1004053" y="640886"/>
                </a:cubicBezTo>
                <a:lnTo>
                  <a:pt x="64089" y="640885"/>
                </a:lnTo>
                <a:cubicBezTo>
                  <a:pt x="28694" y="640885"/>
                  <a:pt x="0" y="612191"/>
                  <a:pt x="0" y="576796"/>
                </a:cubicBezTo>
                <a:lnTo>
                  <a:pt x="0" y="64089"/>
                </a:lnTo>
                <a:close/>
              </a:path>
            </a:pathLst>
          </a:cu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3061" tIns="53061" rIns="53061" bIns="53061" spcCol="1270" anchor="ctr"/>
          <a:lstStyle/>
          <a:p>
            <a:pPr marL="0" marR="0" lvl="0" indent="0" algn="ctr" defTabSz="400050" rtl="0" eaLnBrk="1" fontAlgn="base" latinLnBrk="0" hangingPunct="1">
              <a:lnSpc>
                <a:spcPct val="90000"/>
              </a:lnSpc>
              <a:spcBef>
                <a:spcPct val="0"/>
              </a:spcBef>
              <a:spcAft>
                <a:spcPct val="35000"/>
              </a:spcAft>
              <a:buClrTx/>
              <a:buSzTx/>
              <a:buFontTx/>
              <a:buNone/>
              <a:tabLst/>
              <a:defRPr/>
            </a:pPr>
            <a:endParaRPr kumimoji="0" lang="en-GB" sz="1500" b="0" i="0" u="none" strike="noStrike" kern="1200" cap="none" spc="0" normalizeH="0" baseline="0" noProof="0" dirty="0">
              <a:ln>
                <a:noFill/>
              </a:ln>
              <a:solidFill>
                <a:srgbClr val="FFFFFF"/>
              </a:solidFill>
              <a:effectLst/>
              <a:uLnTx/>
              <a:uFillTx/>
              <a:latin typeface="Verdana"/>
              <a:ea typeface="+mn-ea"/>
              <a:cs typeface="+mn-cs"/>
            </a:endParaRPr>
          </a:p>
        </p:txBody>
      </p:sp>
      <p:sp>
        <p:nvSpPr>
          <p:cNvPr id="73771" name="TextBox 68"/>
          <p:cNvSpPr txBox="1">
            <a:spLocks noChangeArrowheads="1"/>
          </p:cNvSpPr>
          <p:nvPr/>
        </p:nvSpPr>
        <p:spPr bwMode="auto">
          <a:xfrm>
            <a:off x="7772401" y="6543358"/>
            <a:ext cx="1368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200" b="0" i="0" u="none" strike="noStrike" kern="1200" cap="none" spc="0" normalizeH="0" baseline="0" noProof="0" dirty="0">
                <a:ln>
                  <a:noFill/>
                </a:ln>
                <a:solidFill>
                  <a:srgbClr val="0F5494"/>
                </a:solidFill>
                <a:effectLst/>
                <a:uLnTx/>
                <a:uFillTx/>
                <a:latin typeface="Verdana" pitchFamily="34" charset="0"/>
                <a:ea typeface="+mn-ea"/>
                <a:cs typeface="+mn-cs"/>
              </a:rPr>
              <a:t>Eurostat tools</a:t>
            </a:r>
          </a:p>
        </p:txBody>
      </p:sp>
      <p:pic>
        <p:nvPicPr>
          <p:cNvPr id="50" name="Picture 5" descr="j02920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2269" y="3066416"/>
            <a:ext cx="401637"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itle 1"/>
          <p:cNvSpPr txBox="1">
            <a:spLocks/>
          </p:cNvSpPr>
          <p:nvPr/>
        </p:nvSpPr>
        <p:spPr>
          <a:xfrm>
            <a:off x="249238" y="183279"/>
            <a:ext cx="10972800" cy="661794"/>
          </a:xfrm>
          <a:prstGeom prst="rect">
            <a:avLst/>
          </a:prstGeom>
        </p:spPr>
        <p:txBody>
          <a:bodyPr vert="horz" anchor="b" anchorCtr="0">
            <a:normAutofit/>
          </a:bodyPr>
          <a:lstStyle>
            <a:lvl1pPr algn="ctr" rtl="0" eaLnBrk="1" latinLnBrk="0" hangingPunct="1">
              <a:spcBef>
                <a:spcPct val="0"/>
              </a:spcBef>
              <a:buNone/>
              <a:defRPr kumimoji="0" sz="3200" b="1" kern="1200">
                <a:solidFill>
                  <a:srgbClr val="FFD624"/>
                </a:solidFill>
                <a:latin typeface="+mj-lt"/>
                <a:ea typeface="+mj-ea"/>
                <a:cs typeface="+mj-cs"/>
              </a:defRPr>
            </a:lvl1pPr>
          </a:lstStyle>
          <a:p>
            <a:pPr lvl="0" algn="l">
              <a:defRPr/>
            </a:pPr>
            <a:r>
              <a:rPr kumimoji="0" lang="en-GB" sz="3200" b="1" i="0" u="none" strike="noStrike" kern="1200" cap="none" spc="0" normalizeH="0" baseline="0" noProof="0" dirty="0" smtClean="0">
                <a:ln>
                  <a:noFill/>
                </a:ln>
                <a:solidFill>
                  <a:srgbClr val="FFD624"/>
                </a:solidFill>
                <a:effectLst/>
                <a:uLnTx/>
                <a:uFillTx/>
                <a:latin typeface="Times New Roman"/>
                <a:ea typeface="+mj-ea"/>
                <a:cs typeface="+mj-cs"/>
              </a:rPr>
              <a:t>SDMX data </a:t>
            </a:r>
            <a:r>
              <a:rPr lang="en-GB" dirty="0">
                <a:latin typeface="Times New Roman"/>
              </a:rPr>
              <a:t>compliance Process </a:t>
            </a:r>
            <a:r>
              <a:rPr lang="en-GB" dirty="0" smtClean="0">
                <a:latin typeface="Times New Roman"/>
              </a:rPr>
              <a:t>workflow</a:t>
            </a:r>
            <a:endParaRPr lang="en-GB" dirty="0">
              <a:latin typeface="Times New Roman"/>
            </a:endParaRPr>
          </a:p>
        </p:txBody>
      </p:sp>
      <p:sp>
        <p:nvSpPr>
          <p:cNvPr id="2" name="Right Arrow 1"/>
          <p:cNvSpPr/>
          <p:nvPr/>
        </p:nvSpPr>
        <p:spPr bwMode="auto">
          <a:xfrm>
            <a:off x="249238" y="1517377"/>
            <a:ext cx="2807019" cy="272687"/>
          </a:xfrm>
          <a:prstGeom prst="rightArrow">
            <a:avLst/>
          </a:prstGeom>
          <a:solidFill>
            <a:schemeClr val="tx1"/>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3" name="TextBox 2"/>
          <p:cNvSpPr txBox="1"/>
          <p:nvPr/>
        </p:nvSpPr>
        <p:spPr>
          <a:xfrm>
            <a:off x="214155" y="1188251"/>
            <a:ext cx="2352775" cy="369332"/>
          </a:xfrm>
          <a:prstGeom prst="rect">
            <a:avLst/>
          </a:prstGeom>
          <a:noFill/>
        </p:spPr>
        <p:txBody>
          <a:bodyPr wrap="square" rtlCol="0">
            <a:spAutoFit/>
          </a:bodyPr>
          <a:lstStyle/>
          <a:p>
            <a:r>
              <a:rPr lang="en-IE" dirty="0" smtClean="0"/>
              <a:t>Data preparation</a:t>
            </a:r>
            <a:endParaRPr lang="en-US" dirty="0"/>
          </a:p>
        </p:txBody>
      </p:sp>
      <p:sp>
        <p:nvSpPr>
          <p:cNvPr id="7" name="TextBox 6"/>
          <p:cNvSpPr txBox="1"/>
          <p:nvPr/>
        </p:nvSpPr>
        <p:spPr>
          <a:xfrm>
            <a:off x="7256781" y="1204491"/>
            <a:ext cx="1825624" cy="369332"/>
          </a:xfrm>
          <a:prstGeom prst="rect">
            <a:avLst/>
          </a:prstGeom>
          <a:noFill/>
        </p:spPr>
        <p:txBody>
          <a:bodyPr wrap="square" rtlCol="0">
            <a:spAutoFit/>
          </a:bodyPr>
          <a:lstStyle/>
          <a:p>
            <a:r>
              <a:rPr lang="en-IE" dirty="0" smtClean="0"/>
              <a:t>SDMX product</a:t>
            </a:r>
            <a:endParaRPr lang="en-US" dirty="0"/>
          </a:p>
        </p:txBody>
      </p:sp>
      <p:sp>
        <p:nvSpPr>
          <p:cNvPr id="8" name="TextBox 7"/>
          <p:cNvSpPr txBox="1"/>
          <p:nvPr/>
        </p:nvSpPr>
        <p:spPr>
          <a:xfrm>
            <a:off x="9101484" y="1212638"/>
            <a:ext cx="2953355" cy="369332"/>
          </a:xfrm>
          <a:prstGeom prst="rect">
            <a:avLst/>
          </a:prstGeom>
          <a:noFill/>
        </p:spPr>
        <p:txBody>
          <a:bodyPr wrap="square" rtlCol="0">
            <a:spAutoFit/>
          </a:bodyPr>
          <a:lstStyle/>
          <a:p>
            <a:r>
              <a:rPr lang="en-IE" dirty="0" smtClean="0"/>
              <a:t>Exchange dissemination</a:t>
            </a:r>
            <a:endParaRPr lang="en-US" dirty="0"/>
          </a:p>
        </p:txBody>
      </p:sp>
      <p:sp>
        <p:nvSpPr>
          <p:cNvPr id="9" name="TextBox 8"/>
          <p:cNvSpPr txBox="1"/>
          <p:nvPr/>
        </p:nvSpPr>
        <p:spPr>
          <a:xfrm>
            <a:off x="3056256" y="1196043"/>
            <a:ext cx="4045583" cy="369332"/>
          </a:xfrm>
          <a:prstGeom prst="rect">
            <a:avLst/>
          </a:prstGeom>
          <a:noFill/>
        </p:spPr>
        <p:txBody>
          <a:bodyPr wrap="square" rtlCol="0">
            <a:spAutoFit/>
          </a:bodyPr>
          <a:lstStyle/>
          <a:p>
            <a:r>
              <a:rPr lang="en-IE" dirty="0" smtClean="0"/>
              <a:t>Compliance/transformation</a:t>
            </a:r>
            <a:endParaRPr lang="en-US" dirty="0"/>
          </a:p>
        </p:txBody>
      </p:sp>
      <p:sp>
        <p:nvSpPr>
          <p:cNvPr id="67" name="Right Arrow 66"/>
          <p:cNvSpPr/>
          <p:nvPr/>
        </p:nvSpPr>
        <p:spPr bwMode="auto">
          <a:xfrm>
            <a:off x="3153094" y="1502148"/>
            <a:ext cx="4213225" cy="272687"/>
          </a:xfrm>
          <a:prstGeom prst="rightArrow">
            <a:avLst/>
          </a:prstGeom>
          <a:solidFill>
            <a:schemeClr val="tx1"/>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69" name="Right Arrow 68"/>
          <p:cNvSpPr/>
          <p:nvPr/>
        </p:nvSpPr>
        <p:spPr bwMode="auto">
          <a:xfrm>
            <a:off x="7407433" y="1502147"/>
            <a:ext cx="1614647" cy="272687"/>
          </a:xfrm>
          <a:prstGeom prst="rightArrow">
            <a:avLst/>
          </a:prstGeom>
          <a:solidFill>
            <a:schemeClr val="tx1"/>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70" name="Right Arrow 69"/>
          <p:cNvSpPr/>
          <p:nvPr/>
        </p:nvSpPr>
        <p:spPr bwMode="auto">
          <a:xfrm>
            <a:off x="9090344" y="1502147"/>
            <a:ext cx="2131694" cy="287917"/>
          </a:xfrm>
          <a:prstGeom prst="rightArrow">
            <a:avLst/>
          </a:prstGeom>
          <a:solidFill>
            <a:schemeClr val="tx1"/>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pic>
        <p:nvPicPr>
          <p:cNvPr id="73" name="Picture 72"/>
          <p:cNvPicPr>
            <a:picLocks noChangeAspect="1"/>
          </p:cNvPicPr>
          <p:nvPr/>
        </p:nvPicPr>
        <p:blipFill>
          <a:blip r:embed="rId5"/>
          <a:stretch>
            <a:fillRect/>
          </a:stretch>
        </p:blipFill>
        <p:spPr>
          <a:xfrm>
            <a:off x="3490754" y="4811079"/>
            <a:ext cx="573087" cy="590258"/>
          </a:xfrm>
          <a:prstGeom prst="rect">
            <a:avLst/>
          </a:prstGeom>
        </p:spPr>
      </p:pic>
      <p:pic>
        <p:nvPicPr>
          <p:cNvPr id="75" name="Picture 74"/>
          <p:cNvPicPr>
            <a:picLocks noChangeAspect="1"/>
          </p:cNvPicPr>
          <p:nvPr/>
        </p:nvPicPr>
        <p:blipFill>
          <a:blip r:embed="rId5"/>
          <a:stretch>
            <a:fillRect/>
          </a:stretch>
        </p:blipFill>
        <p:spPr>
          <a:xfrm>
            <a:off x="4973162" y="4811079"/>
            <a:ext cx="573087" cy="590258"/>
          </a:xfrm>
          <a:prstGeom prst="rect">
            <a:avLst/>
          </a:prstGeom>
        </p:spPr>
      </p:pic>
      <p:pic>
        <p:nvPicPr>
          <p:cNvPr id="76" name="Picture 75"/>
          <p:cNvPicPr>
            <a:picLocks noChangeAspect="1"/>
          </p:cNvPicPr>
          <p:nvPr/>
        </p:nvPicPr>
        <p:blipFill>
          <a:blip r:embed="rId5"/>
          <a:stretch>
            <a:fillRect/>
          </a:stretch>
        </p:blipFill>
        <p:spPr>
          <a:xfrm>
            <a:off x="6412231" y="4811079"/>
            <a:ext cx="573087" cy="590258"/>
          </a:xfrm>
          <a:prstGeom prst="rect">
            <a:avLst/>
          </a:prstGeom>
        </p:spPr>
      </p:pic>
      <p:pic>
        <p:nvPicPr>
          <p:cNvPr id="77" name="Picture 76"/>
          <p:cNvPicPr>
            <a:picLocks noChangeAspect="1"/>
          </p:cNvPicPr>
          <p:nvPr/>
        </p:nvPicPr>
        <p:blipFill>
          <a:blip r:embed="rId5"/>
          <a:stretch>
            <a:fillRect/>
          </a:stretch>
        </p:blipFill>
        <p:spPr>
          <a:xfrm>
            <a:off x="7896543" y="4818380"/>
            <a:ext cx="573087" cy="552691"/>
          </a:xfrm>
          <a:prstGeom prst="rect">
            <a:avLst/>
          </a:prstGeom>
        </p:spPr>
      </p:pic>
      <p:pic>
        <p:nvPicPr>
          <p:cNvPr id="78" name="Picture 77"/>
          <p:cNvPicPr>
            <a:picLocks noChangeAspect="1"/>
          </p:cNvPicPr>
          <p:nvPr/>
        </p:nvPicPr>
        <p:blipFill>
          <a:blip r:embed="rId5"/>
          <a:stretch>
            <a:fillRect/>
          </a:stretch>
        </p:blipFill>
        <p:spPr>
          <a:xfrm>
            <a:off x="6409813" y="3161337"/>
            <a:ext cx="573087" cy="590258"/>
          </a:xfrm>
          <a:prstGeom prst="rect">
            <a:avLst/>
          </a:prstGeom>
        </p:spPr>
      </p:pic>
      <p:sp>
        <p:nvSpPr>
          <p:cNvPr id="4" name="Oval 3"/>
          <p:cNvSpPr/>
          <p:nvPr/>
        </p:nvSpPr>
        <p:spPr bwMode="auto">
          <a:xfrm>
            <a:off x="5019603" y="3179128"/>
            <a:ext cx="625144" cy="539748"/>
          </a:xfrm>
          <a:prstGeom prst="ellipse">
            <a:avLst/>
          </a:prstGeom>
          <a:solidFill>
            <a:schemeClr val="bg1"/>
          </a:solidFill>
          <a:ln w="76200" cap="flat" cmpd="sng" algn="ctr">
            <a:solidFill>
              <a:schemeClr val="bg1">
                <a:lumMod val="75000"/>
              </a:schemeClr>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solidFill>
                  <a:srgbClr val="FFC000"/>
                </a:solidFill>
              </a:ln>
              <a:solidFill>
                <a:srgbClr val="FFC000"/>
              </a:solidFill>
              <a:effectLst/>
              <a:latin typeface="Verdana" pitchFamily="34" charset="0"/>
            </a:endParaRPr>
          </a:p>
        </p:txBody>
      </p:sp>
      <p:pic>
        <p:nvPicPr>
          <p:cNvPr id="86" name="Picture 85"/>
          <p:cNvPicPr>
            <a:picLocks noChangeAspect="1"/>
          </p:cNvPicPr>
          <p:nvPr/>
        </p:nvPicPr>
        <p:blipFill>
          <a:blip r:embed="rId5"/>
          <a:stretch>
            <a:fillRect/>
          </a:stretch>
        </p:blipFill>
        <p:spPr>
          <a:xfrm>
            <a:off x="5156200" y="3261128"/>
            <a:ext cx="351950" cy="362496"/>
          </a:xfrm>
          <a:prstGeom prst="rect">
            <a:avLst/>
          </a:prstGeom>
        </p:spPr>
      </p:pic>
      <p:pic>
        <p:nvPicPr>
          <p:cNvPr id="87" name="Picture 4" descr="image004"/>
          <p:cNvPicPr>
            <a:picLocks noGrp="1" noChangeAspect="1" noChangeArrowheads="1"/>
          </p:cNvPicPr>
          <p:nvPr>
            <p:ph sz="half" idx="4294967295"/>
          </p:nvPr>
        </p:nvPicPr>
        <p:blipFill>
          <a:blip r:embed="rId6" cstate="print">
            <a:extLst>
              <a:ext uri="{28A0092B-C50C-407E-A947-70E740481C1C}">
                <a14:useLocalDpi xmlns:a14="http://schemas.microsoft.com/office/drawing/2010/main" val="0"/>
              </a:ext>
            </a:extLst>
          </a:blip>
          <a:srcRect/>
          <a:stretch>
            <a:fillRect/>
          </a:stretch>
        </p:blipFill>
        <p:spPr bwMode="auto">
          <a:xfrm>
            <a:off x="349564" y="2571113"/>
            <a:ext cx="1654710" cy="75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Picture 87"/>
          <p:cNvPicPr>
            <a:picLocks noChangeAspect="1"/>
          </p:cNvPicPr>
          <p:nvPr/>
        </p:nvPicPr>
        <p:blipFill>
          <a:blip r:embed="rId7"/>
          <a:stretch>
            <a:fillRect/>
          </a:stretch>
        </p:blipFill>
        <p:spPr>
          <a:xfrm>
            <a:off x="341444" y="3116318"/>
            <a:ext cx="2316368" cy="418242"/>
          </a:xfrm>
          <a:prstGeom prst="rect">
            <a:avLst/>
          </a:prstGeom>
        </p:spPr>
      </p:pic>
      <p:pic>
        <p:nvPicPr>
          <p:cNvPr id="89" name="Picture 88"/>
          <p:cNvPicPr>
            <a:picLocks noChangeAspect="1"/>
          </p:cNvPicPr>
          <p:nvPr/>
        </p:nvPicPr>
        <p:blipFill>
          <a:blip r:embed="rId8"/>
          <a:stretch>
            <a:fillRect/>
          </a:stretch>
        </p:blipFill>
        <p:spPr>
          <a:xfrm>
            <a:off x="559441" y="3569010"/>
            <a:ext cx="1367628" cy="418375"/>
          </a:xfrm>
          <a:prstGeom prst="rect">
            <a:avLst/>
          </a:prstGeom>
        </p:spPr>
      </p:pic>
      <p:pic>
        <p:nvPicPr>
          <p:cNvPr id="90" name="Picture 3" descr="database"/>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264935" y="4562489"/>
            <a:ext cx="1087437" cy="1087437"/>
          </a:xfrm>
          <a:prstGeom prst="rect">
            <a:avLst/>
          </a:prstGeom>
          <a:solidFill>
            <a:schemeClr val="accent1"/>
          </a:solidFill>
          <a:ln w="9525">
            <a:noFill/>
            <a:miter lim="800000"/>
            <a:headEnd/>
            <a:tailEnd/>
          </a:ln>
        </p:spPr>
      </p:pic>
      <p:pic>
        <p:nvPicPr>
          <p:cNvPr id="91" name="Picture 3" descr="database"/>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1235476" y="5267317"/>
            <a:ext cx="1087437" cy="1087437"/>
          </a:xfrm>
          <a:prstGeom prst="rect">
            <a:avLst/>
          </a:prstGeom>
          <a:solidFill>
            <a:schemeClr val="accent1">
              <a:lumMod val="75000"/>
            </a:schemeClr>
          </a:solidFill>
          <a:ln w="9525">
            <a:noFill/>
            <a:miter lim="800000"/>
            <a:headEnd/>
            <a:tailEnd/>
          </a:ln>
        </p:spPr>
      </p:pic>
      <p:sp>
        <p:nvSpPr>
          <p:cNvPr id="11" name="&quot;No&quot; Symbol 10"/>
          <p:cNvSpPr/>
          <p:nvPr/>
        </p:nvSpPr>
        <p:spPr bwMode="auto">
          <a:xfrm>
            <a:off x="3432756" y="3087052"/>
            <a:ext cx="709898" cy="664543"/>
          </a:xfrm>
          <a:prstGeom prst="noSmoking">
            <a:avLst/>
          </a:prstGeom>
          <a:solidFill>
            <a:schemeClr val="bg1">
              <a:lumMod val="85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73734" name="Rectangle 9"/>
          <p:cNvSpPr>
            <a:spLocks noChangeArrowheads="1"/>
          </p:cNvSpPr>
          <p:nvPr/>
        </p:nvSpPr>
        <p:spPr bwMode="auto">
          <a:xfrm>
            <a:off x="494568" y="1745578"/>
            <a:ext cx="2400619" cy="338554"/>
          </a:xfrm>
          <a:prstGeom prst="rect">
            <a:avLst/>
          </a:prstGeom>
          <a:solidFill>
            <a:schemeClr val="bg1"/>
          </a:solidFill>
          <a:ln>
            <a:noFill/>
          </a:ln>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5F5F5F"/>
                </a:solidFill>
                <a:effectLst/>
                <a:uLnTx/>
                <a:uFillTx/>
                <a:latin typeface="Verdana" pitchFamily="34" charset="0"/>
                <a:ea typeface="+mn-ea"/>
                <a:cs typeface="+mn-cs"/>
              </a:rPr>
              <a:t>Non-SDMX local data</a:t>
            </a:r>
          </a:p>
        </p:txBody>
      </p:sp>
      <p:sp>
        <p:nvSpPr>
          <p:cNvPr id="17" name="AutoShape 56">
            <a:hlinkClick r:id="rId9" action="ppaction://hlinkfile"/>
          </p:cNvPr>
          <p:cNvSpPr>
            <a:spLocks noChangeArrowheads="1"/>
          </p:cNvSpPr>
          <p:nvPr/>
        </p:nvSpPr>
        <p:spPr bwMode="auto">
          <a:xfrm>
            <a:off x="2030720" y="2528591"/>
            <a:ext cx="363537" cy="492125"/>
          </a:xfrm>
          <a:prstGeom prst="foldedCorner">
            <a:avLst>
              <a:gd name="adj" fmla="val 12500"/>
            </a:avLst>
          </a:prstGeom>
          <a:pattFill prst="narHorz">
            <a:fgClr>
              <a:schemeClr val="bg2">
                <a:lumMod val="75000"/>
              </a:schemeClr>
            </a:fgClr>
            <a:bgClr>
              <a:schemeClr val="bg2">
                <a:lumMod val="20000"/>
                <a:lumOff val="80000"/>
              </a:schemeClr>
            </a:bgClr>
          </a:pattFill>
          <a:ln w="9525">
            <a:solidFill>
              <a:schemeClr val="tx1"/>
            </a:solidFill>
            <a:round/>
            <a:headEnd/>
            <a:tailEnd/>
          </a:ln>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en-US" sz="1200" b="1" i="0" u="none" strike="noStrike" kern="1200" cap="none" spc="0" normalizeH="0" baseline="0" noProof="0">
              <a:ln>
                <a:noFill/>
              </a:ln>
              <a:solidFill>
                <a:srgbClr val="FFD624"/>
              </a:solidFill>
              <a:effectLst/>
              <a:uLnTx/>
              <a:uFillTx/>
              <a:latin typeface="Verdana" pitchFamily="34" charset="0"/>
              <a:ea typeface="+mn-ea"/>
              <a:cs typeface="+mn-cs"/>
            </a:endParaRPr>
          </a:p>
        </p:txBody>
      </p:sp>
      <p:sp>
        <p:nvSpPr>
          <p:cNvPr id="19" name="AutoShape 56">
            <a:hlinkClick r:id="rId9" action="ppaction://hlinkfile"/>
          </p:cNvPr>
          <p:cNvSpPr>
            <a:spLocks noChangeArrowheads="1"/>
          </p:cNvSpPr>
          <p:nvPr/>
        </p:nvSpPr>
        <p:spPr bwMode="auto">
          <a:xfrm>
            <a:off x="2183509" y="2679837"/>
            <a:ext cx="363537" cy="492125"/>
          </a:xfrm>
          <a:prstGeom prst="foldedCorner">
            <a:avLst>
              <a:gd name="adj" fmla="val 12500"/>
            </a:avLst>
          </a:prstGeom>
          <a:pattFill prst="narHorz">
            <a:fgClr>
              <a:schemeClr val="bg2">
                <a:lumMod val="75000"/>
              </a:schemeClr>
            </a:fgClr>
            <a:bgClr>
              <a:schemeClr val="bg2">
                <a:lumMod val="20000"/>
                <a:lumOff val="80000"/>
              </a:schemeClr>
            </a:bgClr>
          </a:pattFill>
          <a:ln w="9525">
            <a:solidFill>
              <a:schemeClr val="tx1"/>
            </a:solidFill>
            <a:round/>
            <a:headEnd/>
            <a:tailEnd/>
          </a:ln>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en-US" sz="1200" b="1" i="0" u="none" strike="noStrike" kern="1200" cap="none" spc="0" normalizeH="0" baseline="0" noProof="0">
              <a:ln>
                <a:noFill/>
              </a:ln>
              <a:solidFill>
                <a:srgbClr val="FFD624"/>
              </a:solidFill>
              <a:effectLst/>
              <a:uLnTx/>
              <a:uFillTx/>
              <a:latin typeface="Verdana" pitchFamily="34" charset="0"/>
              <a:ea typeface="+mn-ea"/>
              <a:cs typeface="+mn-cs"/>
            </a:endParaRPr>
          </a:p>
        </p:txBody>
      </p:sp>
      <p:sp>
        <p:nvSpPr>
          <p:cNvPr id="21" name="Slide Number Placeholder 20"/>
          <p:cNvSpPr>
            <a:spLocks noGrp="1"/>
          </p:cNvSpPr>
          <p:nvPr>
            <p:ph type="sldNum" sz="quarter" idx="12"/>
          </p:nvPr>
        </p:nvSpPr>
        <p:spPr/>
        <p:txBody>
          <a:bodyPr/>
          <a:lstStyle/>
          <a:p>
            <a:pPr>
              <a:defRPr/>
            </a:pPr>
            <a:fld id="{A2489562-CBC1-414B-B8EF-4F0104F9319F}" type="slidenum">
              <a:rPr lang="en-GB" smtClean="0"/>
              <a:pPr>
                <a:defRPr/>
              </a:pPr>
              <a:t>18</a:t>
            </a:fld>
            <a:endParaRPr lang="en-GB"/>
          </a:p>
        </p:txBody>
      </p:sp>
    </p:spTree>
    <p:extLst>
      <p:ext uri="{BB962C8B-B14F-4D97-AF65-F5344CB8AC3E}">
        <p14:creationId xmlns:p14="http://schemas.microsoft.com/office/powerpoint/2010/main" val="32993582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926432" y="1780674"/>
            <a:ext cx="10210141" cy="1335505"/>
          </a:xfrm>
        </p:spPr>
        <p:txBody>
          <a:bodyPr>
            <a:noAutofit/>
          </a:bodyPr>
          <a:lstStyle/>
          <a:p>
            <a:pPr algn="ctr"/>
            <a:r>
              <a:rPr lang="en-US" sz="4400" dirty="0" smtClean="0"/>
              <a:t>SDMX Converter</a:t>
            </a:r>
            <a:endParaRPr lang="en-US" sz="4200" dirty="0"/>
          </a:p>
        </p:txBody>
      </p:sp>
      <p:sp>
        <p:nvSpPr>
          <p:cNvPr id="4" name="Slide Number Placeholder 3"/>
          <p:cNvSpPr>
            <a:spLocks noGrp="1"/>
          </p:cNvSpPr>
          <p:nvPr>
            <p:ph type="sldNum" sz="quarter" idx="12"/>
          </p:nvPr>
        </p:nvSpPr>
        <p:spPr/>
        <p:txBody>
          <a:bodyPr/>
          <a:lstStyle/>
          <a:p>
            <a:fld id="{F46C79FD-C571-418B-AB0F-5EE936C85276}" type="slidenum">
              <a:rPr lang="en-GB" smtClean="0"/>
              <a:t>19</a:t>
            </a:fld>
            <a:endParaRPr lang="en-GB"/>
          </a:p>
        </p:txBody>
      </p:sp>
    </p:spTree>
    <p:extLst>
      <p:ext uri="{BB962C8B-B14F-4D97-AF65-F5344CB8AC3E}">
        <p14:creationId xmlns:p14="http://schemas.microsoft.com/office/powerpoint/2010/main" val="750879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Common exchange standard, why it matters</a:t>
            </a:r>
            <a:endParaRPr lang="el-GR" dirty="0"/>
          </a:p>
        </p:txBody>
      </p:sp>
      <p:sp>
        <p:nvSpPr>
          <p:cNvPr id="12" name="Content Placeholder 11"/>
          <p:cNvSpPr>
            <a:spLocks noGrp="1"/>
          </p:cNvSpPr>
          <p:nvPr>
            <p:ph sz="quarter" idx="1"/>
          </p:nvPr>
        </p:nvSpPr>
        <p:spPr>
          <a:xfrm>
            <a:off x="609600" y="1941536"/>
            <a:ext cx="6299200" cy="4321478"/>
          </a:xfrm>
        </p:spPr>
        <p:txBody>
          <a:bodyPr>
            <a:normAutofit fontScale="92500" lnSpcReduction="10000"/>
          </a:bodyPr>
          <a:lstStyle/>
          <a:p>
            <a:r>
              <a:rPr lang="en-US" dirty="0" smtClean="0"/>
              <a:t>Dropping barriers on data/metadata exchange</a:t>
            </a:r>
          </a:p>
          <a:p>
            <a:r>
              <a:rPr lang="en-US" dirty="0" smtClean="0"/>
              <a:t>Provide data/metadata that can be understood by others</a:t>
            </a:r>
          </a:p>
          <a:p>
            <a:pPr lvl="1"/>
            <a:r>
              <a:rPr lang="en-IE" dirty="0" smtClean="0"/>
              <a:t>Harmonisation and standardisation</a:t>
            </a:r>
            <a:endParaRPr lang="en-US" dirty="0" smtClean="0"/>
          </a:p>
          <a:p>
            <a:r>
              <a:rPr lang="en-US" dirty="0" smtClean="0"/>
              <a:t>Improve timeliness and quality</a:t>
            </a:r>
          </a:p>
          <a:p>
            <a:r>
              <a:rPr lang="en-US" dirty="0" smtClean="0"/>
              <a:t>Consume data/metadata without additional costs per provider</a:t>
            </a:r>
          </a:p>
          <a:p>
            <a:r>
              <a:rPr lang="en-US" dirty="0" smtClean="0"/>
              <a:t>Allow development of “standard” software, collaborate and re-use implementations</a:t>
            </a:r>
          </a:p>
          <a:p>
            <a:endParaRPr lang="en-US" dirty="0" smtClean="0"/>
          </a:p>
          <a:p>
            <a:endParaRPr lang="el-GR" dirty="0"/>
          </a:p>
        </p:txBody>
      </p:sp>
      <p:pic>
        <p:nvPicPr>
          <p:cNvPr id="7" name="Content Placeholder 5"/>
          <p:cNvPicPr>
            <a:picLocks noChangeAspect="1"/>
          </p:cNvPicPr>
          <p:nvPr/>
        </p:nvPicPr>
        <p:blipFill>
          <a:blip r:embed="rId2"/>
          <a:stretch>
            <a:fillRect/>
          </a:stretch>
        </p:blipFill>
        <p:spPr>
          <a:xfrm>
            <a:off x="6565900" y="2151003"/>
            <a:ext cx="5327650" cy="3433881"/>
          </a:xfrm>
          <a:prstGeom prst="rect">
            <a:avLst/>
          </a:prstGeom>
        </p:spPr>
      </p:pic>
      <p:sp>
        <p:nvSpPr>
          <p:cNvPr id="3" name="Slide Number Placeholder 2"/>
          <p:cNvSpPr>
            <a:spLocks noGrp="1"/>
          </p:cNvSpPr>
          <p:nvPr>
            <p:ph type="sldNum" sz="quarter" idx="12"/>
          </p:nvPr>
        </p:nvSpPr>
        <p:spPr/>
        <p:txBody>
          <a:bodyPr/>
          <a:lstStyle/>
          <a:p>
            <a:fld id="{F46C79FD-C571-418B-AB0F-5EE936C85276}" type="slidenum">
              <a:rPr lang="en-GB" smtClean="0"/>
              <a:t>2</a:t>
            </a:fld>
            <a:endParaRPr lang="en-GB"/>
          </a:p>
        </p:txBody>
      </p:sp>
    </p:spTree>
    <p:extLst>
      <p:ext uri="{BB962C8B-B14F-4D97-AF65-F5344CB8AC3E}">
        <p14:creationId xmlns:p14="http://schemas.microsoft.com/office/powerpoint/2010/main" val="2101601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SDMX Converter</a:t>
            </a:r>
            <a:endParaRPr lang="en-US" dirty="0"/>
          </a:p>
        </p:txBody>
      </p:sp>
      <p:sp>
        <p:nvSpPr>
          <p:cNvPr id="6" name="Content Placeholder 5"/>
          <p:cNvSpPr>
            <a:spLocks noGrp="1"/>
          </p:cNvSpPr>
          <p:nvPr>
            <p:ph sz="quarter" idx="1"/>
          </p:nvPr>
        </p:nvSpPr>
        <p:spPr/>
        <p:txBody>
          <a:bodyPr/>
          <a:lstStyle/>
          <a:p>
            <a:r>
              <a:rPr lang="en-US" u="sng" dirty="0"/>
              <a:t>Convert</a:t>
            </a:r>
            <a:r>
              <a:rPr lang="en-US" dirty="0"/>
              <a:t>: Transform the existing file format into the one of the user’s choosing. The tool is able to convert from / to &amp; between SDMX formats.</a:t>
            </a:r>
          </a:p>
          <a:p>
            <a:r>
              <a:rPr lang="en-US" u="sng" dirty="0"/>
              <a:t>Transform</a:t>
            </a:r>
            <a:r>
              <a:rPr lang="en-US" dirty="0"/>
              <a:t>: Change the existing format of the data file and ensure that its structure is correct. </a:t>
            </a:r>
          </a:p>
          <a:p>
            <a:r>
              <a:rPr lang="en-US" u="sng" dirty="0"/>
              <a:t>Validate</a:t>
            </a:r>
            <a:r>
              <a:rPr lang="en-US" dirty="0"/>
              <a:t>: Verify that the structure of the data file match the information comprised in the DSD by ensuring that codes and concepts’ information are </a:t>
            </a:r>
            <a:r>
              <a:rPr lang="en-US" dirty="0" smtClean="0"/>
              <a:t>correct</a:t>
            </a:r>
          </a:p>
          <a:p>
            <a:r>
              <a:rPr lang="en-US" dirty="0" smtClean="0"/>
              <a:t>Supported formats: SDMX-ML, SDMX-CSV, CSV, FLR, EXCEL </a:t>
            </a:r>
            <a:endParaRPr lang="en-US" dirty="0"/>
          </a:p>
        </p:txBody>
      </p:sp>
      <p:sp>
        <p:nvSpPr>
          <p:cNvPr id="7" name="Slide Number Placeholder 6"/>
          <p:cNvSpPr>
            <a:spLocks noGrp="1"/>
          </p:cNvSpPr>
          <p:nvPr>
            <p:ph type="sldNum" sz="quarter" idx="12"/>
          </p:nvPr>
        </p:nvSpPr>
        <p:spPr/>
        <p:txBody>
          <a:bodyPr/>
          <a:lstStyle/>
          <a:p>
            <a:fld id="{F46C79FD-C571-418B-AB0F-5EE936C85276}" type="slidenum">
              <a:rPr lang="en-GB" smtClean="0"/>
              <a:t>20</a:t>
            </a:fld>
            <a:endParaRPr lang="en-GB"/>
          </a:p>
        </p:txBody>
      </p:sp>
    </p:spTree>
    <p:extLst>
      <p:ext uri="{BB962C8B-B14F-4D97-AF65-F5344CB8AC3E}">
        <p14:creationId xmlns:p14="http://schemas.microsoft.com/office/powerpoint/2010/main" val="4187542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SDMX Converter</a:t>
            </a:r>
            <a:endParaRPr lang="en-US" dirty="0"/>
          </a:p>
        </p:txBody>
      </p:sp>
      <p:sp>
        <p:nvSpPr>
          <p:cNvPr id="6" name="Content Placeholder 5"/>
          <p:cNvSpPr>
            <a:spLocks noGrp="1"/>
          </p:cNvSpPr>
          <p:nvPr>
            <p:ph sz="quarter" idx="1"/>
          </p:nvPr>
        </p:nvSpPr>
        <p:spPr>
          <a:xfrm>
            <a:off x="3352800" y="1941536"/>
            <a:ext cx="8229600" cy="4321478"/>
          </a:xfrm>
        </p:spPr>
        <p:txBody>
          <a:bodyPr/>
          <a:lstStyle/>
          <a:p>
            <a:r>
              <a:rPr lang="en-US" dirty="0"/>
              <a:t>As a web and/or desktop application with an interactive graphical user interface (GUI).</a:t>
            </a:r>
          </a:p>
          <a:p>
            <a:r>
              <a:rPr lang="en-US" dirty="0"/>
              <a:t>As a command-line tool, useful for both interactive and batch processing.</a:t>
            </a:r>
          </a:p>
          <a:p>
            <a:r>
              <a:rPr lang="en-US" dirty="0"/>
              <a:t>As a web service that can be invoked by any SOAP/REST compliant client.</a:t>
            </a:r>
          </a:p>
          <a:p>
            <a:r>
              <a:rPr lang="en-US" dirty="0"/>
              <a:t>As a Java library with its own application program interface (</a:t>
            </a:r>
            <a:r>
              <a:rPr lang="en-US" dirty="0">
                <a:hlinkClick r:id="rId2"/>
              </a:rPr>
              <a:t>API</a:t>
            </a:r>
            <a:r>
              <a:rPr lang="en-US" dirty="0"/>
              <a:t>).</a:t>
            </a:r>
          </a:p>
        </p:txBody>
      </p:sp>
      <p:pic>
        <p:nvPicPr>
          <p:cNvPr id="2" name="Picture 1"/>
          <p:cNvPicPr>
            <a:picLocks noChangeAspect="1"/>
          </p:cNvPicPr>
          <p:nvPr/>
        </p:nvPicPr>
        <p:blipFill>
          <a:blip r:embed="rId3"/>
          <a:stretch>
            <a:fillRect/>
          </a:stretch>
        </p:blipFill>
        <p:spPr>
          <a:xfrm>
            <a:off x="609600" y="2666580"/>
            <a:ext cx="2091109" cy="2085013"/>
          </a:xfrm>
          <a:prstGeom prst="rect">
            <a:avLst/>
          </a:prstGeom>
        </p:spPr>
      </p:pic>
      <p:sp>
        <p:nvSpPr>
          <p:cNvPr id="8" name="Slide Number Placeholder 7"/>
          <p:cNvSpPr>
            <a:spLocks noGrp="1"/>
          </p:cNvSpPr>
          <p:nvPr>
            <p:ph type="sldNum" sz="quarter" idx="12"/>
          </p:nvPr>
        </p:nvSpPr>
        <p:spPr/>
        <p:txBody>
          <a:bodyPr/>
          <a:lstStyle/>
          <a:p>
            <a:fld id="{F46C79FD-C571-418B-AB0F-5EE936C85276}" type="slidenum">
              <a:rPr lang="en-GB" smtClean="0"/>
              <a:t>21</a:t>
            </a:fld>
            <a:endParaRPr lang="en-GB"/>
          </a:p>
        </p:txBody>
      </p:sp>
    </p:spTree>
    <p:extLst>
      <p:ext uri="{BB962C8B-B14F-4D97-AF65-F5344CB8AC3E}">
        <p14:creationId xmlns:p14="http://schemas.microsoft.com/office/powerpoint/2010/main" val="14290578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838199" y="1825625"/>
            <a:ext cx="2743201" cy="3881904"/>
          </a:xfrm>
          <a:noFill/>
        </p:spPr>
        <p:txBody>
          <a:bodyPr vert="horz" rIns="0">
            <a:normAutofit/>
          </a:bodyPr>
          <a:lstStyle/>
          <a:p>
            <a:pPr marL="457200" indent="-457200">
              <a:buFont typeface="+mj-lt"/>
              <a:buAutoNum type="arabicPeriod"/>
            </a:pPr>
            <a:r>
              <a:rPr lang="en-GB" dirty="0" smtClean="0"/>
              <a:t>Parameters</a:t>
            </a:r>
            <a:endParaRPr lang="en-GB" dirty="0"/>
          </a:p>
          <a:p>
            <a:pPr lvl="1" eaLnBrk="1" hangingPunct="1"/>
            <a:r>
              <a:rPr lang="en-GB" b="1" dirty="0" smtClean="0"/>
              <a:t>Input data </a:t>
            </a:r>
            <a:r>
              <a:rPr lang="en-GB" dirty="0" smtClean="0"/>
              <a:t>file</a:t>
            </a:r>
            <a:r>
              <a:rPr lang="en-GB" b="0" dirty="0" smtClean="0"/>
              <a:t> and </a:t>
            </a:r>
            <a:r>
              <a:rPr lang="en-GB" b="1" dirty="0" smtClean="0"/>
              <a:t>input format</a:t>
            </a:r>
          </a:p>
          <a:p>
            <a:pPr lvl="1" eaLnBrk="1" hangingPunct="1"/>
            <a:r>
              <a:rPr lang="en-GB" b="1" dirty="0" smtClean="0"/>
              <a:t>Output </a:t>
            </a:r>
            <a:r>
              <a:rPr lang="en-GB" dirty="0" smtClean="0"/>
              <a:t>file</a:t>
            </a:r>
            <a:r>
              <a:rPr lang="en-GB" b="1" dirty="0" smtClean="0"/>
              <a:t> </a:t>
            </a:r>
            <a:r>
              <a:rPr lang="en-GB" dirty="0" smtClean="0"/>
              <a:t>and</a:t>
            </a:r>
            <a:r>
              <a:rPr lang="en-GB" b="1" dirty="0" smtClean="0"/>
              <a:t> destination format</a:t>
            </a:r>
          </a:p>
        </p:txBody>
      </p:sp>
      <p:sp>
        <p:nvSpPr>
          <p:cNvPr id="5" name="Slide Number Placeholder 4"/>
          <p:cNvSpPr>
            <a:spLocks noGrp="1"/>
          </p:cNvSpPr>
          <p:nvPr>
            <p:ph type="sldNum" sz="quarter" idx="12"/>
          </p:nvPr>
        </p:nvSpPr>
        <p:spPr/>
        <p:txBody>
          <a:bodyPr/>
          <a:lstStyle/>
          <a:p>
            <a:fld id="{F46C79FD-C571-418B-AB0F-5EE936C85276}" type="slidenum">
              <a:rPr lang="en-GB" smtClean="0"/>
              <a:t>22</a:t>
            </a:fld>
            <a:endParaRPr lang="en-GB"/>
          </a:p>
        </p:txBody>
      </p:sp>
      <p:sp>
        <p:nvSpPr>
          <p:cNvPr id="15364" name="Rectangle 4"/>
          <p:cNvSpPr>
            <a:spLocks noGrp="1" noChangeArrowheads="1"/>
          </p:cNvSpPr>
          <p:nvPr>
            <p:ph type="title"/>
          </p:nvPr>
        </p:nvSpPr>
        <p:spPr/>
        <p:txBody>
          <a:bodyPr/>
          <a:lstStyle/>
          <a:p>
            <a:pPr eaLnBrk="1" hangingPunct="1"/>
            <a:r>
              <a:rPr lang="en-US" dirty="0" smtClean="0"/>
              <a:t>How</a:t>
            </a:r>
            <a:r>
              <a:rPr lang="es-ES" dirty="0" smtClean="0"/>
              <a:t> </a:t>
            </a:r>
            <a:r>
              <a:rPr lang="en-US" dirty="0" smtClean="0"/>
              <a:t>does the Converter work?</a:t>
            </a:r>
            <a:endParaRPr lang="en-US" dirty="0"/>
          </a:p>
        </p:txBody>
      </p:sp>
      <p:pic>
        <p:nvPicPr>
          <p:cNvPr id="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9958" y="1454762"/>
            <a:ext cx="6993871" cy="499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ounded Rectangular Callout 16"/>
          <p:cNvSpPr/>
          <p:nvPr/>
        </p:nvSpPr>
        <p:spPr bwMode="auto">
          <a:xfrm>
            <a:off x="10055812" y="2520956"/>
            <a:ext cx="1858500" cy="919401"/>
          </a:xfrm>
          <a:prstGeom prst="wedgeRoundRectCallout">
            <a:avLst>
              <a:gd name="adj1" fmla="val -63620"/>
              <a:gd name="adj2" fmla="val 20820"/>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2.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Selection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of the input/output files and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their</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format</a:t>
            </a:r>
          </a:p>
          <a:p>
            <a:pPr marL="3175" fontAlgn="base">
              <a:spcBef>
                <a:spcPct val="0"/>
              </a:spcBef>
              <a:spcAft>
                <a:spcPct val="0"/>
              </a:spcAft>
            </a:pPr>
            <a:endParaRPr lang="fr-BE" sz="1200" dirty="0">
              <a:solidFill>
                <a:srgbClr val="0F5494"/>
              </a:solidFill>
              <a:latin typeface="Verdana" pitchFamily="34" charset="0"/>
              <a:ea typeface="ＭＳ Ｐゴシック" pitchFamily="34" charset="-128"/>
            </a:endParaRPr>
          </a:p>
        </p:txBody>
      </p:sp>
      <p:sp>
        <p:nvSpPr>
          <p:cNvPr id="18" name="Rectangle 12"/>
          <p:cNvSpPr>
            <a:spLocks noChangeArrowheads="1"/>
          </p:cNvSpPr>
          <p:nvPr/>
        </p:nvSpPr>
        <p:spPr bwMode="auto">
          <a:xfrm flipV="1">
            <a:off x="4834360" y="1879615"/>
            <a:ext cx="4920421" cy="828093"/>
          </a:xfrm>
          <a:prstGeom prst="rect">
            <a:avLst/>
          </a:prstGeom>
          <a:noFill/>
          <a:ln>
            <a:solidFill>
              <a:srgbClr val="024B9C"/>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19" name="Rectangle 12"/>
          <p:cNvSpPr>
            <a:spLocks noChangeArrowheads="1"/>
          </p:cNvSpPr>
          <p:nvPr/>
        </p:nvSpPr>
        <p:spPr bwMode="auto">
          <a:xfrm flipV="1">
            <a:off x="4834360" y="2779715"/>
            <a:ext cx="4920421" cy="2628293"/>
          </a:xfrm>
          <a:prstGeom prst="rect">
            <a:avLst/>
          </a:prstGeom>
          <a:noFill/>
          <a:ln>
            <a:solidFill>
              <a:srgbClr val="035DC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0" name="Rounded Rectangular Callout 19"/>
          <p:cNvSpPr/>
          <p:nvPr/>
        </p:nvSpPr>
        <p:spPr bwMode="auto">
          <a:xfrm>
            <a:off x="10055812" y="1155155"/>
            <a:ext cx="2136188" cy="1123712"/>
          </a:xfrm>
          <a:prstGeom prst="wedgeRoundRectCallout">
            <a:avLst>
              <a:gd name="adj1" fmla="val -62291"/>
              <a:gd name="adj2" fmla="val 21786"/>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231775" indent="-228600" algn="just" fontAlgn="base">
              <a:spcBef>
                <a:spcPct val="0"/>
              </a:spcBef>
              <a:spcAft>
                <a:spcPct val="0"/>
              </a:spcAft>
              <a:buFontTx/>
              <a:buAutoNum type="arabicPeriod"/>
            </a:pP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Operation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selection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a:t>
            </a:r>
          </a:p>
          <a:p>
            <a:pPr marL="231775" indent="-228600" algn="just" fontAlgn="base">
              <a:spcBef>
                <a:spcPct val="0"/>
              </a:spcBef>
              <a:spcAft>
                <a:spcPct val="0"/>
              </a:spcAft>
              <a:buFont typeface="Arial" panose="020B0604020202020204" pitchFamily="34" charset="0"/>
              <a:buChar char="•"/>
            </a:pP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Convertion</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a:p>
            <a:pPr marL="231775" indent="-228600" algn="just" fontAlgn="base">
              <a:spcBef>
                <a:spcPct val="0"/>
              </a:spcBef>
              <a:spcAft>
                <a:spcPct val="0"/>
              </a:spcAft>
              <a:buFont typeface="Arial" panose="020B0604020202020204" pitchFamily="34" charset="0"/>
              <a:buChar char="•"/>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Validation</a:t>
            </a:r>
          </a:p>
          <a:p>
            <a:pPr marL="231775" indent="-228600" algn="just" fontAlgn="base">
              <a:spcBef>
                <a:spcPct val="0"/>
              </a:spcBef>
              <a:spcAft>
                <a:spcPct val="0"/>
              </a:spcAft>
              <a:buFont typeface="Arial" panose="020B0604020202020204" pitchFamily="34" charset="0"/>
              <a:buChar char="•"/>
            </a:pP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Convertion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&amp; Validation</a:t>
            </a:r>
          </a:p>
          <a:p>
            <a:pPr marL="3175" fontAlgn="base">
              <a:spcBef>
                <a:spcPct val="0"/>
              </a:spcBef>
              <a:spcAft>
                <a:spcPct val="0"/>
              </a:spcAft>
            </a:pPr>
            <a:endParaRPr lang="fr-BE" sz="1200" dirty="0">
              <a:solidFill>
                <a:srgbClr val="0F5494"/>
              </a:solidFill>
              <a:latin typeface="Verdana" pitchFamily="34" charset="0"/>
              <a:ea typeface="ＭＳ Ｐゴシック" pitchFamily="34" charset="-128"/>
            </a:endParaRPr>
          </a:p>
        </p:txBody>
      </p:sp>
      <p:sp>
        <p:nvSpPr>
          <p:cNvPr id="21" name="Rectangle 12"/>
          <p:cNvSpPr>
            <a:spLocks noChangeArrowheads="1"/>
          </p:cNvSpPr>
          <p:nvPr/>
        </p:nvSpPr>
        <p:spPr bwMode="auto">
          <a:xfrm flipV="1">
            <a:off x="4817318" y="5588028"/>
            <a:ext cx="4937463" cy="432048"/>
          </a:xfrm>
          <a:prstGeom prst="rect">
            <a:avLst/>
          </a:prstGeom>
          <a:noFill/>
          <a:ln>
            <a:solidFill>
              <a:srgbClr val="035DC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2" name="Rounded Rectangular Callout 21"/>
          <p:cNvSpPr/>
          <p:nvPr/>
        </p:nvSpPr>
        <p:spPr bwMode="auto">
          <a:xfrm>
            <a:off x="10000326" y="3858772"/>
            <a:ext cx="2011655" cy="1940957"/>
          </a:xfrm>
          <a:prstGeom prst="wedgeRoundRectCallout">
            <a:avLst>
              <a:gd name="adj1" fmla="val -60928"/>
              <a:gd name="adj2" fmla="val 33918"/>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3.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Possibility</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to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load</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template</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saved</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during</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previous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convertion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it</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contains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a:t>
            </a:r>
          </a:p>
          <a:p>
            <a:pPr marL="174625" indent="-171450" algn="just" fontAlgn="base">
              <a:spcBef>
                <a:spcPct val="0"/>
              </a:spcBef>
              <a:spcAft>
                <a:spcPct val="0"/>
              </a:spcAft>
              <a:buFont typeface="Arial" panose="020B0604020202020204" pitchFamily="34" charset="0"/>
              <a:buChar char="•"/>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Input</a:t>
            </a:r>
          </a:p>
          <a:p>
            <a:pPr marL="174625" indent="-171450" algn="just" fontAlgn="base">
              <a:spcBef>
                <a:spcPct val="0"/>
              </a:spcBef>
              <a:spcAft>
                <a:spcPct val="0"/>
              </a:spcAft>
              <a:buFont typeface="Arial" panose="020B0604020202020204" pitchFamily="34" charset="0"/>
              <a:buChar char="•"/>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Output</a:t>
            </a:r>
          </a:p>
          <a:p>
            <a:pPr marL="174625" indent="-171450" algn="just" fontAlgn="base">
              <a:spcBef>
                <a:spcPct val="0"/>
              </a:spcBef>
              <a:spcAft>
                <a:spcPct val="0"/>
              </a:spcAft>
              <a:buFont typeface="Arial" panose="020B0604020202020204" pitchFamily="34" charset="0"/>
              <a:buChar char="•"/>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Formats</a:t>
            </a:r>
          </a:p>
          <a:p>
            <a:pPr marL="174625" indent="-171450" algn="just" fontAlgn="base">
              <a:spcBef>
                <a:spcPct val="0"/>
              </a:spcBef>
              <a:spcAft>
                <a:spcPct val="0"/>
              </a:spcAft>
              <a:buFont typeface="Arial" panose="020B0604020202020204" pitchFamily="34" charset="0"/>
              <a:buChar char="•"/>
            </a:pP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Parameters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a:t>
            </a:r>
          </a:p>
          <a:p>
            <a:pPr marL="3175" fontAlgn="base">
              <a:spcBef>
                <a:spcPct val="0"/>
              </a:spcBef>
              <a:spcAft>
                <a:spcPct val="0"/>
              </a:spcAft>
            </a:pPr>
            <a:endParaRPr lang="fr-BE" sz="1200" dirty="0">
              <a:solidFill>
                <a:srgbClr val="0F5494"/>
              </a:solidFill>
              <a:latin typeface="Verdana" pitchFamily="34" charset="0"/>
              <a:ea typeface="ＭＳ Ｐゴシック" pitchFamily="34" charset="-128"/>
            </a:endParaRPr>
          </a:p>
        </p:txBody>
      </p:sp>
    </p:spTree>
    <p:extLst>
      <p:ext uri="{BB962C8B-B14F-4D97-AF65-F5344CB8AC3E}">
        <p14:creationId xmlns:p14="http://schemas.microsoft.com/office/powerpoint/2010/main" val="377405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838200" y="1825624"/>
            <a:ext cx="2501642" cy="4305661"/>
          </a:xfrm>
          <a:noFill/>
        </p:spPr>
        <p:txBody>
          <a:bodyPr vert="horz" rIns="0">
            <a:normAutofit fontScale="85000" lnSpcReduction="10000"/>
          </a:bodyPr>
          <a:lstStyle/>
          <a:p>
            <a:pPr marL="0" indent="0">
              <a:buNone/>
            </a:pPr>
            <a:r>
              <a:rPr lang="en-GB" dirty="0" smtClean="0"/>
              <a:t>2. Structures</a:t>
            </a:r>
            <a:endParaRPr lang="en-GB" dirty="0"/>
          </a:p>
          <a:p>
            <a:pPr lvl="1" eaLnBrk="1" hangingPunct="1"/>
            <a:r>
              <a:rPr lang="en-GB" dirty="0" smtClean="0"/>
              <a:t>Data Structure Definition (</a:t>
            </a:r>
            <a:r>
              <a:rPr lang="en-GB" b="1" dirty="0" smtClean="0"/>
              <a:t>DSD</a:t>
            </a:r>
            <a:r>
              <a:rPr lang="en-GB" dirty="0" smtClean="0"/>
              <a:t>) or </a:t>
            </a:r>
            <a:r>
              <a:rPr lang="en-GB" b="1" dirty="0" smtClean="0"/>
              <a:t>Dataflow</a:t>
            </a:r>
          </a:p>
          <a:p>
            <a:pPr lvl="2"/>
            <a:r>
              <a:rPr lang="en-GB" b="0" dirty="0" smtClean="0"/>
              <a:t>Either stored in a </a:t>
            </a:r>
            <a:r>
              <a:rPr lang="en-GB" b="1" dirty="0" smtClean="0"/>
              <a:t>structure file </a:t>
            </a:r>
            <a:r>
              <a:rPr lang="en-GB" b="0" dirty="0" smtClean="0"/>
              <a:t>(offline operation)</a:t>
            </a:r>
            <a:endParaRPr lang="en-GB" dirty="0"/>
          </a:p>
          <a:p>
            <a:pPr lvl="2"/>
            <a:r>
              <a:rPr lang="en-GB" dirty="0" smtClean="0"/>
              <a:t>Or given as a reference to be fetched from an online </a:t>
            </a:r>
            <a:r>
              <a:rPr lang="en-GB" b="1" dirty="0" smtClean="0"/>
              <a:t>SDMX Registry</a:t>
            </a:r>
            <a:r>
              <a:rPr lang="en-GB" dirty="0" smtClean="0"/>
              <a:t> </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23</a:t>
            </a:fld>
            <a:endParaRPr lang="en-GB"/>
          </a:p>
        </p:txBody>
      </p:sp>
      <p:sp>
        <p:nvSpPr>
          <p:cNvPr id="15364" name="Rectangle 4"/>
          <p:cNvSpPr>
            <a:spLocks noGrp="1" noChangeArrowheads="1"/>
          </p:cNvSpPr>
          <p:nvPr>
            <p:ph type="title"/>
          </p:nvPr>
        </p:nvSpPr>
        <p:spPr/>
        <p:txBody>
          <a:bodyPr/>
          <a:lstStyle/>
          <a:p>
            <a:pPr algn="l" eaLnBrk="1" hangingPunct="1"/>
            <a:r>
              <a:rPr lang="en-US" dirty="0" smtClean="0"/>
              <a:t>How</a:t>
            </a:r>
            <a:r>
              <a:rPr lang="es-ES" dirty="0" smtClean="0"/>
              <a:t> </a:t>
            </a:r>
            <a:r>
              <a:rPr lang="en-US" dirty="0" smtClean="0"/>
              <a:t>does the Converter work?</a:t>
            </a:r>
            <a:endParaRPr lang="en-US" dirty="0"/>
          </a:p>
        </p:txBody>
      </p:sp>
      <p:pic>
        <p:nvPicPr>
          <p:cNvPr id="2" name="Picture 1"/>
          <p:cNvPicPr>
            <a:picLocks noChangeAspect="1"/>
          </p:cNvPicPr>
          <p:nvPr/>
        </p:nvPicPr>
        <p:blipFill>
          <a:blip r:embed="rId3"/>
          <a:stretch>
            <a:fillRect/>
          </a:stretch>
        </p:blipFill>
        <p:spPr>
          <a:xfrm>
            <a:off x="3339841" y="1522162"/>
            <a:ext cx="8852159" cy="4858933"/>
          </a:xfrm>
          <a:prstGeom prst="rect">
            <a:avLst/>
          </a:prstGeom>
        </p:spPr>
      </p:pic>
    </p:spTree>
    <p:extLst>
      <p:ext uri="{BB962C8B-B14F-4D97-AF65-F5344CB8AC3E}">
        <p14:creationId xmlns:p14="http://schemas.microsoft.com/office/powerpoint/2010/main" val="5640057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838199" y="1825625"/>
            <a:ext cx="2484657" cy="3881904"/>
          </a:xfrm>
          <a:noFill/>
        </p:spPr>
        <p:txBody>
          <a:bodyPr vert="horz" rIns="0">
            <a:normAutofit fontScale="77500" lnSpcReduction="20000"/>
          </a:bodyPr>
          <a:lstStyle/>
          <a:p>
            <a:pPr marL="0" indent="0">
              <a:buNone/>
            </a:pPr>
            <a:r>
              <a:rPr lang="en-GB" dirty="0" smtClean="0"/>
              <a:t>3. Format specific parameters</a:t>
            </a:r>
          </a:p>
          <a:p>
            <a:pPr lvl="1" eaLnBrk="1" hangingPunct="1"/>
            <a:r>
              <a:rPr lang="en-GB" b="0" dirty="0" smtClean="0"/>
              <a:t>Additional information (format specific, </a:t>
            </a:r>
            <a:r>
              <a:rPr lang="en-GB" b="0" dirty="0" smtClean="0"/>
              <a:t>optional) </a:t>
            </a:r>
            <a:r>
              <a:rPr lang="en-GB" dirty="0" smtClean="0"/>
              <a:t>E.g</a:t>
            </a:r>
            <a:r>
              <a:rPr lang="en-GB" dirty="0" smtClean="0"/>
              <a:t>., mappings, CSV delimiter, message headers.</a:t>
            </a:r>
          </a:p>
          <a:p>
            <a:pPr lvl="1"/>
            <a:r>
              <a:rPr lang="en-GB" b="0" dirty="0" smtClean="0"/>
              <a:t>Specification of additional operations (</a:t>
            </a:r>
            <a:r>
              <a:rPr lang="en-GB" b="0" dirty="0" smtClean="0"/>
              <a:t>optional)</a:t>
            </a:r>
            <a:r>
              <a:rPr lang="en-GB" dirty="0" smtClean="0"/>
              <a:t>E.g</a:t>
            </a:r>
            <a:r>
              <a:rPr lang="en-GB" dirty="0" smtClean="0"/>
              <a:t>., transcoding, SDMX validation.</a:t>
            </a:r>
          </a:p>
        </p:txBody>
      </p:sp>
      <p:sp>
        <p:nvSpPr>
          <p:cNvPr id="14" name="Slide Number Placeholder 13"/>
          <p:cNvSpPr>
            <a:spLocks noGrp="1"/>
          </p:cNvSpPr>
          <p:nvPr>
            <p:ph type="sldNum" sz="quarter" idx="12"/>
          </p:nvPr>
        </p:nvSpPr>
        <p:spPr/>
        <p:txBody>
          <a:bodyPr/>
          <a:lstStyle/>
          <a:p>
            <a:fld id="{F46C79FD-C571-418B-AB0F-5EE936C85276}" type="slidenum">
              <a:rPr lang="en-GB" smtClean="0"/>
              <a:t>24</a:t>
            </a:fld>
            <a:endParaRPr lang="en-GB"/>
          </a:p>
        </p:txBody>
      </p:sp>
      <p:sp>
        <p:nvSpPr>
          <p:cNvPr id="15364" name="Rectangle 4"/>
          <p:cNvSpPr>
            <a:spLocks noGrp="1" noChangeArrowheads="1"/>
          </p:cNvSpPr>
          <p:nvPr>
            <p:ph type="title"/>
          </p:nvPr>
        </p:nvSpPr>
        <p:spPr/>
        <p:txBody>
          <a:bodyPr/>
          <a:lstStyle/>
          <a:p>
            <a:pPr algn="l" eaLnBrk="1" hangingPunct="1"/>
            <a:r>
              <a:rPr lang="en-US" dirty="0" smtClean="0"/>
              <a:t>How</a:t>
            </a:r>
            <a:r>
              <a:rPr lang="es-ES" dirty="0" smtClean="0"/>
              <a:t> </a:t>
            </a:r>
            <a:r>
              <a:rPr lang="en-US" dirty="0" smtClean="0"/>
              <a:t>does the Converter work?</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0634" y="1579294"/>
            <a:ext cx="6124878" cy="4801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ular Callout 5"/>
          <p:cNvSpPr/>
          <p:nvPr/>
        </p:nvSpPr>
        <p:spPr bwMode="auto">
          <a:xfrm>
            <a:off x="3244399" y="4148848"/>
            <a:ext cx="1467003" cy="1123712"/>
          </a:xfrm>
          <a:prstGeom prst="wedgeRoundRectCallout">
            <a:avLst>
              <a:gd name="adj1" fmla="val -7530"/>
              <a:gd name="adj2" fmla="val -88263"/>
              <a:gd name="adj3" fmla="val 16667"/>
            </a:avLst>
          </a:prstGeom>
          <a:solidFill>
            <a:srgbClr val="FFFFFF"/>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marR="0" lvl="0" indent="0" defTabSz="914400" eaLnBrk="1" fontAlgn="base" latinLnBrk="0" hangingPunct="1">
              <a:lnSpc>
                <a:spcPct val="100000"/>
              </a:lnSpc>
              <a:spcBef>
                <a:spcPct val="0"/>
              </a:spcBef>
              <a:spcAft>
                <a:spcPct val="0"/>
              </a:spcAft>
              <a:buClrTx/>
              <a:buSzTx/>
              <a:buFontTx/>
              <a:buNone/>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1- The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converter</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adapts</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depending</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of the format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selected</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as input/output.</a:t>
            </a:r>
          </a:p>
        </p:txBody>
      </p:sp>
      <p:sp>
        <p:nvSpPr>
          <p:cNvPr id="7" name="Rectangle 12"/>
          <p:cNvSpPr>
            <a:spLocks noChangeArrowheads="1"/>
          </p:cNvSpPr>
          <p:nvPr/>
        </p:nvSpPr>
        <p:spPr bwMode="auto">
          <a:xfrm flipV="1">
            <a:off x="3667643" y="2227583"/>
            <a:ext cx="1026041" cy="1453213"/>
          </a:xfrm>
          <a:prstGeom prst="rect">
            <a:avLst/>
          </a:prstGeom>
          <a:noFill/>
          <a:ln w="25400" cap="flat" cmpd="sng" algn="ctr">
            <a:solidFill>
              <a:srgbClr val="2D2D8A"/>
            </a:solidFill>
            <a:prstDash val="solid"/>
            <a:headEnd/>
            <a:tailEnd/>
          </a:ln>
          <a:effectLst/>
        </p:spPr>
        <p:txBody>
          <a:bodyPr wrap="none" anchor="ctr"/>
          <a:lstStyle/>
          <a:p>
            <a:pPr marL="0" marR="0" lvl="0" indent="0" algn="ctr" defTabSz="914400" eaLnBrk="0" fontAlgn="base" latinLnBrk="0" hangingPunct="0">
              <a:lnSpc>
                <a:spcPct val="100000"/>
              </a:lnSpc>
              <a:spcBef>
                <a:spcPct val="50000"/>
              </a:spcBef>
              <a:spcAft>
                <a:spcPct val="0"/>
              </a:spcAft>
              <a:buClrTx/>
              <a:buSzTx/>
              <a:buFontTx/>
              <a:buNone/>
              <a:tabLst/>
              <a:defRPr/>
            </a:pPr>
            <a:endParaRPr kumimoji="0" lang="fr-FR" sz="2000" b="0" i="0" u="none" strike="noStrike" kern="0" cap="none" spc="0" normalizeH="0" baseline="0" noProof="0">
              <a:ln>
                <a:noFill/>
              </a:ln>
              <a:solidFill>
                <a:srgbClr val="000000"/>
              </a:solidFill>
              <a:effectLst/>
              <a:uLnTx/>
              <a:uFillTx/>
              <a:latin typeface="Arial" pitchFamily="34" charset="0"/>
              <a:ea typeface="+mn-ea"/>
              <a:cs typeface="+mn-cs"/>
            </a:endParaRPr>
          </a:p>
        </p:txBody>
      </p:sp>
      <p:sp>
        <p:nvSpPr>
          <p:cNvPr id="8" name="Rectangle 12"/>
          <p:cNvSpPr>
            <a:spLocks noChangeArrowheads="1"/>
          </p:cNvSpPr>
          <p:nvPr/>
        </p:nvSpPr>
        <p:spPr bwMode="auto">
          <a:xfrm flipV="1">
            <a:off x="4783043" y="2031293"/>
            <a:ext cx="4757682" cy="857413"/>
          </a:xfrm>
          <a:prstGeom prst="rect">
            <a:avLst/>
          </a:prstGeom>
          <a:noFill/>
          <a:ln w="25400" cap="flat" cmpd="sng" algn="ctr">
            <a:solidFill>
              <a:srgbClr val="2D2D8A"/>
            </a:solidFill>
            <a:prstDash val="solid"/>
            <a:headEnd/>
            <a:tailEnd/>
          </a:ln>
          <a:effectLst/>
        </p:spPr>
        <p:txBody>
          <a:bodyPr wrap="none" anchor="ctr"/>
          <a:lstStyle/>
          <a:p>
            <a:pPr marL="0" marR="0" lvl="0" indent="0" algn="ctr" defTabSz="914400" eaLnBrk="0" fontAlgn="base" latinLnBrk="0" hangingPunct="0">
              <a:lnSpc>
                <a:spcPct val="100000"/>
              </a:lnSpc>
              <a:spcBef>
                <a:spcPct val="50000"/>
              </a:spcBef>
              <a:spcAft>
                <a:spcPct val="0"/>
              </a:spcAft>
              <a:buClrTx/>
              <a:buSzTx/>
              <a:buFontTx/>
              <a:buNone/>
              <a:tabLst/>
              <a:defRPr/>
            </a:pPr>
            <a:endParaRPr kumimoji="0" lang="fr-FR" sz="2000" b="0" i="0" u="none" strike="noStrike" kern="0" cap="none" spc="0" normalizeH="0" baseline="0" noProof="0">
              <a:ln>
                <a:noFill/>
              </a:ln>
              <a:solidFill>
                <a:srgbClr val="000000"/>
              </a:solidFill>
              <a:effectLst/>
              <a:uLnTx/>
              <a:uFillTx/>
              <a:latin typeface="Arial" pitchFamily="34" charset="0"/>
              <a:ea typeface="+mn-ea"/>
              <a:cs typeface="+mn-cs"/>
            </a:endParaRPr>
          </a:p>
        </p:txBody>
      </p:sp>
      <p:sp>
        <p:nvSpPr>
          <p:cNvPr id="9" name="Rounded Rectangular Callout 8"/>
          <p:cNvSpPr/>
          <p:nvPr/>
        </p:nvSpPr>
        <p:spPr bwMode="auto">
          <a:xfrm>
            <a:off x="10019721" y="1131976"/>
            <a:ext cx="2070246" cy="1328023"/>
          </a:xfrm>
          <a:prstGeom prst="wedgeRoundRectCallout">
            <a:avLst>
              <a:gd name="adj1" fmla="val -71456"/>
              <a:gd name="adj2" fmla="val 33953"/>
              <a:gd name="adj3" fmla="val 16667"/>
            </a:avLst>
          </a:prstGeom>
          <a:solidFill>
            <a:srgbClr val="FFFFFF"/>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marR="0" lvl="0" indent="0" algn="just" defTabSz="914400" eaLnBrk="1" fontAlgn="base" latinLnBrk="0" hangingPunct="1">
              <a:lnSpc>
                <a:spcPct val="100000"/>
              </a:lnSpc>
              <a:spcBef>
                <a:spcPct val="0"/>
              </a:spcBef>
              <a:spcAft>
                <a:spcPct val="0"/>
              </a:spcAft>
              <a:buClrTx/>
              <a:buSzTx/>
              <a:buFontTx/>
              <a:buNone/>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2- For a CSV conversion to SDMX format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you</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need</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 SDMX header:</a:t>
            </a:r>
          </a:p>
          <a:p>
            <a:pPr marL="174625" marR="0" lvl="0" indent="-17145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load</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 SDMX header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previously</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saved</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a:t>
            </a:r>
          </a:p>
          <a:p>
            <a:pPr marL="174625" marR="0" lvl="0" indent="-17145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manual</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encoding</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a:t>
            </a:r>
          </a:p>
        </p:txBody>
      </p:sp>
      <p:sp>
        <p:nvSpPr>
          <p:cNvPr id="10" name="Rectangle 9"/>
          <p:cNvSpPr>
            <a:spLocks noChangeArrowheads="1"/>
          </p:cNvSpPr>
          <p:nvPr/>
        </p:nvSpPr>
        <p:spPr bwMode="auto">
          <a:xfrm flipV="1">
            <a:off x="4792197" y="3032724"/>
            <a:ext cx="4748529" cy="2016224"/>
          </a:xfrm>
          <a:prstGeom prst="rect">
            <a:avLst/>
          </a:prstGeom>
          <a:noFill/>
          <a:ln w="25400" cap="flat" cmpd="sng" algn="ctr">
            <a:solidFill>
              <a:srgbClr val="2D2D8A"/>
            </a:solidFill>
            <a:prstDash val="solid"/>
            <a:headEnd/>
            <a:tailEnd/>
          </a:ln>
          <a:effectLst/>
        </p:spPr>
        <p:txBody>
          <a:bodyPr wrap="none" anchor="ctr"/>
          <a:lstStyle/>
          <a:p>
            <a:pPr marL="0" marR="0" lvl="0" indent="0" algn="ctr" defTabSz="914400" eaLnBrk="0" fontAlgn="base" latinLnBrk="0" hangingPunct="0">
              <a:lnSpc>
                <a:spcPct val="100000"/>
              </a:lnSpc>
              <a:spcBef>
                <a:spcPct val="50000"/>
              </a:spcBef>
              <a:spcAft>
                <a:spcPct val="0"/>
              </a:spcAft>
              <a:buClrTx/>
              <a:buSzTx/>
              <a:buFontTx/>
              <a:buNone/>
              <a:tabLst/>
              <a:defRPr/>
            </a:pPr>
            <a:endParaRPr kumimoji="0" lang="fr-FR" sz="2000" b="0" i="0" u="none" strike="noStrike" kern="0" cap="none" spc="0" normalizeH="0" baseline="0" noProof="0">
              <a:ln>
                <a:noFill/>
              </a:ln>
              <a:solidFill>
                <a:srgbClr val="000000"/>
              </a:solidFill>
              <a:effectLst/>
              <a:uLnTx/>
              <a:uFillTx/>
              <a:latin typeface="Arial" pitchFamily="34" charset="0"/>
              <a:ea typeface="+mn-ea"/>
              <a:cs typeface="+mn-cs"/>
            </a:endParaRPr>
          </a:p>
        </p:txBody>
      </p:sp>
      <p:sp>
        <p:nvSpPr>
          <p:cNvPr id="11" name="Rounded Rectangular Callout 10"/>
          <p:cNvSpPr/>
          <p:nvPr/>
        </p:nvSpPr>
        <p:spPr bwMode="auto">
          <a:xfrm>
            <a:off x="10019723" y="3114316"/>
            <a:ext cx="1753251" cy="1328023"/>
          </a:xfrm>
          <a:prstGeom prst="wedgeRoundRectCallout">
            <a:avLst>
              <a:gd name="adj1" fmla="val -72392"/>
              <a:gd name="adj2" fmla="val -33330"/>
              <a:gd name="adj3" fmla="val 16667"/>
            </a:avLst>
          </a:prstGeom>
          <a:solidFill>
            <a:srgbClr val="FFFFFF"/>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marR="0" lvl="0" indent="0" algn="just" defTabSz="914400" eaLnBrk="1" fontAlgn="base" latinLnBrk="0" hangingPunct="1">
              <a:lnSpc>
                <a:spcPct val="100000"/>
              </a:lnSpc>
              <a:spcBef>
                <a:spcPct val="0"/>
              </a:spcBef>
              <a:spcAft>
                <a:spcPct val="0"/>
              </a:spcAft>
              <a:buClrTx/>
              <a:buSzTx/>
              <a:buFontTx/>
              <a:buNone/>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4- CSV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parameters</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a:t>
            </a:r>
          </a:p>
          <a:p>
            <a:pPr marL="174625" marR="0" lvl="0" indent="-17145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Csv header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row</a:t>
            </a:r>
            <a:endPar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endParaRPr>
          </a:p>
          <a:p>
            <a:pPr marL="174625" marR="0" lvl="0" indent="-17145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Column</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to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DSD's</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concepts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mapping</a:t>
            </a:r>
            <a:endPar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endParaRPr>
          </a:p>
          <a:p>
            <a:pPr marL="174625" marR="0" lvl="0" indent="-17145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Use of double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quotes</a:t>
            </a: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 or not</a:t>
            </a:r>
          </a:p>
        </p:txBody>
      </p:sp>
      <p:sp>
        <p:nvSpPr>
          <p:cNvPr id="12" name="Rectangle 12"/>
          <p:cNvSpPr>
            <a:spLocks noChangeArrowheads="1"/>
          </p:cNvSpPr>
          <p:nvPr/>
        </p:nvSpPr>
        <p:spPr bwMode="auto">
          <a:xfrm flipV="1">
            <a:off x="4797707" y="5120961"/>
            <a:ext cx="4743018" cy="443962"/>
          </a:xfrm>
          <a:prstGeom prst="rect">
            <a:avLst/>
          </a:prstGeom>
          <a:noFill/>
          <a:ln w="25400" cap="flat" cmpd="sng" algn="ctr">
            <a:solidFill>
              <a:srgbClr val="2D2D8A"/>
            </a:solidFill>
            <a:prstDash val="solid"/>
            <a:headEnd/>
            <a:tailEnd/>
          </a:ln>
          <a:effectLst/>
        </p:spPr>
        <p:txBody>
          <a:bodyPr wrap="none" anchor="ctr"/>
          <a:lstStyle/>
          <a:p>
            <a:pPr marL="0" marR="0" lvl="0" indent="0" algn="ctr" defTabSz="914400" eaLnBrk="0" fontAlgn="base" latinLnBrk="0" hangingPunct="0">
              <a:lnSpc>
                <a:spcPct val="100000"/>
              </a:lnSpc>
              <a:spcBef>
                <a:spcPct val="50000"/>
              </a:spcBef>
              <a:spcAft>
                <a:spcPct val="0"/>
              </a:spcAft>
              <a:buClrTx/>
              <a:buSzTx/>
              <a:buFontTx/>
              <a:buNone/>
              <a:tabLst/>
              <a:defRPr/>
            </a:pPr>
            <a:endParaRPr kumimoji="0" lang="fr-FR" sz="2000" b="0" i="0" u="none" strike="noStrike" kern="0" cap="none" spc="0" normalizeH="0" baseline="0" noProof="0">
              <a:ln>
                <a:noFill/>
              </a:ln>
              <a:solidFill>
                <a:srgbClr val="000000"/>
              </a:solidFill>
              <a:effectLst/>
              <a:uLnTx/>
              <a:uFillTx/>
              <a:latin typeface="Arial" pitchFamily="34" charset="0"/>
              <a:ea typeface="+mn-ea"/>
              <a:cs typeface="+mn-cs"/>
            </a:endParaRPr>
          </a:p>
        </p:txBody>
      </p:sp>
      <p:sp>
        <p:nvSpPr>
          <p:cNvPr id="13" name="Rounded Rectangular Callout 12"/>
          <p:cNvSpPr/>
          <p:nvPr/>
        </p:nvSpPr>
        <p:spPr bwMode="auto">
          <a:xfrm>
            <a:off x="10019721" y="5258457"/>
            <a:ext cx="1613514" cy="306467"/>
          </a:xfrm>
          <a:prstGeom prst="wedgeRoundRectCallout">
            <a:avLst>
              <a:gd name="adj1" fmla="val -73033"/>
              <a:gd name="adj2" fmla="val 33929"/>
              <a:gd name="adj3" fmla="val 16667"/>
            </a:avLst>
          </a:prstGeom>
          <a:solidFill>
            <a:srgbClr val="FFFFFF"/>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marR="0" lvl="0" indent="0" algn="just" defTabSz="914400" eaLnBrk="1" fontAlgn="base" latinLnBrk="0" hangingPunct="1">
              <a:lnSpc>
                <a:spcPct val="100000"/>
              </a:lnSpc>
              <a:spcBef>
                <a:spcPct val="0"/>
              </a:spcBef>
              <a:spcAft>
                <a:spcPct val="0"/>
              </a:spcAft>
              <a:buClrTx/>
              <a:buSzTx/>
              <a:buFontTx/>
              <a:buNone/>
              <a:tabLst/>
              <a:defRPr/>
            </a:pPr>
            <a:r>
              <a:rPr kumimoji="0" lang="fr-BE" sz="12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5- </a:t>
            </a:r>
            <a:r>
              <a:rPr kumimoji="0" lang="fr-BE" sz="1200" b="0" i="0" u="none" strike="noStrike" kern="0" cap="none" spc="0" normalizeH="0" baseline="0" noProof="0" dirty="0" err="1" smtClean="0">
                <a:ln>
                  <a:noFill/>
                </a:ln>
                <a:solidFill>
                  <a:srgbClr val="000000"/>
                </a:solidFill>
                <a:effectLst/>
                <a:uLnTx/>
                <a:uFillTx/>
                <a:latin typeface="Arial" panose="020B0604020202020204" pitchFamily="34" charset="0"/>
                <a:ea typeface="ＭＳ Ｐゴシック" pitchFamily="34" charset="-128"/>
                <a:cs typeface="Arial" panose="020B0604020202020204" pitchFamily="34" charset="0"/>
              </a:rPr>
              <a:t>Transcoding</a:t>
            </a:r>
            <a:endParaRPr kumimoji="0" lang="fr-BE" sz="1200" b="0" i="0" u="none" strike="noStrike" kern="0" cap="none" spc="0" normalizeH="0" baseline="0" noProof="0" dirty="0" smtClean="0">
              <a:ln>
                <a:noFill/>
              </a:ln>
              <a:solidFill>
                <a:srgbClr val="0F5494"/>
              </a:solidFill>
              <a:effectLst/>
              <a:uLnTx/>
              <a:uFillTx/>
              <a:latin typeface="Verdana" pitchFamily="34" charset="0"/>
              <a:ea typeface="ＭＳ Ｐゴシック" pitchFamily="34" charset="-128"/>
            </a:endParaRPr>
          </a:p>
        </p:txBody>
      </p:sp>
    </p:spTree>
    <p:extLst>
      <p:ext uri="{BB962C8B-B14F-4D97-AF65-F5344CB8AC3E}">
        <p14:creationId xmlns:p14="http://schemas.microsoft.com/office/powerpoint/2010/main" val="4278653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25</a:t>
            </a:fld>
            <a:endParaRPr lang="en-GB"/>
          </a:p>
        </p:txBody>
      </p:sp>
      <p:sp>
        <p:nvSpPr>
          <p:cNvPr id="15364" name="Rectangle 4"/>
          <p:cNvSpPr>
            <a:spLocks noGrp="1" noChangeArrowheads="1"/>
          </p:cNvSpPr>
          <p:nvPr>
            <p:ph type="title"/>
          </p:nvPr>
        </p:nvSpPr>
        <p:spPr/>
        <p:txBody>
          <a:bodyPr/>
          <a:lstStyle/>
          <a:p>
            <a:pPr algn="l" eaLnBrk="1" hangingPunct="1"/>
            <a:r>
              <a:rPr lang="en-US" dirty="0" smtClean="0"/>
              <a:t>How</a:t>
            </a:r>
            <a:r>
              <a:rPr lang="es-ES" dirty="0" smtClean="0"/>
              <a:t> </a:t>
            </a:r>
            <a:r>
              <a:rPr lang="en-US" dirty="0" smtClean="0"/>
              <a:t>does the Converter work?</a:t>
            </a:r>
            <a:endParaRPr lang="en-US" dirty="0"/>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9525" y="5871010"/>
            <a:ext cx="5472607" cy="674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5429" y="1577241"/>
            <a:ext cx="6012667" cy="4247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ounded Rectangular Callout 16"/>
          <p:cNvSpPr/>
          <p:nvPr/>
        </p:nvSpPr>
        <p:spPr bwMode="auto">
          <a:xfrm>
            <a:off x="10408156" y="3281141"/>
            <a:ext cx="1692188" cy="1328023"/>
          </a:xfrm>
          <a:prstGeom prst="wedgeRoundRectCallout">
            <a:avLst>
              <a:gd name="adj1" fmla="val -74592"/>
              <a:gd name="adj2" fmla="val -26647"/>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The user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can</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map</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elements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of the DSD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with</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columns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of the CSV.</a:t>
            </a:r>
            <a:br>
              <a:rPr lang="fr-BE" sz="1200" dirty="0">
                <a:solidFill>
                  <a:srgbClr val="000000"/>
                </a:solidFill>
                <a:latin typeface="Arial" panose="020B0604020202020204" pitchFamily="34" charset="0"/>
                <a:ea typeface="ＭＳ Ｐゴシック" pitchFamily="34" charset="-128"/>
                <a:cs typeface="Arial" panose="020B0604020202020204" pitchFamily="34" charset="0"/>
              </a:rPr>
            </a:b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a:p>
            <a:pPr marL="3175"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Or set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fixed</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values.</a:t>
            </a:r>
          </a:p>
        </p:txBody>
      </p:sp>
      <p:sp>
        <p:nvSpPr>
          <p:cNvPr id="18" name="Rectangle 17"/>
          <p:cNvSpPr>
            <a:spLocks noChangeArrowheads="1"/>
          </p:cNvSpPr>
          <p:nvPr/>
        </p:nvSpPr>
        <p:spPr bwMode="auto">
          <a:xfrm flipV="1">
            <a:off x="4827536" y="2658830"/>
            <a:ext cx="5112568" cy="3165411"/>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19" name="Rectangle 18"/>
          <p:cNvSpPr>
            <a:spLocks noChangeArrowheads="1"/>
          </p:cNvSpPr>
          <p:nvPr/>
        </p:nvSpPr>
        <p:spPr bwMode="auto">
          <a:xfrm>
            <a:off x="9400044" y="5871010"/>
            <a:ext cx="806764" cy="265607"/>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0" name="Rounded Rectangular Callout 19"/>
          <p:cNvSpPr/>
          <p:nvPr/>
        </p:nvSpPr>
        <p:spPr bwMode="auto">
          <a:xfrm>
            <a:off x="10496043" y="5466697"/>
            <a:ext cx="920226" cy="715089"/>
          </a:xfrm>
          <a:prstGeom prst="wedgeRoundRectCallout">
            <a:avLst>
              <a:gd name="adj1" fmla="val -72706"/>
              <a:gd name="adj2" fmla="val 22602"/>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en-US" sz="1200" dirty="0">
                <a:solidFill>
                  <a:srgbClr val="000000"/>
                </a:solidFill>
                <a:latin typeface="Arial" panose="020B0604020202020204" pitchFamily="34" charset="0"/>
                <a:ea typeface="ＭＳ Ｐゴシック" pitchFamily="34" charset="-128"/>
                <a:cs typeface="Arial" panose="020B0604020202020204" pitchFamily="34" charset="0"/>
              </a:rPr>
              <a:t>Save the mapping into a file.</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21" name="Rectangle 20"/>
          <p:cNvSpPr>
            <a:spLocks noChangeArrowheads="1"/>
          </p:cNvSpPr>
          <p:nvPr/>
        </p:nvSpPr>
        <p:spPr bwMode="auto">
          <a:xfrm flipV="1">
            <a:off x="4827536" y="1901276"/>
            <a:ext cx="5112568" cy="720080"/>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2" name="Rounded Rectangular Callout 21"/>
          <p:cNvSpPr/>
          <p:nvPr/>
        </p:nvSpPr>
        <p:spPr bwMode="auto">
          <a:xfrm>
            <a:off x="10408156" y="1961573"/>
            <a:ext cx="1692188" cy="919401"/>
          </a:xfrm>
          <a:prstGeom prst="wedgeRoundRectCallout">
            <a:avLst>
              <a:gd name="adj1" fmla="val -74592"/>
              <a:gd name="adj2" fmla="val -26647"/>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fontAlgn="base">
              <a:spcBef>
                <a:spcPct val="0"/>
              </a:spcBef>
              <a:spcAft>
                <a:spcPct val="0"/>
              </a:spcAft>
            </a:pP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Columns</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not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used</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that</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will</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not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be</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included</a:t>
            </a: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 in the output.</a:t>
            </a:r>
          </a:p>
        </p:txBody>
      </p:sp>
      <p:sp>
        <p:nvSpPr>
          <p:cNvPr id="23" name="Rectangle 3"/>
          <p:cNvSpPr txBox="1">
            <a:spLocks noChangeArrowheads="1"/>
          </p:cNvSpPr>
          <p:nvPr/>
        </p:nvSpPr>
        <p:spPr>
          <a:xfrm>
            <a:off x="838199" y="1825625"/>
            <a:ext cx="2484657" cy="3881904"/>
          </a:xfrm>
          <a:prstGeom prst="rect">
            <a:avLst/>
          </a:prstGeom>
          <a:noFill/>
        </p:spPr>
        <p:txBody>
          <a:bodyPr vert="horz" lIns="91440" tIns="45720" rIns="0" bIns="45720" rtlCol="0">
            <a:normAutofit fontScale="77500" lnSpcReduction="20000"/>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mtClean="0"/>
              <a:t>3. Format specific parameters</a:t>
            </a:r>
          </a:p>
          <a:p>
            <a:pPr lvl="1"/>
            <a:r>
              <a:rPr lang="en-GB" smtClean="0"/>
              <a:t>Additional information (format specific, optional) E.g., mappings, CSV delimiter, message headers.</a:t>
            </a:r>
          </a:p>
          <a:p>
            <a:pPr lvl="1"/>
            <a:r>
              <a:rPr lang="en-GB" smtClean="0"/>
              <a:t>Specification of additional operations (optional)E.g., transcoding, SDMX validation.</a:t>
            </a:r>
            <a:endParaRPr lang="en-GB" dirty="0" smtClean="0"/>
          </a:p>
        </p:txBody>
      </p:sp>
    </p:spTree>
    <p:extLst>
      <p:ext uri="{BB962C8B-B14F-4D97-AF65-F5344CB8AC3E}">
        <p14:creationId xmlns:p14="http://schemas.microsoft.com/office/powerpoint/2010/main" val="3879295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26</a:t>
            </a:fld>
            <a:endParaRPr lang="en-GB"/>
          </a:p>
        </p:txBody>
      </p:sp>
      <p:sp>
        <p:nvSpPr>
          <p:cNvPr id="15364" name="Rectangle 4"/>
          <p:cNvSpPr>
            <a:spLocks noGrp="1" noChangeArrowheads="1"/>
          </p:cNvSpPr>
          <p:nvPr>
            <p:ph type="title"/>
          </p:nvPr>
        </p:nvSpPr>
        <p:spPr/>
        <p:txBody>
          <a:bodyPr/>
          <a:lstStyle/>
          <a:p>
            <a:pPr algn="l" eaLnBrk="1" hangingPunct="1"/>
            <a:r>
              <a:rPr lang="en-US" dirty="0" smtClean="0"/>
              <a:t>How</a:t>
            </a:r>
            <a:r>
              <a:rPr lang="es-ES" dirty="0" smtClean="0"/>
              <a:t> </a:t>
            </a:r>
            <a:r>
              <a:rPr lang="en-US" dirty="0" smtClean="0"/>
              <a:t>does the Converter work?</a:t>
            </a:r>
            <a:endParaRPr lang="en-US" dirty="0"/>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4910" y="1675642"/>
            <a:ext cx="6625110" cy="484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ounded Rectangular Callout 22"/>
          <p:cNvSpPr/>
          <p:nvPr/>
        </p:nvSpPr>
        <p:spPr bwMode="auto">
          <a:xfrm>
            <a:off x="10443683" y="1963674"/>
            <a:ext cx="1748317" cy="1328023"/>
          </a:xfrm>
          <a:prstGeom prst="wedgeRoundRectCallout">
            <a:avLst>
              <a:gd name="adj1" fmla="val -64071"/>
              <a:gd name="adj2" fmla="val -21348"/>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en-US" sz="1200" dirty="0">
                <a:solidFill>
                  <a:srgbClr val="000000"/>
                </a:solidFill>
                <a:latin typeface="Arial" panose="020B0604020202020204" pitchFamily="34" charset="0"/>
                <a:ea typeface="ＭＳ Ｐゴシック" pitchFamily="34" charset="-128"/>
                <a:cs typeface="Arial" panose="020B0604020202020204" pitchFamily="34" charset="0"/>
              </a:rPr>
              <a:t>The converter will automatically transform a specific value from the input file to a valid SDMX code.</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24" name="Rounded Rectangular Callout 23"/>
          <p:cNvSpPr/>
          <p:nvPr/>
        </p:nvSpPr>
        <p:spPr bwMode="auto">
          <a:xfrm>
            <a:off x="10443684" y="4451779"/>
            <a:ext cx="1512167" cy="510778"/>
          </a:xfrm>
          <a:prstGeom prst="wedgeRoundRectCallout">
            <a:avLst>
              <a:gd name="adj1" fmla="val -67174"/>
              <a:gd name="adj2" fmla="val -31268"/>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en-US" sz="1200" dirty="0">
                <a:solidFill>
                  <a:srgbClr val="000000"/>
                </a:solidFill>
                <a:latin typeface="Arial" panose="020B0604020202020204" pitchFamily="34" charset="0"/>
                <a:ea typeface="ＭＳ Ｐゴシック" pitchFamily="34" charset="-128"/>
                <a:cs typeface="Arial" panose="020B0604020202020204" pitchFamily="34" charset="0"/>
              </a:rPr>
              <a:t>Add a transcoding rule.</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25" name="Rectangle 24"/>
          <p:cNvSpPr>
            <a:spLocks noChangeArrowheads="1"/>
          </p:cNvSpPr>
          <p:nvPr/>
        </p:nvSpPr>
        <p:spPr bwMode="auto">
          <a:xfrm flipV="1">
            <a:off x="4538435" y="4091739"/>
            <a:ext cx="5581585" cy="720080"/>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6" name="Rectangle 25"/>
          <p:cNvSpPr>
            <a:spLocks noChangeArrowheads="1"/>
          </p:cNvSpPr>
          <p:nvPr/>
        </p:nvSpPr>
        <p:spPr bwMode="auto">
          <a:xfrm flipV="1">
            <a:off x="4538434" y="2035682"/>
            <a:ext cx="5581585" cy="1188133"/>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27" name="Rounded Rectangular Callout 26"/>
          <p:cNvSpPr/>
          <p:nvPr/>
        </p:nvSpPr>
        <p:spPr bwMode="auto">
          <a:xfrm>
            <a:off x="10443684" y="3417722"/>
            <a:ext cx="1512167" cy="510778"/>
          </a:xfrm>
          <a:prstGeom prst="wedgeRoundRectCallout">
            <a:avLst>
              <a:gd name="adj1" fmla="val -67687"/>
              <a:gd name="adj2" fmla="val -34302"/>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en-US" sz="1200" dirty="0">
                <a:solidFill>
                  <a:srgbClr val="000000"/>
                </a:solidFill>
                <a:latin typeface="Arial" panose="020B0604020202020204" pitchFamily="34" charset="0"/>
                <a:ea typeface="ＭＳ Ｐゴシック" pitchFamily="34" charset="-128"/>
                <a:cs typeface="Arial" panose="020B0604020202020204" pitchFamily="34" charset="0"/>
              </a:rPr>
              <a:t>Save transcoding rules into a file.</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28" name="Rectangle 27"/>
          <p:cNvSpPr>
            <a:spLocks noChangeArrowheads="1"/>
          </p:cNvSpPr>
          <p:nvPr/>
        </p:nvSpPr>
        <p:spPr bwMode="auto">
          <a:xfrm flipV="1">
            <a:off x="9003522" y="3283607"/>
            <a:ext cx="1116497" cy="300245"/>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19" name="Rectangle 3"/>
          <p:cNvSpPr txBox="1">
            <a:spLocks noChangeArrowheads="1"/>
          </p:cNvSpPr>
          <p:nvPr/>
        </p:nvSpPr>
        <p:spPr>
          <a:xfrm>
            <a:off x="838199" y="1825625"/>
            <a:ext cx="2484657" cy="3881904"/>
          </a:xfrm>
          <a:prstGeom prst="rect">
            <a:avLst/>
          </a:prstGeom>
          <a:noFill/>
        </p:spPr>
        <p:txBody>
          <a:bodyPr vert="horz" lIns="91440" tIns="45720" rIns="0" bIns="45720" rtlCol="0">
            <a:normAutofit fontScale="77500" lnSpcReduction="20000"/>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3. Format specific parameters</a:t>
            </a:r>
          </a:p>
          <a:p>
            <a:pPr lvl="1"/>
            <a:r>
              <a:rPr lang="en-GB" dirty="0" smtClean="0"/>
              <a:t>Additional information (format specific, optional) E.g., mappings, CSV delimiter, message headers.</a:t>
            </a:r>
          </a:p>
          <a:p>
            <a:pPr lvl="1"/>
            <a:r>
              <a:rPr lang="en-GB" dirty="0" smtClean="0"/>
              <a:t>Specification of additional operations (optional)E.g., transcoding, SDMX validation.</a:t>
            </a:r>
            <a:endParaRPr lang="en-GB" dirty="0" smtClean="0"/>
          </a:p>
        </p:txBody>
      </p:sp>
    </p:spTree>
    <p:extLst>
      <p:ext uri="{BB962C8B-B14F-4D97-AF65-F5344CB8AC3E}">
        <p14:creationId xmlns:p14="http://schemas.microsoft.com/office/powerpoint/2010/main" val="20171761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p:txBody>
          <a:bodyPr/>
          <a:lstStyle/>
          <a:p>
            <a:pPr algn="l" eaLnBrk="1" hangingPunct="1"/>
            <a:r>
              <a:rPr lang="en-US" dirty="0" smtClean="0"/>
              <a:t>How</a:t>
            </a:r>
            <a:r>
              <a:rPr lang="es-ES" dirty="0" smtClean="0"/>
              <a:t> </a:t>
            </a:r>
            <a:r>
              <a:rPr lang="en-US" dirty="0" smtClean="0"/>
              <a:t>does the Converter work?</a:t>
            </a:r>
            <a:endParaRPr lang="en-US" dirty="0"/>
          </a:p>
        </p:txBody>
      </p:sp>
      <p:sp>
        <p:nvSpPr>
          <p:cNvPr id="15363" name="Rectangle 3"/>
          <p:cNvSpPr>
            <a:spLocks noGrp="1" noChangeArrowheads="1"/>
          </p:cNvSpPr>
          <p:nvPr>
            <p:ph idx="1"/>
          </p:nvPr>
        </p:nvSpPr>
        <p:spPr>
          <a:xfrm>
            <a:off x="838200" y="1880596"/>
            <a:ext cx="3154216" cy="4500499"/>
          </a:xfrm>
          <a:noFill/>
        </p:spPr>
        <p:txBody>
          <a:bodyPr vert="horz" lIns="91440" tIns="45720" rIns="0" bIns="45720" rtlCol="0">
            <a:normAutofit/>
          </a:bodyPr>
          <a:lstStyle/>
          <a:p>
            <a:pPr marL="0" indent="0">
              <a:buNone/>
            </a:pPr>
            <a:r>
              <a:rPr lang="en-GB" dirty="0"/>
              <a:t>4. Performs the processing</a:t>
            </a:r>
          </a:p>
          <a:p>
            <a:pPr marL="0" indent="0">
              <a:buNone/>
            </a:pPr>
            <a:r>
              <a:rPr lang="en-GB" dirty="0"/>
              <a:t>5. Generates</a:t>
            </a:r>
          </a:p>
          <a:p>
            <a:pPr lvl="1"/>
            <a:r>
              <a:rPr lang="en-GB" dirty="0"/>
              <a:t>New data file in destination format</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2415" y="1916482"/>
            <a:ext cx="7911260" cy="4180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ular Callout 4"/>
          <p:cNvSpPr/>
          <p:nvPr/>
        </p:nvSpPr>
        <p:spPr bwMode="auto">
          <a:xfrm>
            <a:off x="9445963" y="3578651"/>
            <a:ext cx="1620180" cy="306467"/>
          </a:xfrm>
          <a:prstGeom prst="wedgeRoundRectCallout">
            <a:avLst>
              <a:gd name="adj1" fmla="val -84538"/>
              <a:gd name="adj2" fmla="val -32172"/>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2- Conversion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result</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6" name="Rectangle 12"/>
          <p:cNvSpPr>
            <a:spLocks noChangeArrowheads="1"/>
          </p:cNvSpPr>
          <p:nvPr/>
        </p:nvSpPr>
        <p:spPr bwMode="auto">
          <a:xfrm flipV="1">
            <a:off x="5269499" y="2420531"/>
            <a:ext cx="3564396" cy="828091"/>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7" name="Rectangle 12"/>
          <p:cNvSpPr>
            <a:spLocks noChangeArrowheads="1"/>
          </p:cNvSpPr>
          <p:nvPr/>
        </p:nvSpPr>
        <p:spPr bwMode="auto">
          <a:xfrm flipV="1">
            <a:off x="5269499" y="3320637"/>
            <a:ext cx="3564396" cy="828092"/>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8" name="Rounded Rectangular Callout 7"/>
          <p:cNvSpPr/>
          <p:nvPr/>
        </p:nvSpPr>
        <p:spPr bwMode="auto">
          <a:xfrm>
            <a:off x="9445963" y="2663820"/>
            <a:ext cx="1620180" cy="306467"/>
          </a:xfrm>
          <a:prstGeom prst="wedgeRoundRectCallout">
            <a:avLst>
              <a:gd name="adj1" fmla="val -82456"/>
              <a:gd name="adj2" fmla="val -26995"/>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1- Validation </a:t>
            </a:r>
            <a:r>
              <a:rPr lang="fr-BE" sz="1200" dirty="0" err="1">
                <a:solidFill>
                  <a:srgbClr val="000000"/>
                </a:solidFill>
                <a:latin typeface="Arial" panose="020B0604020202020204" pitchFamily="34" charset="0"/>
                <a:ea typeface="ＭＳ Ｐゴシック" pitchFamily="34" charset="-128"/>
                <a:cs typeface="Arial" panose="020B0604020202020204" pitchFamily="34" charset="0"/>
              </a:rPr>
              <a:t>result</a:t>
            </a:r>
            <a:endParaRPr lang="fr-BE"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9" name="Rectangle 12"/>
          <p:cNvSpPr>
            <a:spLocks noChangeArrowheads="1"/>
          </p:cNvSpPr>
          <p:nvPr/>
        </p:nvSpPr>
        <p:spPr bwMode="auto">
          <a:xfrm flipV="1">
            <a:off x="5269499" y="4508769"/>
            <a:ext cx="6624736" cy="1668668"/>
          </a:xfrm>
          <a:prstGeom prst="rect">
            <a:avLst/>
          </a:prstGeom>
          <a:noFill/>
          <a:ln>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eaLnBrk="0" fontAlgn="base" hangingPunct="0">
              <a:spcBef>
                <a:spcPct val="50000"/>
              </a:spcBef>
              <a:spcAft>
                <a:spcPct val="0"/>
              </a:spcAft>
              <a:defRPr/>
            </a:pPr>
            <a:endParaRPr lang="fr-FR" sz="2000">
              <a:solidFill>
                <a:srgbClr val="000000"/>
              </a:solidFill>
              <a:latin typeface="Arial" pitchFamily="34" charset="0"/>
            </a:endParaRPr>
          </a:p>
        </p:txBody>
      </p:sp>
      <p:sp>
        <p:nvSpPr>
          <p:cNvPr id="10" name="Rounded Rectangular Callout 9"/>
          <p:cNvSpPr/>
          <p:nvPr/>
        </p:nvSpPr>
        <p:spPr bwMode="auto">
          <a:xfrm>
            <a:off x="4117371" y="4714625"/>
            <a:ext cx="900100" cy="306467"/>
          </a:xfrm>
          <a:prstGeom prst="wedgeRoundRectCallout">
            <a:avLst>
              <a:gd name="adj1" fmla="val 75235"/>
              <a:gd name="adj2" fmla="val -32122"/>
              <a:gd name="adj3" fmla="val 16667"/>
            </a:avLst>
          </a:prstGeom>
          <a:solidFill>
            <a:schemeClr val="lt1"/>
          </a:solidFill>
          <a:ln w="25400" cap="flat" cmpd="sng" algn="ctr">
            <a:solidFill>
              <a:srgbClr val="000099"/>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3175" algn="just" fontAlgn="base">
              <a:spcBef>
                <a:spcPct val="0"/>
              </a:spcBef>
              <a:spcAft>
                <a:spcPct val="0"/>
              </a:spcAft>
            </a:pPr>
            <a:r>
              <a:rPr lang="fr-BE" sz="1200" dirty="0">
                <a:solidFill>
                  <a:srgbClr val="000000"/>
                </a:solidFill>
                <a:latin typeface="Arial" panose="020B0604020202020204" pitchFamily="34" charset="0"/>
                <a:ea typeface="ＭＳ Ｐゴシック" pitchFamily="34" charset="-128"/>
                <a:cs typeface="Arial" panose="020B0604020202020204" pitchFamily="34" charset="0"/>
              </a:rPr>
              <a:t>3- Actions</a:t>
            </a:r>
          </a:p>
        </p:txBody>
      </p:sp>
      <p:sp>
        <p:nvSpPr>
          <p:cNvPr id="12" name="Slide Number Placeholder 11"/>
          <p:cNvSpPr>
            <a:spLocks noGrp="1"/>
          </p:cNvSpPr>
          <p:nvPr>
            <p:ph type="sldNum" sz="quarter" idx="12"/>
          </p:nvPr>
        </p:nvSpPr>
        <p:spPr/>
        <p:txBody>
          <a:bodyPr/>
          <a:lstStyle/>
          <a:p>
            <a:fld id="{F46C79FD-C571-418B-AB0F-5EE936C85276}" type="slidenum">
              <a:rPr lang="en-GB" smtClean="0"/>
              <a:t>27</a:t>
            </a:fld>
            <a:endParaRPr lang="en-GB"/>
          </a:p>
        </p:txBody>
      </p:sp>
    </p:spTree>
    <p:extLst>
      <p:ext uri="{BB962C8B-B14F-4D97-AF65-F5344CB8AC3E}">
        <p14:creationId xmlns:p14="http://schemas.microsoft.com/office/powerpoint/2010/main" val="2578143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39BCB-63E8-4834-A32D-B6E3623D1AA3}"/>
              </a:ext>
            </a:extLst>
          </p:cNvPr>
          <p:cNvSpPr>
            <a:spLocks noGrp="1"/>
          </p:cNvSpPr>
          <p:nvPr>
            <p:ph type="title"/>
          </p:nvPr>
        </p:nvSpPr>
        <p:spPr/>
        <p:txBody>
          <a:bodyPr/>
          <a:lstStyle/>
          <a:p>
            <a:r>
              <a:rPr lang="en-US" dirty="0" smtClean="0"/>
              <a:t>SDMX Converter</a:t>
            </a:r>
            <a:endParaRPr lang="en-US" dirty="0"/>
          </a:p>
        </p:txBody>
      </p:sp>
      <p:sp>
        <p:nvSpPr>
          <p:cNvPr id="3" name="Content Placeholder 2">
            <a:extLst>
              <a:ext uri="{FF2B5EF4-FFF2-40B4-BE49-F238E27FC236}">
                <a16:creationId xmlns:a16="http://schemas.microsoft.com/office/drawing/2014/main" id="{1F5E7309-B748-43C9-969F-96136D05856B}"/>
              </a:ext>
            </a:extLst>
          </p:cNvPr>
          <p:cNvSpPr>
            <a:spLocks noGrp="1"/>
          </p:cNvSpPr>
          <p:nvPr>
            <p:ph sz="quarter" idx="1"/>
          </p:nvPr>
        </p:nvSpPr>
        <p:spPr/>
        <p:txBody>
          <a:bodyPr/>
          <a:lstStyle/>
          <a:p>
            <a:r>
              <a:rPr lang="en-US" dirty="0" smtClean="0"/>
              <a:t>Latest public </a:t>
            </a:r>
            <a:r>
              <a:rPr lang="en-US" dirty="0"/>
              <a:t>release </a:t>
            </a:r>
            <a:r>
              <a:rPr lang="en-US" dirty="0" smtClean="0"/>
              <a:t>8.4.18 (May 2022)</a:t>
            </a:r>
            <a:endParaRPr lang="en-US" dirty="0"/>
          </a:p>
          <a:p>
            <a:pPr lvl="1"/>
            <a:r>
              <a:rPr lang="en-US" dirty="0" smtClean="0"/>
              <a:t>Multiple improvements/features/</a:t>
            </a:r>
            <a:r>
              <a:rPr lang="en-US" dirty="0" err="1" smtClean="0"/>
              <a:t>bugfixes</a:t>
            </a:r>
            <a:endParaRPr lang="en-US" dirty="0"/>
          </a:p>
          <a:p>
            <a:pPr lvl="1"/>
            <a:r>
              <a:rPr lang="en-US" dirty="0" smtClean="0"/>
              <a:t>Error reporting improvements</a:t>
            </a:r>
          </a:p>
          <a:p>
            <a:pPr lvl="1"/>
            <a:r>
              <a:rPr lang="en-US" dirty="0" smtClean="0"/>
              <a:t>Conversion </a:t>
            </a:r>
            <a:r>
              <a:rPr lang="en-US" dirty="0"/>
              <a:t>and validation of non-SDMX input files such as Excel, CSV and FLR</a:t>
            </a:r>
          </a:p>
          <a:p>
            <a:pPr lvl="1"/>
            <a:r>
              <a:rPr lang="en-US" dirty="0" smtClean="0"/>
              <a:t>Web </a:t>
            </a:r>
            <a:r>
              <a:rPr lang="en-US" dirty="0"/>
              <a:t>App, convert/validate multiple </a:t>
            </a:r>
            <a:r>
              <a:rPr lang="en-US" dirty="0" smtClean="0"/>
              <a:t>files at ones</a:t>
            </a:r>
          </a:p>
          <a:p>
            <a:r>
              <a:rPr lang="en-IE" dirty="0" smtClean="0"/>
              <a:t>Next public release under preparation (version 9.x.x)</a:t>
            </a:r>
            <a:endParaRPr lang="en-US" dirty="0" smtClean="0"/>
          </a:p>
          <a:p>
            <a:r>
              <a:rPr lang="en-IE" dirty="0" smtClean="0"/>
              <a:t>More information: </a:t>
            </a:r>
            <a:r>
              <a:rPr lang="en-IE" dirty="0" smtClean="0">
                <a:hlinkClick r:id="rId3"/>
              </a:rPr>
              <a:t>HERE</a:t>
            </a:r>
            <a:endParaRPr lang="en-IE" dirty="0" smtClean="0"/>
          </a:p>
          <a:p>
            <a:r>
              <a:rPr lang="en-IE" dirty="0" smtClean="0"/>
              <a:t>User guide: </a:t>
            </a:r>
            <a:r>
              <a:rPr lang="en-IE" dirty="0" smtClean="0">
                <a:hlinkClick r:id="rId4"/>
              </a:rPr>
              <a:t>CROS</a:t>
            </a:r>
            <a:endParaRPr lang="en-US" dirty="0"/>
          </a:p>
        </p:txBody>
      </p:sp>
      <p:sp>
        <p:nvSpPr>
          <p:cNvPr id="7" name="Slide Number Placeholder 6"/>
          <p:cNvSpPr>
            <a:spLocks noGrp="1"/>
          </p:cNvSpPr>
          <p:nvPr>
            <p:ph type="sldNum" sz="quarter" idx="12"/>
          </p:nvPr>
        </p:nvSpPr>
        <p:spPr/>
        <p:txBody>
          <a:bodyPr/>
          <a:lstStyle/>
          <a:p>
            <a:fld id="{F46C79FD-C571-418B-AB0F-5EE936C85276}" type="slidenum">
              <a:rPr lang="en-GB" smtClean="0"/>
              <a:t>28</a:t>
            </a:fld>
            <a:endParaRPr lang="en-GB"/>
          </a:p>
        </p:txBody>
      </p:sp>
    </p:spTree>
    <p:extLst>
      <p:ext uri="{BB962C8B-B14F-4D97-AF65-F5344CB8AC3E}">
        <p14:creationId xmlns:p14="http://schemas.microsoft.com/office/powerpoint/2010/main" val="5301593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926432" y="1780674"/>
            <a:ext cx="10729859" cy="1335505"/>
          </a:xfrm>
        </p:spPr>
        <p:txBody>
          <a:bodyPr>
            <a:noAutofit/>
          </a:bodyPr>
          <a:lstStyle/>
          <a:p>
            <a:pPr algn="ctr"/>
            <a:r>
              <a:rPr lang="en-US" sz="4300" dirty="0" smtClean="0"/>
              <a:t>SDMX Reference Infrastructure (SDMX-RI)</a:t>
            </a:r>
            <a:endParaRPr lang="en-US" sz="4300" dirty="0"/>
          </a:p>
        </p:txBody>
      </p:sp>
      <p:sp>
        <p:nvSpPr>
          <p:cNvPr id="4" name="Slide Number Placeholder 3"/>
          <p:cNvSpPr>
            <a:spLocks noGrp="1"/>
          </p:cNvSpPr>
          <p:nvPr>
            <p:ph type="sldNum" sz="quarter" idx="12"/>
          </p:nvPr>
        </p:nvSpPr>
        <p:spPr/>
        <p:txBody>
          <a:bodyPr/>
          <a:lstStyle/>
          <a:p>
            <a:fld id="{F46C79FD-C571-418B-AB0F-5EE936C85276}" type="slidenum">
              <a:rPr lang="en-GB" smtClean="0"/>
              <a:t>29</a:t>
            </a:fld>
            <a:endParaRPr lang="en-GB"/>
          </a:p>
        </p:txBody>
      </p:sp>
    </p:spTree>
    <p:extLst>
      <p:ext uri="{BB962C8B-B14F-4D97-AF65-F5344CB8AC3E}">
        <p14:creationId xmlns:p14="http://schemas.microsoft.com/office/powerpoint/2010/main" val="94190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SDMX</a:t>
            </a:r>
            <a:endParaRPr lang="el-GR" dirty="0"/>
          </a:p>
        </p:txBody>
      </p:sp>
      <p:sp>
        <p:nvSpPr>
          <p:cNvPr id="3" name="Content Placeholder 2"/>
          <p:cNvSpPr>
            <a:spLocks noGrp="1"/>
          </p:cNvSpPr>
          <p:nvPr>
            <p:ph sz="quarter" idx="1"/>
          </p:nvPr>
        </p:nvSpPr>
        <p:spPr/>
        <p:txBody>
          <a:bodyPr>
            <a:normAutofit/>
          </a:bodyPr>
          <a:lstStyle/>
          <a:p>
            <a:r>
              <a:rPr lang="en-US" dirty="0" smtClean="0"/>
              <a:t>A global initiative to improve </a:t>
            </a:r>
            <a:r>
              <a:rPr lang="en-US" b="1" dirty="0" smtClean="0"/>
              <a:t>S</a:t>
            </a:r>
            <a:r>
              <a:rPr lang="en-US" dirty="0" smtClean="0"/>
              <a:t>tatistical </a:t>
            </a:r>
            <a:r>
              <a:rPr lang="en-US" b="1" dirty="0" smtClean="0"/>
              <a:t>D</a:t>
            </a:r>
            <a:r>
              <a:rPr lang="en-US" dirty="0" smtClean="0"/>
              <a:t>ata and </a:t>
            </a:r>
            <a:r>
              <a:rPr lang="en-US" b="1" dirty="0" smtClean="0"/>
              <a:t>M</a:t>
            </a:r>
            <a:r>
              <a:rPr lang="en-US" dirty="0" smtClean="0"/>
              <a:t>etadata </a:t>
            </a:r>
            <a:r>
              <a:rPr lang="en-US" dirty="0" err="1" smtClean="0"/>
              <a:t>e</a:t>
            </a:r>
            <a:r>
              <a:rPr lang="en-US" b="1" dirty="0" err="1" smtClean="0"/>
              <a:t>X</a:t>
            </a:r>
            <a:r>
              <a:rPr lang="en-US" dirty="0" err="1" smtClean="0"/>
              <a:t>change</a:t>
            </a:r>
            <a:endParaRPr lang="en-US" dirty="0" smtClean="0"/>
          </a:p>
          <a:p>
            <a:r>
              <a:rPr lang="en-IE" dirty="0" smtClean="0"/>
              <a:t>Technical specifications and guidelines</a:t>
            </a:r>
          </a:p>
          <a:p>
            <a:r>
              <a:rPr lang="en-IE" dirty="0" smtClean="0"/>
              <a:t>Rich Information Model (SDMX-IM)</a:t>
            </a:r>
          </a:p>
          <a:p>
            <a:pPr lvl="1"/>
            <a:r>
              <a:rPr lang="en-US" dirty="0"/>
              <a:t>Format </a:t>
            </a:r>
            <a:r>
              <a:rPr lang="en-US" dirty="0" smtClean="0"/>
              <a:t>independent, </a:t>
            </a:r>
            <a:r>
              <a:rPr lang="en-US" dirty="0"/>
              <a:t>d</a:t>
            </a:r>
            <a:r>
              <a:rPr lang="en-US" dirty="0" smtClean="0"/>
              <a:t>escribes </a:t>
            </a:r>
            <a:r>
              <a:rPr lang="en-US" dirty="0"/>
              <a:t>each </a:t>
            </a:r>
            <a:r>
              <a:rPr lang="en-US" dirty="0" err="1"/>
              <a:t>arterfact</a:t>
            </a:r>
            <a:r>
              <a:rPr lang="en-US" dirty="0"/>
              <a:t> and their </a:t>
            </a:r>
            <a:r>
              <a:rPr lang="en-US" dirty="0" smtClean="0"/>
              <a:t>relations</a:t>
            </a:r>
            <a:endParaRPr lang="en-US" dirty="0"/>
          </a:p>
          <a:p>
            <a:r>
              <a:rPr lang="en-US" dirty="0" smtClean="0"/>
              <a:t>Multiple </a:t>
            </a:r>
            <a:r>
              <a:rPr lang="en-US" dirty="0"/>
              <a:t>format/syntax support</a:t>
            </a:r>
          </a:p>
          <a:p>
            <a:r>
              <a:rPr lang="en-US" dirty="0" smtClean="0"/>
              <a:t>Available supporting software covering different use cases</a:t>
            </a:r>
            <a:endParaRPr lang="en-US" dirty="0"/>
          </a:p>
        </p:txBody>
      </p:sp>
      <p:pic>
        <p:nvPicPr>
          <p:cNvPr id="7" name="Content Placeholder 3"/>
          <p:cNvPicPr>
            <a:picLocks noChangeAspect="1"/>
          </p:cNvPicPr>
          <p:nvPr/>
        </p:nvPicPr>
        <p:blipFill>
          <a:blip r:embed="rId2"/>
          <a:stretch>
            <a:fillRect/>
          </a:stretch>
        </p:blipFill>
        <p:spPr>
          <a:xfrm>
            <a:off x="9154573" y="2549525"/>
            <a:ext cx="2427827" cy="2125747"/>
          </a:xfrm>
          <a:prstGeom prst="rect">
            <a:avLst/>
          </a:prstGeom>
        </p:spPr>
      </p:pic>
      <p:pic>
        <p:nvPicPr>
          <p:cNvPr id="8" name="Picture 7"/>
          <p:cNvPicPr>
            <a:picLocks noChangeAspect="1"/>
          </p:cNvPicPr>
          <p:nvPr/>
        </p:nvPicPr>
        <p:blipFill>
          <a:blip r:embed="rId3"/>
          <a:stretch>
            <a:fillRect/>
          </a:stretch>
        </p:blipFill>
        <p:spPr>
          <a:xfrm>
            <a:off x="2368206" y="6226289"/>
            <a:ext cx="6538381" cy="557129"/>
          </a:xfrm>
          <a:prstGeom prst="rect">
            <a:avLst/>
          </a:prstGeom>
        </p:spPr>
      </p:pic>
      <p:sp>
        <p:nvSpPr>
          <p:cNvPr id="9" name="Rectangle 8"/>
          <p:cNvSpPr/>
          <p:nvPr/>
        </p:nvSpPr>
        <p:spPr>
          <a:xfrm>
            <a:off x="2473089" y="5578616"/>
            <a:ext cx="6186790" cy="430887"/>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4D4D4D"/>
                </a:solidFill>
                <a:effectLst/>
                <a:uLnTx/>
                <a:uFillTx/>
                <a:latin typeface="Times New Roman"/>
                <a:ea typeface="+mn-ea"/>
                <a:cs typeface="+mn-cs"/>
              </a:rPr>
              <a:t>Internationally recognised and supported by </a:t>
            </a:r>
            <a:endParaRPr kumimoji="0" lang="en-GB" sz="2200" b="1" i="0" u="none" strike="noStrike" kern="1200" cap="none" spc="0" normalizeH="0" baseline="0" noProof="0" dirty="0">
              <a:ln>
                <a:noFill/>
              </a:ln>
              <a:solidFill>
                <a:srgbClr val="FFD624"/>
              </a:solidFill>
              <a:effectLst/>
              <a:uLnTx/>
              <a:uFillTx/>
              <a:latin typeface="Times New Roman"/>
              <a:ea typeface="+mn-ea"/>
              <a:cs typeface="+mn-cs"/>
            </a:endParaRPr>
          </a:p>
        </p:txBody>
      </p:sp>
      <p:sp>
        <p:nvSpPr>
          <p:cNvPr id="10" name="Slide Number Placeholder 9"/>
          <p:cNvSpPr>
            <a:spLocks noGrp="1"/>
          </p:cNvSpPr>
          <p:nvPr>
            <p:ph type="sldNum" sz="quarter" idx="12"/>
          </p:nvPr>
        </p:nvSpPr>
        <p:spPr/>
        <p:txBody>
          <a:bodyPr/>
          <a:lstStyle/>
          <a:p>
            <a:fld id="{F46C79FD-C571-418B-AB0F-5EE936C85276}" type="slidenum">
              <a:rPr lang="en-GB" smtClean="0"/>
              <a:t>3</a:t>
            </a:fld>
            <a:endParaRPr lang="en-GB"/>
          </a:p>
        </p:txBody>
      </p:sp>
    </p:spTree>
    <p:extLst>
      <p:ext uri="{BB962C8B-B14F-4D97-AF65-F5344CB8AC3E}">
        <p14:creationId xmlns:p14="http://schemas.microsoft.com/office/powerpoint/2010/main" val="19379346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SDMX-RI tools – functionality</a:t>
            </a:r>
            <a:endParaRPr lang="en-US" dirty="0"/>
          </a:p>
        </p:txBody>
      </p:sp>
      <p:sp>
        <p:nvSpPr>
          <p:cNvPr id="6" name="Content Placeholder 5"/>
          <p:cNvSpPr>
            <a:spLocks noGrp="1"/>
          </p:cNvSpPr>
          <p:nvPr>
            <p:ph sz="quarter" idx="1"/>
          </p:nvPr>
        </p:nvSpPr>
        <p:spPr/>
        <p:txBody>
          <a:bodyPr>
            <a:normAutofit fontScale="70000" lnSpcReduction="20000"/>
          </a:bodyPr>
          <a:lstStyle/>
          <a:p>
            <a:r>
              <a:rPr lang="en-US" dirty="0"/>
              <a:t>Set of building </a:t>
            </a:r>
            <a:r>
              <a:rPr lang="en-US" dirty="0" smtClean="0"/>
              <a:t>blocks, allowing </a:t>
            </a:r>
            <a:r>
              <a:rPr lang="en-US" dirty="0"/>
              <a:t>an organization to expose data to third parties (via Web Service)</a:t>
            </a:r>
          </a:p>
          <a:p>
            <a:r>
              <a:rPr lang="en-US" dirty="0"/>
              <a:t>Supporting mapping of dissemination databases to </a:t>
            </a:r>
            <a:r>
              <a:rPr lang="en-US" dirty="0" smtClean="0"/>
              <a:t>SDMX metadata;</a:t>
            </a:r>
          </a:p>
          <a:p>
            <a:pPr lvl="1"/>
            <a:r>
              <a:rPr lang="en-US" dirty="0" smtClean="0"/>
              <a:t>Validation</a:t>
            </a:r>
          </a:p>
          <a:p>
            <a:pPr lvl="1"/>
            <a:r>
              <a:rPr lang="en-US" dirty="0" smtClean="0"/>
              <a:t>Data generation </a:t>
            </a:r>
          </a:p>
          <a:p>
            <a:pPr lvl="1"/>
            <a:r>
              <a:rPr lang="en-US" dirty="0" smtClean="0"/>
              <a:t>Browsing </a:t>
            </a:r>
            <a:r>
              <a:rPr lang="en-US" dirty="0"/>
              <a:t>statistical data </a:t>
            </a:r>
            <a:endParaRPr lang="en-US" dirty="0" smtClean="0"/>
          </a:p>
          <a:p>
            <a:r>
              <a:rPr lang="en-US" dirty="0" smtClean="0"/>
              <a:t>SDMX v1.0, v2.0 </a:t>
            </a:r>
            <a:r>
              <a:rPr lang="en-US" dirty="0"/>
              <a:t>and v2.1 </a:t>
            </a:r>
          </a:p>
          <a:p>
            <a:r>
              <a:rPr lang="en-US" dirty="0"/>
              <a:t>Java and .</a:t>
            </a:r>
            <a:r>
              <a:rPr lang="en-US" dirty="0" smtClean="0"/>
              <a:t>NET, Oracle, SQL Server, Maria DB</a:t>
            </a:r>
            <a:endParaRPr lang="en-US" dirty="0"/>
          </a:p>
          <a:p>
            <a:r>
              <a:rPr lang="en-US" dirty="0"/>
              <a:t>Allows data collector </a:t>
            </a:r>
            <a:r>
              <a:rPr lang="en-US" dirty="0" err="1"/>
              <a:t>organisation</a:t>
            </a:r>
            <a:r>
              <a:rPr lang="en-US" dirty="0"/>
              <a:t> to access and retrieve data on demand (pull approach)</a:t>
            </a:r>
          </a:p>
          <a:p>
            <a:r>
              <a:rPr lang="en-US" dirty="0"/>
              <a:t>Open Source Software – free of charge</a:t>
            </a:r>
          </a:p>
        </p:txBody>
      </p:sp>
      <p:sp>
        <p:nvSpPr>
          <p:cNvPr id="7" name="Slide Number Placeholder 6"/>
          <p:cNvSpPr>
            <a:spLocks noGrp="1"/>
          </p:cNvSpPr>
          <p:nvPr>
            <p:ph type="sldNum" sz="quarter" idx="12"/>
          </p:nvPr>
        </p:nvSpPr>
        <p:spPr/>
        <p:txBody>
          <a:bodyPr/>
          <a:lstStyle/>
          <a:p>
            <a:fld id="{F46C79FD-C571-418B-AB0F-5EE936C85276}" type="slidenum">
              <a:rPr lang="en-GB" smtClean="0"/>
              <a:t>30</a:t>
            </a:fld>
            <a:endParaRPr lang="en-GB"/>
          </a:p>
        </p:txBody>
      </p:sp>
    </p:spTree>
    <p:extLst>
      <p:ext uri="{BB962C8B-B14F-4D97-AF65-F5344CB8AC3E}">
        <p14:creationId xmlns:p14="http://schemas.microsoft.com/office/powerpoint/2010/main" val="5812224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a:t>NEW SDMX-Reference Infrastructure 2022</a:t>
            </a:r>
            <a:endParaRPr lang="en-GB" dirty="0"/>
          </a:p>
        </p:txBody>
      </p:sp>
      <p:sp>
        <p:nvSpPr>
          <p:cNvPr id="7" name="Rectangle 6"/>
          <p:cNvSpPr/>
          <p:nvPr/>
        </p:nvSpPr>
        <p:spPr>
          <a:xfrm>
            <a:off x="1495639" y="1787115"/>
            <a:ext cx="7962563" cy="4909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ound Diagonal Corner Rectangle 7"/>
          <p:cNvSpPr/>
          <p:nvPr/>
        </p:nvSpPr>
        <p:spPr>
          <a:xfrm>
            <a:off x="1495639" y="1803300"/>
            <a:ext cx="1132885" cy="474735"/>
          </a:xfrm>
          <a:prstGeom prst="round2Diag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sz="1600" dirty="0"/>
              <a:t>Frontend</a:t>
            </a:r>
          </a:p>
        </p:txBody>
      </p:sp>
      <p:sp>
        <p:nvSpPr>
          <p:cNvPr id="9" name="Rounded Rectangle 8"/>
          <p:cNvSpPr/>
          <p:nvPr/>
        </p:nvSpPr>
        <p:spPr>
          <a:xfrm>
            <a:off x="2774179" y="1787116"/>
            <a:ext cx="1808863" cy="49091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400" dirty="0"/>
              <a:t>Mapping Assistant Web app</a:t>
            </a:r>
          </a:p>
        </p:txBody>
      </p:sp>
      <p:sp>
        <p:nvSpPr>
          <p:cNvPr id="10" name="Rounded Rectangle 9"/>
          <p:cNvSpPr/>
          <p:nvPr/>
        </p:nvSpPr>
        <p:spPr>
          <a:xfrm>
            <a:off x="4942844" y="1803299"/>
            <a:ext cx="1828802" cy="4126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a:t>DMM (ISTAT)</a:t>
            </a:r>
          </a:p>
        </p:txBody>
      </p:sp>
      <p:sp>
        <p:nvSpPr>
          <p:cNvPr id="11" name="Rounded Rectangle 10"/>
          <p:cNvSpPr/>
          <p:nvPr/>
        </p:nvSpPr>
        <p:spPr>
          <a:xfrm>
            <a:off x="7321903" y="1787114"/>
            <a:ext cx="2000925" cy="4126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a:t>Data Explorer </a:t>
            </a:r>
          </a:p>
          <a:p>
            <a:pPr algn="ctr"/>
            <a:r>
              <a:rPr lang="en-GB" sz="1600" dirty="0"/>
              <a:t>NSI Client</a:t>
            </a:r>
          </a:p>
        </p:txBody>
      </p:sp>
      <p:sp>
        <p:nvSpPr>
          <p:cNvPr id="12" name="Rectangle 11"/>
          <p:cNvSpPr/>
          <p:nvPr/>
        </p:nvSpPr>
        <p:spPr>
          <a:xfrm>
            <a:off x="1519914" y="2804012"/>
            <a:ext cx="7962563" cy="29048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Round Diagonal Corner Rectangle 12"/>
          <p:cNvSpPr/>
          <p:nvPr/>
        </p:nvSpPr>
        <p:spPr>
          <a:xfrm>
            <a:off x="1495639" y="2820197"/>
            <a:ext cx="1132885" cy="614994"/>
          </a:xfrm>
          <a:prstGeom prst="round2Diag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a:t>Backend</a:t>
            </a:r>
          </a:p>
        </p:txBody>
      </p:sp>
      <p:sp>
        <p:nvSpPr>
          <p:cNvPr id="15" name="Rounded Rectangle 14"/>
          <p:cNvSpPr/>
          <p:nvPr/>
        </p:nvSpPr>
        <p:spPr>
          <a:xfrm>
            <a:off x="2774179" y="2804012"/>
            <a:ext cx="6052842" cy="32368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GB" dirty="0"/>
              <a:t>NSI Authentication module/ OpenID /3</a:t>
            </a:r>
            <a:r>
              <a:rPr lang="en-GB" baseline="30000" dirty="0"/>
              <a:t>rd</a:t>
            </a:r>
            <a:r>
              <a:rPr lang="en-GB" dirty="0"/>
              <a:t> party</a:t>
            </a:r>
          </a:p>
        </p:txBody>
      </p:sp>
      <p:sp>
        <p:nvSpPr>
          <p:cNvPr id="16" name="Rounded Rectangle 15"/>
          <p:cNvSpPr/>
          <p:nvPr/>
        </p:nvSpPr>
        <p:spPr>
          <a:xfrm>
            <a:off x="2774180" y="3482393"/>
            <a:ext cx="1505119" cy="76874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a:t>Mapping Assistant Web Service</a:t>
            </a:r>
          </a:p>
        </p:txBody>
      </p:sp>
      <p:sp>
        <p:nvSpPr>
          <p:cNvPr id="17" name="Rounded Rectangle 16"/>
          <p:cNvSpPr/>
          <p:nvPr/>
        </p:nvSpPr>
        <p:spPr>
          <a:xfrm>
            <a:off x="2774179" y="3156015"/>
            <a:ext cx="6052842" cy="32368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Policy module</a:t>
            </a:r>
          </a:p>
        </p:txBody>
      </p:sp>
      <p:sp>
        <p:nvSpPr>
          <p:cNvPr id="18" name="Rounded Rectangle 17"/>
          <p:cNvSpPr/>
          <p:nvPr/>
        </p:nvSpPr>
        <p:spPr>
          <a:xfrm>
            <a:off x="4926659" y="3482393"/>
            <a:ext cx="3900363" cy="76874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a:t>NSI Web Service Rest/SOAP</a:t>
            </a:r>
          </a:p>
        </p:txBody>
      </p:sp>
      <p:sp>
        <p:nvSpPr>
          <p:cNvPr id="19" name="Rounded Rectangle 18"/>
          <p:cNvSpPr/>
          <p:nvPr/>
        </p:nvSpPr>
        <p:spPr>
          <a:xfrm>
            <a:off x="4065826" y="3499925"/>
            <a:ext cx="1034432" cy="5151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a:t>NSI WS Rest</a:t>
            </a:r>
          </a:p>
        </p:txBody>
      </p:sp>
      <p:sp>
        <p:nvSpPr>
          <p:cNvPr id="20" name="Rounded Rectangle 19"/>
          <p:cNvSpPr/>
          <p:nvPr/>
        </p:nvSpPr>
        <p:spPr>
          <a:xfrm>
            <a:off x="2806545" y="4278105"/>
            <a:ext cx="6020476" cy="3843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400" dirty="0"/>
              <a:t>Mapping Assistant API, Structure Retriever/Submitter, Data Retriever</a:t>
            </a:r>
          </a:p>
        </p:txBody>
      </p:sp>
      <p:sp>
        <p:nvSpPr>
          <p:cNvPr id="21" name="Rounded Rectangle 20"/>
          <p:cNvSpPr/>
          <p:nvPr/>
        </p:nvSpPr>
        <p:spPr>
          <a:xfrm>
            <a:off x="4065827" y="4662478"/>
            <a:ext cx="3742949" cy="36820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a:t>SdmxSource + ESTAT extensions</a:t>
            </a:r>
          </a:p>
        </p:txBody>
      </p:sp>
      <p:sp>
        <p:nvSpPr>
          <p:cNvPr id="22" name="Round Diagonal Corner Rectangle 21"/>
          <p:cNvSpPr/>
          <p:nvPr/>
        </p:nvSpPr>
        <p:spPr>
          <a:xfrm>
            <a:off x="1706033" y="4278105"/>
            <a:ext cx="1068147" cy="459908"/>
          </a:xfrm>
          <a:prstGeom prst="round2Diag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sz="1600" dirty="0"/>
              <a:t>Libraries</a:t>
            </a:r>
            <a:endParaRPr lang="en-GB" dirty="0"/>
          </a:p>
        </p:txBody>
      </p:sp>
      <p:sp>
        <p:nvSpPr>
          <p:cNvPr id="23" name="Round Diagonal Corner Rectangle 22"/>
          <p:cNvSpPr/>
          <p:nvPr/>
        </p:nvSpPr>
        <p:spPr>
          <a:xfrm>
            <a:off x="1693896" y="3586120"/>
            <a:ext cx="1068146" cy="366840"/>
          </a:xfrm>
          <a:prstGeom prst="round2Diag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sz="1600" dirty="0"/>
              <a:t>Services</a:t>
            </a:r>
          </a:p>
        </p:txBody>
      </p:sp>
      <p:sp>
        <p:nvSpPr>
          <p:cNvPr id="24" name="Flowchart: Magnetic Disk 23"/>
          <p:cNvSpPr/>
          <p:nvPr/>
        </p:nvSpPr>
        <p:spPr>
          <a:xfrm>
            <a:off x="2240106" y="5030687"/>
            <a:ext cx="1318999" cy="574555"/>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a:t>Mapping Store</a:t>
            </a:r>
          </a:p>
        </p:txBody>
      </p:sp>
      <p:sp>
        <p:nvSpPr>
          <p:cNvPr id="25" name="Flowchart: Magnetic Disk 24"/>
          <p:cNvSpPr/>
          <p:nvPr/>
        </p:nvSpPr>
        <p:spPr>
          <a:xfrm>
            <a:off x="4742373" y="5030687"/>
            <a:ext cx="1517642" cy="574555"/>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a:t>Dissemination</a:t>
            </a:r>
          </a:p>
        </p:txBody>
      </p:sp>
      <p:sp>
        <p:nvSpPr>
          <p:cNvPr id="26" name="Flowchart: Magnetic Disk 25"/>
          <p:cNvSpPr/>
          <p:nvPr/>
        </p:nvSpPr>
        <p:spPr>
          <a:xfrm>
            <a:off x="7734269" y="5134280"/>
            <a:ext cx="1517642" cy="574555"/>
          </a:xfrm>
          <a:prstGeom prst="flowChartMagneticDisk">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GB" dirty="0"/>
              <a:t>Auth DB</a:t>
            </a:r>
          </a:p>
        </p:txBody>
      </p:sp>
      <p:sp>
        <p:nvSpPr>
          <p:cNvPr id="27" name="Flowchart: Magnetic Disk 26"/>
          <p:cNvSpPr/>
          <p:nvPr/>
        </p:nvSpPr>
        <p:spPr>
          <a:xfrm>
            <a:off x="4926658" y="5134282"/>
            <a:ext cx="1517642" cy="574555"/>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sz="1600" dirty="0"/>
              <a:t>Dissemination</a:t>
            </a:r>
            <a:endParaRPr lang="en-GB" dirty="0"/>
          </a:p>
        </p:txBody>
      </p:sp>
      <p:sp>
        <p:nvSpPr>
          <p:cNvPr id="28" name="Flowchart: Magnetic Disk 27"/>
          <p:cNvSpPr/>
          <p:nvPr/>
        </p:nvSpPr>
        <p:spPr>
          <a:xfrm>
            <a:off x="2392504" y="5134279"/>
            <a:ext cx="1318999" cy="574555"/>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a:t>Mapping Store</a:t>
            </a:r>
          </a:p>
        </p:txBody>
      </p:sp>
      <p:sp>
        <p:nvSpPr>
          <p:cNvPr id="29" name="Up-Down Arrow 28"/>
          <p:cNvSpPr/>
          <p:nvPr/>
        </p:nvSpPr>
        <p:spPr>
          <a:xfrm>
            <a:off x="3526738" y="2375139"/>
            <a:ext cx="184764" cy="445058"/>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0" name="Up-Down Arrow 29"/>
          <p:cNvSpPr/>
          <p:nvPr/>
        </p:nvSpPr>
        <p:spPr>
          <a:xfrm>
            <a:off x="5816783" y="2358954"/>
            <a:ext cx="184764" cy="445058"/>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Up-Down Arrow 30"/>
          <p:cNvSpPr/>
          <p:nvPr/>
        </p:nvSpPr>
        <p:spPr>
          <a:xfrm>
            <a:off x="8107250" y="2358954"/>
            <a:ext cx="184764" cy="445058"/>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p:cNvSpPr txBox="1"/>
          <p:nvPr/>
        </p:nvSpPr>
        <p:spPr>
          <a:xfrm>
            <a:off x="3793776" y="2442772"/>
            <a:ext cx="789266" cy="369332"/>
          </a:xfrm>
          <a:prstGeom prst="rect">
            <a:avLst/>
          </a:prstGeom>
          <a:noFill/>
        </p:spPr>
        <p:txBody>
          <a:bodyPr wrap="square" rtlCol="0">
            <a:spAutoFit/>
          </a:bodyPr>
          <a:lstStyle/>
          <a:p>
            <a:r>
              <a:rPr lang="en-GB" dirty="0"/>
              <a:t>REST</a:t>
            </a:r>
          </a:p>
        </p:txBody>
      </p:sp>
      <p:sp>
        <p:nvSpPr>
          <p:cNvPr id="33" name="TextBox 32"/>
          <p:cNvSpPr txBox="1"/>
          <p:nvPr/>
        </p:nvSpPr>
        <p:spPr>
          <a:xfrm>
            <a:off x="6305733" y="2358954"/>
            <a:ext cx="1428536" cy="369332"/>
          </a:xfrm>
          <a:prstGeom prst="rect">
            <a:avLst/>
          </a:prstGeom>
          <a:noFill/>
        </p:spPr>
        <p:txBody>
          <a:bodyPr wrap="square" rtlCol="0">
            <a:spAutoFit/>
          </a:bodyPr>
          <a:lstStyle/>
          <a:p>
            <a:r>
              <a:rPr lang="en-GB" dirty="0"/>
              <a:t>SOAP/REST</a:t>
            </a:r>
          </a:p>
        </p:txBody>
      </p:sp>
      <p:sp>
        <p:nvSpPr>
          <p:cNvPr id="6" name="Slide Number Placeholder 5"/>
          <p:cNvSpPr>
            <a:spLocks noGrp="1"/>
          </p:cNvSpPr>
          <p:nvPr>
            <p:ph type="sldNum" sz="quarter" idx="12"/>
          </p:nvPr>
        </p:nvSpPr>
        <p:spPr/>
        <p:txBody>
          <a:bodyPr/>
          <a:lstStyle/>
          <a:p>
            <a:fld id="{F46C79FD-C571-418B-AB0F-5EE936C85276}" type="slidenum">
              <a:rPr lang="en-GB" smtClean="0"/>
              <a:t>31</a:t>
            </a:fld>
            <a:endParaRPr lang="en-GB"/>
          </a:p>
        </p:txBody>
      </p:sp>
    </p:spTree>
    <p:extLst>
      <p:ext uri="{BB962C8B-B14F-4D97-AF65-F5344CB8AC3E}">
        <p14:creationId xmlns:p14="http://schemas.microsoft.com/office/powerpoint/2010/main" val="1410746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4287983" cy="3881904"/>
          </a:xfrm>
        </p:spPr>
        <p:txBody>
          <a:bodyPr>
            <a:normAutofit fontScale="92500" lnSpcReduction="10000"/>
          </a:bodyPr>
          <a:lstStyle/>
          <a:p>
            <a:r>
              <a:rPr lang="en-GB" sz="2000" dirty="0" smtClean="0"/>
              <a:t>New web services allowing automation</a:t>
            </a:r>
          </a:p>
          <a:p>
            <a:r>
              <a:rPr lang="en-GB" sz="2000" dirty="0" smtClean="0"/>
              <a:t>User roles and permissions</a:t>
            </a:r>
          </a:p>
          <a:p>
            <a:r>
              <a:rPr lang="en-GB" sz="2000" dirty="0" smtClean="0"/>
              <a:t>New features and enhancements (MA)</a:t>
            </a:r>
          </a:p>
          <a:p>
            <a:endParaRPr lang="en-GB" sz="2000" dirty="0" smtClean="0"/>
          </a:p>
          <a:p>
            <a:r>
              <a:rPr lang="en-GB" sz="2000" dirty="0" smtClean="0"/>
              <a:t>Features under development</a:t>
            </a:r>
          </a:p>
          <a:p>
            <a:r>
              <a:rPr lang="en-GB" sz="2000" dirty="0" smtClean="0"/>
              <a:t>Design for the future simplified architecture</a:t>
            </a:r>
          </a:p>
          <a:p>
            <a:endParaRPr lang="en-GB" sz="2000" dirty="0" smtClean="0"/>
          </a:p>
          <a:p>
            <a:endParaRPr lang="en-GB" sz="2000" dirty="0" smtClean="0"/>
          </a:p>
          <a:p>
            <a:endParaRPr lang="en-US" sz="2000" dirty="0"/>
          </a:p>
        </p:txBody>
      </p:sp>
      <p:sp>
        <p:nvSpPr>
          <p:cNvPr id="9" name="Slide Number Placeholder 8"/>
          <p:cNvSpPr>
            <a:spLocks noGrp="1"/>
          </p:cNvSpPr>
          <p:nvPr>
            <p:ph type="sldNum" sz="quarter" idx="12"/>
          </p:nvPr>
        </p:nvSpPr>
        <p:spPr/>
        <p:txBody>
          <a:bodyPr/>
          <a:lstStyle/>
          <a:p>
            <a:fld id="{F46C79FD-C571-418B-AB0F-5EE936C85276}" type="slidenum">
              <a:rPr lang="en-GB" smtClean="0"/>
              <a:t>32</a:t>
            </a:fld>
            <a:endParaRPr lang="en-GB"/>
          </a:p>
        </p:txBody>
      </p:sp>
      <p:sp>
        <p:nvSpPr>
          <p:cNvPr id="3" name="Title 2"/>
          <p:cNvSpPr>
            <a:spLocks noGrp="1"/>
          </p:cNvSpPr>
          <p:nvPr>
            <p:ph type="title"/>
          </p:nvPr>
        </p:nvSpPr>
        <p:spPr/>
        <p:txBody>
          <a:bodyPr/>
          <a:lstStyle/>
          <a:p>
            <a:r>
              <a:rPr lang="en-IE" dirty="0" smtClean="0"/>
              <a:t>NEW SDMX-Reference Infrastructure 2022</a:t>
            </a:r>
            <a:endParaRPr lang="en-US" dirty="0"/>
          </a:p>
        </p:txBody>
      </p:sp>
      <p:pic>
        <p:nvPicPr>
          <p:cNvPr id="5" name="Picture 4"/>
          <p:cNvPicPr>
            <a:picLocks noChangeAspect="1"/>
          </p:cNvPicPr>
          <p:nvPr/>
        </p:nvPicPr>
        <p:blipFill>
          <a:blip r:embed="rId3"/>
          <a:stretch>
            <a:fillRect/>
          </a:stretch>
        </p:blipFill>
        <p:spPr>
          <a:xfrm>
            <a:off x="5223154" y="1572224"/>
            <a:ext cx="6787978" cy="3731937"/>
          </a:xfrm>
          <a:prstGeom prst="rect">
            <a:avLst/>
          </a:prstGeom>
        </p:spPr>
      </p:pic>
    </p:spTree>
    <p:extLst>
      <p:ext uri="{BB962C8B-B14F-4D97-AF65-F5344CB8AC3E}">
        <p14:creationId xmlns:p14="http://schemas.microsoft.com/office/powerpoint/2010/main" val="9595630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200" y="1825625"/>
            <a:ext cx="5691910" cy="3881904"/>
          </a:xfrm>
        </p:spPr>
        <p:txBody>
          <a:bodyPr/>
          <a:lstStyle/>
          <a:p>
            <a:pPr lvl="1"/>
            <a:r>
              <a:rPr lang="en-GB" altLang="en-US" sz="1800" dirty="0"/>
              <a:t>Stores the SDMX structures agreed for the data exchange process</a:t>
            </a:r>
          </a:p>
          <a:p>
            <a:pPr lvl="1"/>
            <a:r>
              <a:rPr lang="en-GB" altLang="en-US" sz="1800" dirty="0"/>
              <a:t>Allows users to define subsets of data to be disseminated</a:t>
            </a:r>
          </a:p>
          <a:p>
            <a:pPr lvl="1"/>
            <a:r>
              <a:rPr lang="en-GB" altLang="en-US" sz="1800" dirty="0"/>
              <a:t>Creates and stores mappings between the internal data structure and SDMX concepts</a:t>
            </a:r>
          </a:p>
          <a:p>
            <a:pPr lvl="1"/>
            <a:r>
              <a:rPr lang="en-GB" altLang="en-US" sz="1800" dirty="0"/>
              <a:t>    (e.g. </a:t>
            </a:r>
            <a:r>
              <a:rPr lang="en-GB" altLang="en-US" sz="1800" dirty="0" err="1"/>
              <a:t>My_column_A</a:t>
            </a:r>
            <a:r>
              <a:rPr lang="en-GB" altLang="en-US" sz="1800" dirty="0"/>
              <a:t> = AGE)</a:t>
            </a:r>
          </a:p>
          <a:p>
            <a:pPr lvl="1"/>
            <a:r>
              <a:rPr lang="en-GB" altLang="en-US" sz="1800" dirty="0"/>
              <a:t>Creates and stores mappings between the internal classifications and SDMX </a:t>
            </a:r>
            <a:r>
              <a:rPr lang="en-GB" altLang="en-US" sz="1800" dirty="0" err="1"/>
              <a:t>codelists</a:t>
            </a:r>
            <a:endParaRPr lang="en-GB" altLang="en-US" sz="1800" dirty="0"/>
          </a:p>
          <a:p>
            <a:pPr lvl="1"/>
            <a:r>
              <a:rPr lang="en-GB" altLang="en-US" sz="1800" dirty="0"/>
              <a:t>    (e.g. </a:t>
            </a:r>
            <a:r>
              <a:rPr lang="en-GB" altLang="en-US" sz="1800" dirty="0" err="1"/>
              <a:t>My_code_AB</a:t>
            </a:r>
            <a:r>
              <a:rPr lang="en-GB" altLang="en-US" sz="1800" dirty="0"/>
              <a:t> = Y_LT15)</a:t>
            </a:r>
          </a:p>
          <a:p>
            <a:endParaRPr lang="en-GB" altLang="en-US" sz="2000" dirty="0"/>
          </a:p>
          <a:p>
            <a:endParaRPr lang="en-US" sz="2000" dirty="0"/>
          </a:p>
        </p:txBody>
      </p:sp>
      <p:sp>
        <p:nvSpPr>
          <p:cNvPr id="5" name="Slide Number Placeholder 4"/>
          <p:cNvSpPr>
            <a:spLocks noGrp="1"/>
          </p:cNvSpPr>
          <p:nvPr>
            <p:ph type="sldNum" sz="quarter" idx="12"/>
          </p:nvPr>
        </p:nvSpPr>
        <p:spPr/>
        <p:txBody>
          <a:bodyPr/>
          <a:lstStyle/>
          <a:p>
            <a:fld id="{F46C79FD-C571-418B-AB0F-5EE936C85276}" type="slidenum">
              <a:rPr lang="en-GB" smtClean="0"/>
              <a:t>33</a:t>
            </a:fld>
            <a:endParaRPr lang="en-GB"/>
          </a:p>
        </p:txBody>
      </p:sp>
      <p:sp>
        <p:nvSpPr>
          <p:cNvPr id="39938" name="Title 1"/>
          <p:cNvSpPr>
            <a:spLocks noGrp="1"/>
          </p:cNvSpPr>
          <p:nvPr>
            <p:ph type="title"/>
          </p:nvPr>
        </p:nvSpPr>
        <p:spPr/>
        <p:txBody>
          <a:bodyPr vert="horz" anchor="b" anchorCtr="0">
            <a:normAutofit/>
          </a:bodyPr>
          <a:lstStyle/>
          <a:p>
            <a:pPr algn="l"/>
            <a:r>
              <a:rPr lang="fr-BE" altLang="en-US" dirty="0"/>
              <a:t>SDMX – RI - </a:t>
            </a:r>
            <a:r>
              <a:rPr lang="en-GB" altLang="en-US" dirty="0"/>
              <a:t>Mapping Assistant </a:t>
            </a:r>
          </a:p>
        </p:txBody>
      </p:sp>
      <p:sp>
        <p:nvSpPr>
          <p:cNvPr id="39940" name="Content Placeholder 2"/>
          <p:cNvSpPr txBox="1">
            <a:spLocks/>
          </p:cNvSpPr>
          <p:nvPr/>
        </p:nvSpPr>
        <p:spPr bwMode="auto">
          <a:xfrm>
            <a:off x="522288" y="1449388"/>
            <a:ext cx="5878512" cy="4608512"/>
          </a:xfrm>
          <a:prstGeom prst="rect">
            <a:avLst/>
          </a:prstGeom>
          <a:extLst/>
        </p:spPr>
        <p:txBody>
          <a:bodyPr vert="horz" lIns="91440" tIns="45720" rIns="91440" bIns="45720" rtlCol="0">
            <a:normAutofit/>
          </a:bodyPr>
          <a:lstStyle>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endParaRPr lang="en-GB" altLang="en-US" dirty="0"/>
          </a:p>
        </p:txBody>
      </p:sp>
      <p:sp>
        <p:nvSpPr>
          <p:cNvPr id="39941" name="Content Placeholder 2"/>
          <p:cNvSpPr txBox="1">
            <a:spLocks/>
          </p:cNvSpPr>
          <p:nvPr/>
        </p:nvSpPr>
        <p:spPr bwMode="auto">
          <a:xfrm>
            <a:off x="6720397" y="4601291"/>
            <a:ext cx="4252912" cy="1790273"/>
          </a:xfrm>
          <a:prstGeom prst="rect">
            <a:avLst/>
          </a:prstGeom>
          <a:extLst/>
        </p:spPr>
        <p:txBody>
          <a:bodyPr vert="horz" lIns="91440" tIns="45720" rIns="91440" bIns="45720" rtlCol="0">
            <a:normAutofit fontScale="92500" lnSpcReduction="20000"/>
          </a:bodyPr>
          <a:lstStyle>
            <a:defPPr>
              <a:defRPr lang="en-US"/>
            </a:defPPr>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ltLang="en-US" dirty="0"/>
              <a:t>Result:</a:t>
            </a:r>
          </a:p>
          <a:p>
            <a:r>
              <a:rPr lang="en-GB" altLang="en-US" dirty="0"/>
              <a:t>Control the exposed data</a:t>
            </a:r>
          </a:p>
          <a:p>
            <a:r>
              <a:rPr lang="en-GB" altLang="en-US" dirty="0"/>
              <a:t>Preview the data in SDMX format</a:t>
            </a:r>
          </a:p>
          <a:p>
            <a:r>
              <a:rPr lang="en-GB" altLang="en-US" dirty="0"/>
              <a:t>Identify errors</a:t>
            </a:r>
          </a:p>
        </p:txBody>
      </p:sp>
      <p:pic>
        <p:nvPicPr>
          <p:cNvPr id="8" name="Picture 7">
            <a:extLst>
              <a:ext uri="{FF2B5EF4-FFF2-40B4-BE49-F238E27FC236}">
                <a16:creationId xmlns:a16="http://schemas.microsoft.com/office/drawing/2014/main" id="{C9D8DB1B-4A62-461F-9AE8-91007C4235BE}"/>
              </a:ext>
            </a:extLst>
          </p:cNvPr>
          <p:cNvPicPr>
            <a:picLocks noChangeAspect="1"/>
          </p:cNvPicPr>
          <p:nvPr/>
        </p:nvPicPr>
        <p:blipFill>
          <a:blip r:embed="rId3"/>
          <a:stretch>
            <a:fillRect/>
          </a:stretch>
        </p:blipFill>
        <p:spPr>
          <a:xfrm>
            <a:off x="6622604" y="1427044"/>
            <a:ext cx="4870896" cy="3074655"/>
          </a:xfrm>
          <a:prstGeom prst="rect">
            <a:avLst/>
          </a:prstGeom>
        </p:spPr>
      </p:pic>
    </p:spTree>
    <p:extLst>
      <p:ext uri="{BB962C8B-B14F-4D97-AF65-F5344CB8AC3E}">
        <p14:creationId xmlns:p14="http://schemas.microsoft.com/office/powerpoint/2010/main" val="29556784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lvl="1"/>
            <a:r>
              <a:rPr lang="en-GB" altLang="en-US" dirty="0"/>
              <a:t>No graphical user interface</a:t>
            </a:r>
          </a:p>
          <a:p>
            <a:pPr lvl="1"/>
            <a:r>
              <a:rPr lang="en-GB" altLang="en-US" dirty="0"/>
              <a:t>Invisible for the user modules controlling the incoming data requests</a:t>
            </a:r>
          </a:p>
          <a:p>
            <a:pPr lvl="1"/>
            <a:r>
              <a:rPr lang="en-GB" altLang="en-US" dirty="0"/>
              <a:t>Retrieving SDMX structure and mappings</a:t>
            </a:r>
          </a:p>
          <a:p>
            <a:pPr lvl="1"/>
            <a:r>
              <a:rPr lang="en-GB" altLang="en-US" dirty="0"/>
              <a:t>Retrieving data from the dissemination database</a:t>
            </a:r>
          </a:p>
          <a:p>
            <a:pPr lvl="1"/>
            <a:r>
              <a:rPr lang="en-GB" altLang="en-US" dirty="0"/>
              <a:t>Generating data response messages </a:t>
            </a:r>
          </a:p>
          <a:p>
            <a:pPr lvl="1"/>
            <a:r>
              <a:rPr lang="en-GB" altLang="en-US" dirty="0"/>
              <a:t>Exposing data in SDMX format</a:t>
            </a:r>
          </a:p>
          <a:p>
            <a:pPr lvl="1"/>
            <a:r>
              <a:rPr lang="en-GB" altLang="en-US" dirty="0"/>
              <a:t>Informing a SDMX registry about updates</a:t>
            </a:r>
          </a:p>
          <a:p>
            <a:endParaRPr lang="en-US" dirty="0"/>
          </a:p>
        </p:txBody>
      </p:sp>
      <p:sp>
        <p:nvSpPr>
          <p:cNvPr id="6" name="Slide Number Placeholder 5"/>
          <p:cNvSpPr>
            <a:spLocks noGrp="1"/>
          </p:cNvSpPr>
          <p:nvPr>
            <p:ph type="sldNum" sz="quarter" idx="12"/>
          </p:nvPr>
        </p:nvSpPr>
        <p:spPr/>
        <p:txBody>
          <a:bodyPr/>
          <a:lstStyle/>
          <a:p>
            <a:fld id="{F46C79FD-C571-418B-AB0F-5EE936C85276}" type="slidenum">
              <a:rPr lang="en-GB" smtClean="0"/>
              <a:t>34</a:t>
            </a:fld>
            <a:endParaRPr lang="en-GB"/>
          </a:p>
        </p:txBody>
      </p:sp>
      <p:sp>
        <p:nvSpPr>
          <p:cNvPr id="43010" name="Title 1"/>
          <p:cNvSpPr>
            <a:spLocks noGrp="1"/>
          </p:cNvSpPr>
          <p:nvPr>
            <p:ph type="title"/>
          </p:nvPr>
        </p:nvSpPr>
        <p:spPr/>
        <p:txBody>
          <a:bodyPr vert="horz" lIns="91440" tIns="45720" rIns="91440" bIns="0" rtlCol="0" anchor="b" anchorCtr="0">
            <a:normAutofit/>
          </a:bodyPr>
          <a:lstStyle/>
          <a:p>
            <a:r>
              <a:rPr lang="fr-BE" altLang="en-US" dirty="0"/>
              <a:t>SDMX </a:t>
            </a:r>
            <a:r>
              <a:rPr lang="fr-BE" altLang="en-US" dirty="0"/>
              <a:t>– RI </a:t>
            </a:r>
            <a:r>
              <a:rPr lang="fr-BE" altLang="en-US" dirty="0"/>
              <a:t>– </a:t>
            </a:r>
            <a:r>
              <a:rPr lang="en-GB" altLang="en-US" dirty="0"/>
              <a:t>NSI/Web </a:t>
            </a:r>
            <a:r>
              <a:rPr lang="en-GB" altLang="en-US" dirty="0"/>
              <a:t>service</a:t>
            </a:r>
          </a:p>
        </p:txBody>
      </p:sp>
      <p:sp>
        <p:nvSpPr>
          <p:cNvPr id="43011" name="Content Placeholder 2"/>
          <p:cNvSpPr txBox="1">
            <a:spLocks/>
          </p:cNvSpPr>
          <p:nvPr/>
        </p:nvSpPr>
        <p:spPr bwMode="auto">
          <a:xfrm>
            <a:off x="402350" y="1705769"/>
            <a:ext cx="5530364" cy="4704267"/>
          </a:xfrm>
          <a:prstGeom prst="rect">
            <a:avLst/>
          </a:prstGeom>
          <a:extLst/>
        </p:spPr>
        <p:txBody>
          <a:bodyPr vert="horz" lIns="91440" tIns="45720" rIns="91440" bIns="45720" rtlCol="0">
            <a:normAutofit/>
          </a:bodyPr>
          <a:lstStyle>
            <a:defPPr>
              <a:defRPr lang="en-US"/>
            </a:defPPr>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endParaRPr lang="en-GB" altLang="en-US" dirty="0"/>
          </a:p>
        </p:txBody>
      </p:sp>
      <p:sp>
        <p:nvSpPr>
          <p:cNvPr id="43012" name="Content Placeholder 2"/>
          <p:cNvSpPr txBox="1">
            <a:spLocks/>
          </p:cNvSpPr>
          <p:nvPr/>
        </p:nvSpPr>
        <p:spPr bwMode="auto">
          <a:xfrm>
            <a:off x="6167438" y="4739589"/>
            <a:ext cx="4195762" cy="1343576"/>
          </a:xfrm>
          <a:prstGeom prst="rect">
            <a:avLst/>
          </a:prstGeom>
          <a:extLst/>
        </p:spPr>
        <p:txBody>
          <a:bodyPr vert="horz" lIns="91440" tIns="45720" rIns="91440" bIns="45720" rtlCol="0">
            <a:normAutofit fontScale="92500" lnSpcReduction="20000"/>
          </a:bodyPr>
          <a:lstStyle>
            <a:defPPr>
              <a:defRPr lang="en-US"/>
            </a:defPPr>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ltLang="en-US" dirty="0"/>
              <a:t>Result:</a:t>
            </a:r>
          </a:p>
          <a:p>
            <a:pPr lvl="1"/>
            <a:r>
              <a:rPr lang="en-GB" altLang="en-US" dirty="0"/>
              <a:t>Data are made available to different data consumers via internet</a:t>
            </a:r>
          </a:p>
        </p:txBody>
      </p:sp>
      <p:pic>
        <p:nvPicPr>
          <p:cNvPr id="430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2676" y="1700213"/>
            <a:ext cx="420052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6854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838199" y="1825625"/>
            <a:ext cx="5710383" cy="3881904"/>
          </a:xfrm>
        </p:spPr>
        <p:txBody>
          <a:bodyPr/>
          <a:lstStyle/>
          <a:p>
            <a:pPr lvl="1"/>
            <a:r>
              <a:rPr lang="en-GB" altLang="en-US" dirty="0"/>
              <a:t>Allows users to view and extract data in SDMX format, using the mappings defined in the Mapping Assistant tool </a:t>
            </a:r>
          </a:p>
          <a:p>
            <a:pPr lvl="1"/>
            <a:r>
              <a:rPr lang="en-GB" altLang="en-US" dirty="0"/>
              <a:t>Provides user friendly interface for even not experienced users</a:t>
            </a:r>
          </a:p>
          <a:p>
            <a:pPr lvl="1"/>
            <a:r>
              <a:rPr lang="en-GB" altLang="en-US" dirty="0"/>
              <a:t>Can extract data using a web address (web service)</a:t>
            </a:r>
            <a:endParaRPr lang="en-US" dirty="0"/>
          </a:p>
        </p:txBody>
      </p:sp>
      <p:sp>
        <p:nvSpPr>
          <p:cNvPr id="5" name="Slide Number Placeholder 4"/>
          <p:cNvSpPr>
            <a:spLocks noGrp="1"/>
          </p:cNvSpPr>
          <p:nvPr>
            <p:ph type="sldNum" sz="quarter" idx="12"/>
          </p:nvPr>
        </p:nvSpPr>
        <p:spPr/>
        <p:txBody>
          <a:bodyPr/>
          <a:lstStyle/>
          <a:p>
            <a:fld id="{F46C79FD-C571-418B-AB0F-5EE936C85276}" type="slidenum">
              <a:rPr lang="en-GB" smtClean="0"/>
              <a:t>35</a:t>
            </a:fld>
            <a:endParaRPr lang="en-GB"/>
          </a:p>
        </p:txBody>
      </p:sp>
      <p:sp>
        <p:nvSpPr>
          <p:cNvPr id="41986" name="Title 1"/>
          <p:cNvSpPr>
            <a:spLocks noGrp="1"/>
          </p:cNvSpPr>
          <p:nvPr>
            <p:ph type="title"/>
          </p:nvPr>
        </p:nvSpPr>
        <p:spPr/>
        <p:txBody>
          <a:bodyPr vert="horz" lIns="91440" tIns="45720" rIns="91440" bIns="0" rtlCol="0" anchor="b" anchorCtr="0">
            <a:normAutofit/>
          </a:bodyPr>
          <a:lstStyle/>
          <a:p>
            <a:r>
              <a:rPr lang="fr-BE" altLang="en-US" dirty="0"/>
              <a:t>SDMX </a:t>
            </a:r>
            <a:r>
              <a:rPr lang="fr-BE" altLang="en-US" dirty="0"/>
              <a:t>– RI </a:t>
            </a:r>
            <a:r>
              <a:rPr lang="fr-BE" altLang="en-US" dirty="0"/>
              <a:t>- </a:t>
            </a:r>
            <a:r>
              <a:rPr lang="en-GB" altLang="en-US" dirty="0"/>
              <a:t>Web Client</a:t>
            </a:r>
          </a:p>
        </p:txBody>
      </p:sp>
      <p:sp>
        <p:nvSpPr>
          <p:cNvPr id="41987" name="Content Placeholder 2"/>
          <p:cNvSpPr txBox="1">
            <a:spLocks/>
          </p:cNvSpPr>
          <p:nvPr/>
        </p:nvSpPr>
        <p:spPr bwMode="auto">
          <a:xfrm>
            <a:off x="371475" y="1424782"/>
            <a:ext cx="6442982" cy="2735262"/>
          </a:xfrm>
          <a:prstGeom prst="rect">
            <a:avLst/>
          </a:prstGeom>
          <a:extLst/>
        </p:spPr>
        <p:txBody>
          <a:bodyPr vert="horz" lIns="91440" tIns="45720" rIns="91440" bIns="45720" rtlCol="0">
            <a:normAutofit/>
          </a:bodyPr>
          <a:lstStyle>
            <a:defPPr>
              <a:defRPr lang="en-US"/>
            </a:defPPr>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1"/>
            <a:endParaRPr lang="en-GB" altLang="en-US" dirty="0"/>
          </a:p>
          <a:p>
            <a:endParaRPr lang="en-GB" altLang="en-US" dirty="0"/>
          </a:p>
        </p:txBody>
      </p:sp>
      <p:pic>
        <p:nvPicPr>
          <p:cNvPr id="41988" name="Picture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83412" y="1346875"/>
            <a:ext cx="4149725" cy="295275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41989" name="Content Placeholder 2"/>
          <p:cNvSpPr txBox="1">
            <a:spLocks/>
          </p:cNvSpPr>
          <p:nvPr/>
        </p:nvSpPr>
        <p:spPr bwMode="auto">
          <a:xfrm>
            <a:off x="5024582" y="4724400"/>
            <a:ext cx="6936509" cy="1606550"/>
          </a:xfrm>
          <a:prstGeom prst="rect">
            <a:avLst/>
          </a:prstGeom>
          <a:extLst/>
        </p:spPr>
        <p:txBody>
          <a:bodyPr vert="horz" lIns="91440" tIns="45720" rIns="91440" bIns="45720" rtlCol="0">
            <a:normAutofit fontScale="70000" lnSpcReduction="20000"/>
          </a:bodyPr>
          <a:lstStyle>
            <a:defPPr>
              <a:defRPr lang="en-US"/>
            </a:defPPr>
            <a:lvl1pPr marL="228600" indent="-228600">
              <a:lnSpc>
                <a:spcPct val="100000"/>
              </a:lnSpc>
              <a:spcBef>
                <a:spcPts val="0"/>
              </a:spcBef>
              <a:spcAft>
                <a:spcPts val="1800"/>
              </a:spcAft>
              <a:buClr>
                <a:schemeClr val="tx2"/>
              </a:buClr>
              <a:buFont typeface="Arial" panose="020B0604020202020204" pitchFamily="34" charset="0"/>
              <a:buChar char="•"/>
              <a:defRPr sz="2000"/>
            </a:lvl1pPr>
            <a:lvl2pPr marL="685800" lvl="1" indent="-228600">
              <a:lnSpc>
                <a:spcPct val="100000"/>
              </a:lnSpc>
              <a:spcBef>
                <a:spcPts val="500"/>
              </a:spcBef>
              <a:spcAft>
                <a:spcPts val="1800"/>
              </a:spcAft>
              <a:buClr>
                <a:schemeClr val="tx2"/>
              </a:buClr>
              <a:buFont typeface="Arial" panose="020B0604020202020204" pitchFamily="34" charset="0"/>
              <a:buChar char="•"/>
              <a:defRPr sz="2000"/>
            </a:lvl2pPr>
            <a:lvl3pPr marL="1143000" indent="-228600">
              <a:lnSpc>
                <a:spcPct val="100000"/>
              </a:lnSpc>
              <a:spcBef>
                <a:spcPts val="500"/>
              </a:spcBef>
              <a:spcAft>
                <a:spcPts val="1800"/>
              </a:spcAft>
              <a:buClr>
                <a:schemeClr val="tx2"/>
              </a:buClr>
              <a:buFont typeface="Arial" panose="020B0604020202020204" pitchFamily="34" charset="0"/>
              <a:buChar char="•"/>
            </a:lvl3pPr>
            <a:lvl4pPr marL="1600200" indent="-228600">
              <a:lnSpc>
                <a:spcPct val="100000"/>
              </a:lnSpc>
              <a:spcBef>
                <a:spcPts val="500"/>
              </a:spcBef>
              <a:spcAft>
                <a:spcPts val="1800"/>
              </a:spcAft>
              <a:buClr>
                <a:schemeClr val="tx2"/>
              </a:buClr>
              <a:buFont typeface="Arial" panose="020B0604020202020204" pitchFamily="34" charset="0"/>
              <a:buChar char="•"/>
              <a:defRPr sz="1600"/>
            </a:lvl4pPr>
            <a:lvl5pPr marL="2057400" indent="-228600">
              <a:lnSpc>
                <a:spcPct val="100000"/>
              </a:lnSpc>
              <a:spcBef>
                <a:spcPts val="500"/>
              </a:spcBef>
              <a:spcAft>
                <a:spcPts val="1800"/>
              </a:spcAft>
              <a:buClr>
                <a:schemeClr val="tx2"/>
              </a:buClr>
              <a:buFont typeface="Arial" panose="020B0604020202020204" pitchFamily="34" charset="0"/>
              <a:buChar char="•"/>
              <a:defRPr sz="16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20000"/>
              </a:lnSpc>
              <a:spcAft>
                <a:spcPts val="0"/>
              </a:spcAft>
            </a:pPr>
            <a:r>
              <a:rPr lang="en-GB" altLang="en-US" dirty="0"/>
              <a:t>Result:</a:t>
            </a:r>
          </a:p>
          <a:p>
            <a:pPr lvl="1">
              <a:lnSpc>
                <a:spcPct val="120000"/>
              </a:lnSpc>
              <a:spcAft>
                <a:spcPts val="0"/>
              </a:spcAft>
            </a:pPr>
            <a:r>
              <a:rPr lang="en-GB" altLang="en-US" dirty="0"/>
              <a:t>Allows to test the data dissemination process and SDMX compliance</a:t>
            </a:r>
          </a:p>
          <a:p>
            <a:pPr lvl="1">
              <a:lnSpc>
                <a:spcPct val="120000"/>
              </a:lnSpc>
              <a:spcAft>
                <a:spcPts val="0"/>
              </a:spcAft>
            </a:pPr>
            <a:r>
              <a:rPr lang="en-GB" altLang="en-US" dirty="0"/>
              <a:t>Create custom extraction</a:t>
            </a:r>
          </a:p>
          <a:p>
            <a:pPr lvl="1">
              <a:lnSpc>
                <a:spcPct val="120000"/>
              </a:lnSpc>
              <a:spcAft>
                <a:spcPts val="0"/>
              </a:spcAft>
            </a:pPr>
            <a:r>
              <a:rPr lang="en-GB" altLang="en-US" dirty="0"/>
              <a:t>Identify errors</a:t>
            </a:r>
          </a:p>
          <a:p>
            <a:pPr lvl="1">
              <a:lnSpc>
                <a:spcPct val="120000"/>
              </a:lnSpc>
              <a:spcAft>
                <a:spcPts val="0"/>
              </a:spcAft>
            </a:pPr>
            <a:r>
              <a:rPr lang="en-GB" altLang="en-US" dirty="0"/>
              <a:t>Extract data in different formats</a:t>
            </a:r>
          </a:p>
        </p:txBody>
      </p:sp>
    </p:spTree>
    <p:extLst>
      <p:ext uri="{BB962C8B-B14F-4D97-AF65-F5344CB8AC3E}">
        <p14:creationId xmlns:p14="http://schemas.microsoft.com/office/powerpoint/2010/main" val="3025657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IE" dirty="0"/>
              <a:t>Latest public desktop release (end 2019)</a:t>
            </a:r>
          </a:p>
          <a:p>
            <a:r>
              <a:rPr lang="en-IE" dirty="0"/>
              <a:t>Latest public web based release – Q1 2023</a:t>
            </a:r>
          </a:p>
          <a:p>
            <a:pPr lvl="1"/>
            <a:r>
              <a:rPr lang="en-IE" dirty="0"/>
              <a:t>Bug fixes </a:t>
            </a:r>
            <a:r>
              <a:rPr lang="fr-FR" dirty="0"/>
              <a:t>.NET 6 / Java 8(9)</a:t>
            </a:r>
          </a:p>
          <a:p>
            <a:pPr lvl="1"/>
            <a:r>
              <a:rPr lang="fr-FR" dirty="0"/>
              <a:t>Visual and performance </a:t>
            </a:r>
            <a:r>
              <a:rPr lang="en-IE" dirty="0"/>
              <a:t>improvements</a:t>
            </a:r>
          </a:p>
          <a:p>
            <a:pPr lvl="1"/>
            <a:r>
              <a:rPr lang="en-IE" dirty="0"/>
              <a:t>Last backwards compatible release before SDMX 3.0 and MSDB v </a:t>
            </a:r>
            <a:r>
              <a:rPr lang="en-IE" dirty="0" smtClean="0"/>
              <a:t>7</a:t>
            </a:r>
            <a:endParaRPr lang="en-IE" dirty="0"/>
          </a:p>
          <a:p>
            <a:r>
              <a:rPr lang="en-IE" dirty="0"/>
              <a:t>Ongoing development – 9.x.x releases</a:t>
            </a:r>
          </a:p>
          <a:p>
            <a:pPr lvl="1"/>
            <a:r>
              <a:rPr lang="en-IE" dirty="0"/>
              <a:t>SDMX 3.0</a:t>
            </a:r>
          </a:p>
          <a:p>
            <a:pPr lvl="1"/>
            <a:r>
              <a:rPr lang="en-IE" dirty="0"/>
              <a:t>Browse and download data</a:t>
            </a:r>
          </a:p>
          <a:p>
            <a:endParaRPr lang="en-US" dirty="0"/>
          </a:p>
        </p:txBody>
      </p:sp>
      <p:sp>
        <p:nvSpPr>
          <p:cNvPr id="8" name="Slide Number Placeholder 7"/>
          <p:cNvSpPr>
            <a:spLocks noGrp="1"/>
          </p:cNvSpPr>
          <p:nvPr>
            <p:ph type="sldNum" sz="quarter" idx="12"/>
          </p:nvPr>
        </p:nvSpPr>
        <p:spPr/>
        <p:txBody>
          <a:bodyPr/>
          <a:lstStyle/>
          <a:p>
            <a:fld id="{F46C79FD-C571-418B-AB0F-5EE936C85276}" type="slidenum">
              <a:rPr lang="en-GB" smtClean="0"/>
              <a:t>36</a:t>
            </a:fld>
            <a:endParaRPr lang="en-GB"/>
          </a:p>
        </p:txBody>
      </p:sp>
      <p:sp>
        <p:nvSpPr>
          <p:cNvPr id="4" name="Title 3"/>
          <p:cNvSpPr>
            <a:spLocks noGrp="1"/>
          </p:cNvSpPr>
          <p:nvPr>
            <p:ph type="title"/>
          </p:nvPr>
        </p:nvSpPr>
        <p:spPr/>
        <p:txBody>
          <a:bodyPr/>
          <a:lstStyle/>
          <a:p>
            <a:r>
              <a:rPr lang="en-IE" dirty="0" smtClean="0"/>
              <a:t>SDMX-RI </a:t>
            </a:r>
            <a:r>
              <a:rPr lang="en-IE" dirty="0" smtClean="0"/>
              <a:t>latest releases</a:t>
            </a:r>
            <a:endParaRPr lang="en-US" dirty="0"/>
          </a:p>
        </p:txBody>
      </p:sp>
    </p:spTree>
    <p:extLst>
      <p:ext uri="{BB962C8B-B14F-4D97-AF65-F5344CB8AC3E}">
        <p14:creationId xmlns:p14="http://schemas.microsoft.com/office/powerpoint/2010/main" val="4664946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IE" dirty="0" smtClean="0"/>
              <a:t>Ongoing </a:t>
            </a:r>
            <a:r>
              <a:rPr lang="en-IE" dirty="0"/>
              <a:t>development – 9.x.x releases</a:t>
            </a:r>
          </a:p>
          <a:p>
            <a:pPr lvl="1"/>
            <a:r>
              <a:rPr lang="en-IE" dirty="0"/>
              <a:t>SDMX </a:t>
            </a:r>
            <a:r>
              <a:rPr lang="en-IE" dirty="0" smtClean="0"/>
              <a:t>3.0 implementation</a:t>
            </a:r>
            <a:endParaRPr lang="en-IE" dirty="0"/>
          </a:p>
          <a:p>
            <a:pPr lvl="1"/>
            <a:r>
              <a:rPr lang="en-IE" dirty="0"/>
              <a:t>Browse and download </a:t>
            </a:r>
            <a:r>
              <a:rPr lang="en-IE" dirty="0" smtClean="0"/>
              <a:t>data (integrate the Test Client functionality in the Mapping Assistant)</a:t>
            </a:r>
          </a:p>
          <a:p>
            <a:pPr lvl="1"/>
            <a:r>
              <a:rPr lang="en-IE" dirty="0" smtClean="0"/>
              <a:t>Allow users to send data in Push mode in a automated way (using the ESTAT </a:t>
            </a:r>
            <a:r>
              <a:rPr lang="en-IE" dirty="0" err="1" smtClean="0"/>
              <a:t>Esden</a:t>
            </a:r>
            <a:r>
              <a:rPr lang="en-IE" dirty="0" smtClean="0"/>
              <a:t> client)</a:t>
            </a:r>
          </a:p>
          <a:p>
            <a:pPr lvl="1"/>
            <a:r>
              <a:rPr lang="en-IE" dirty="0" smtClean="0"/>
              <a:t>Current test release 9.2.0</a:t>
            </a:r>
          </a:p>
          <a:p>
            <a:pPr lvl="1"/>
            <a:r>
              <a:rPr lang="en-IE" dirty="0" smtClean="0"/>
              <a:t>DSD on the “fly” generation</a:t>
            </a:r>
          </a:p>
          <a:p>
            <a:pPr lvl="1"/>
            <a:r>
              <a:rPr lang="en-IE" dirty="0" smtClean="0"/>
              <a:t>Data Browser modernisation</a:t>
            </a:r>
            <a:endParaRPr lang="en-IE" dirty="0"/>
          </a:p>
          <a:p>
            <a:endParaRPr lang="en-US" dirty="0"/>
          </a:p>
        </p:txBody>
      </p:sp>
      <p:sp>
        <p:nvSpPr>
          <p:cNvPr id="8" name="Slide Number Placeholder 7"/>
          <p:cNvSpPr>
            <a:spLocks noGrp="1"/>
          </p:cNvSpPr>
          <p:nvPr>
            <p:ph type="sldNum" sz="quarter" idx="12"/>
          </p:nvPr>
        </p:nvSpPr>
        <p:spPr/>
        <p:txBody>
          <a:bodyPr/>
          <a:lstStyle/>
          <a:p>
            <a:fld id="{F46C79FD-C571-418B-AB0F-5EE936C85276}" type="slidenum">
              <a:rPr lang="en-GB" smtClean="0"/>
              <a:t>37</a:t>
            </a:fld>
            <a:endParaRPr lang="en-GB"/>
          </a:p>
        </p:txBody>
      </p:sp>
      <p:sp>
        <p:nvSpPr>
          <p:cNvPr id="4" name="Title 3"/>
          <p:cNvSpPr>
            <a:spLocks noGrp="1"/>
          </p:cNvSpPr>
          <p:nvPr>
            <p:ph type="title"/>
          </p:nvPr>
        </p:nvSpPr>
        <p:spPr/>
        <p:txBody>
          <a:bodyPr/>
          <a:lstStyle/>
          <a:p>
            <a:r>
              <a:rPr lang="en-IE" dirty="0" smtClean="0"/>
              <a:t>SDMX-RI </a:t>
            </a:r>
            <a:r>
              <a:rPr lang="en-IE" dirty="0" smtClean="0"/>
              <a:t>o</a:t>
            </a:r>
            <a:r>
              <a:rPr lang="en-IE" dirty="0" smtClean="0"/>
              <a:t>ngoing </a:t>
            </a:r>
            <a:r>
              <a:rPr lang="en-IE" dirty="0"/>
              <a:t>development </a:t>
            </a:r>
            <a:endParaRPr lang="en-US" dirty="0"/>
          </a:p>
        </p:txBody>
      </p:sp>
    </p:spTree>
    <p:extLst>
      <p:ext uri="{BB962C8B-B14F-4D97-AF65-F5344CB8AC3E}">
        <p14:creationId xmlns:p14="http://schemas.microsoft.com/office/powerpoint/2010/main" val="601811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a:p>
            <a:r>
              <a:rPr lang="en-US" sz="1050" dirty="0" smtClean="0"/>
              <a:t>Slide </a:t>
            </a:r>
            <a:r>
              <a:rPr lang="en-US" sz="1050" dirty="0" smtClean="0">
                <a:solidFill>
                  <a:schemeClr val="accent6"/>
                </a:solidFill>
              </a:rPr>
              <a:t>xx</a:t>
            </a:r>
            <a:r>
              <a:rPr lang="en-US" sz="1050" dirty="0" smtClean="0"/>
              <a:t>: </a:t>
            </a:r>
            <a:r>
              <a:rPr lang="en-US" sz="1050" dirty="0">
                <a:solidFill>
                  <a:schemeClr val="accent6"/>
                </a:solidFill>
              </a:rPr>
              <a:t>e</a:t>
            </a:r>
            <a:r>
              <a:rPr lang="en-US" sz="1050" dirty="0" smtClean="0">
                <a:solidFill>
                  <a:schemeClr val="accent6"/>
                </a:solidFill>
              </a:rPr>
              <a:t>lement concerned</a:t>
            </a:r>
            <a:r>
              <a:rPr lang="en-US" sz="1050" dirty="0" smtClean="0"/>
              <a:t>, source</a:t>
            </a:r>
            <a:r>
              <a:rPr lang="en-US" sz="1050" dirty="0" smtClean="0">
                <a:solidFill>
                  <a:schemeClr val="accent6"/>
                </a:solidFill>
              </a:rPr>
              <a:t>: e.g. Fotolia.com</a:t>
            </a:r>
            <a:r>
              <a:rPr lang="en-US" sz="1050" dirty="0" smtClean="0"/>
              <a:t>; Slide </a:t>
            </a:r>
            <a:r>
              <a:rPr lang="en-US" sz="1050" dirty="0" smtClean="0">
                <a:solidFill>
                  <a:schemeClr val="accent6"/>
                </a:solidFill>
              </a:rPr>
              <a:t>xx</a:t>
            </a:r>
            <a:r>
              <a:rPr lang="en-US" sz="1050" dirty="0" smtClean="0"/>
              <a:t>: </a:t>
            </a:r>
            <a:r>
              <a:rPr lang="en-US" sz="1050" dirty="0" smtClean="0">
                <a:solidFill>
                  <a:schemeClr val="accent6"/>
                </a:solidFill>
              </a:rPr>
              <a:t>element concerned</a:t>
            </a:r>
            <a:r>
              <a:rPr lang="en-US" sz="1050" dirty="0" smtClean="0"/>
              <a:t>, source: </a:t>
            </a:r>
            <a:r>
              <a:rPr lang="en-US" sz="1050" dirty="0" smtClean="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
        <p:nvSpPr>
          <p:cNvPr id="6" name="Slide Number Placeholder 5"/>
          <p:cNvSpPr>
            <a:spLocks noGrp="1"/>
          </p:cNvSpPr>
          <p:nvPr>
            <p:ph type="sldNum" sz="quarter" idx="12"/>
          </p:nvPr>
        </p:nvSpPr>
        <p:spPr/>
        <p:txBody>
          <a:bodyPr/>
          <a:lstStyle/>
          <a:p>
            <a:fld id="{F46C79FD-C571-418B-AB0F-5EE936C85276}" type="slidenum">
              <a:rPr lang="en-GB" smtClean="0"/>
              <a:t>38</a:t>
            </a:fld>
            <a:endParaRPr lang="en-GB"/>
          </a:p>
        </p:txBody>
      </p:sp>
    </p:spTree>
    <p:extLst>
      <p:ext uri="{BB962C8B-B14F-4D97-AF65-F5344CB8AC3E}">
        <p14:creationId xmlns:p14="http://schemas.microsoft.com/office/powerpoint/2010/main" val="4273619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SDMX in reality is</a:t>
            </a:r>
            <a:endParaRPr lang="en-GB" dirty="0"/>
          </a:p>
        </p:txBody>
      </p:sp>
      <p:sp>
        <p:nvSpPr>
          <p:cNvPr id="3" name="Content Placeholder 2"/>
          <p:cNvSpPr>
            <a:spLocks noGrp="1"/>
          </p:cNvSpPr>
          <p:nvPr>
            <p:ph sz="quarter" idx="1"/>
          </p:nvPr>
        </p:nvSpPr>
        <p:spPr>
          <a:xfrm>
            <a:off x="609600" y="1941536"/>
            <a:ext cx="11083636" cy="4321478"/>
          </a:xfrm>
        </p:spPr>
        <p:txBody>
          <a:bodyPr>
            <a:normAutofit fontScale="62500" lnSpcReduction="20000"/>
          </a:bodyPr>
          <a:lstStyle/>
          <a:p>
            <a:pPr>
              <a:lnSpc>
                <a:spcPct val="110000"/>
              </a:lnSpc>
            </a:pPr>
            <a:r>
              <a:rPr lang="en-US" sz="2800" dirty="0"/>
              <a:t>Communication between isolated </a:t>
            </a:r>
            <a:r>
              <a:rPr lang="en-US" sz="2800" dirty="0" smtClean="0"/>
              <a:t>systems, like '‘Glue</a:t>
            </a:r>
            <a:r>
              <a:rPr lang="en-US" sz="2800" dirty="0"/>
              <a:t>'' between building blocks</a:t>
            </a:r>
          </a:p>
          <a:p>
            <a:pPr>
              <a:lnSpc>
                <a:spcPct val="110000"/>
              </a:lnSpc>
            </a:pPr>
            <a:r>
              <a:rPr lang="en-US" sz="2800" dirty="0"/>
              <a:t>Can support the data &amp; metadata production, exchange and </a:t>
            </a:r>
            <a:r>
              <a:rPr lang="en-US" sz="2800" dirty="0" smtClean="0"/>
              <a:t>dissemination using available </a:t>
            </a:r>
            <a:r>
              <a:rPr lang="en-US" sz="2800" dirty="0"/>
              <a:t>&amp; agreed </a:t>
            </a:r>
            <a:r>
              <a:rPr lang="en-US" sz="2800" dirty="0" smtClean="0"/>
              <a:t>specifications, technical </a:t>
            </a:r>
            <a:r>
              <a:rPr lang="en-US" sz="2800" dirty="0"/>
              <a:t>&amp; content </a:t>
            </a:r>
            <a:r>
              <a:rPr lang="en-US" sz="2800" dirty="0" smtClean="0"/>
              <a:t>guidelines, architecture, implementation</a:t>
            </a:r>
            <a:endParaRPr lang="en-US" sz="2800" dirty="0"/>
          </a:p>
          <a:p>
            <a:pPr>
              <a:lnSpc>
                <a:spcPct val="110000"/>
              </a:lnSpc>
            </a:pPr>
            <a:r>
              <a:rPr lang="en-GB" sz="2800" dirty="0"/>
              <a:t>Very rich </a:t>
            </a:r>
            <a:r>
              <a:rPr lang="en-GB" sz="2800" dirty="0"/>
              <a:t>and </a:t>
            </a:r>
            <a:r>
              <a:rPr lang="en-GB" sz="2800" dirty="0" smtClean="0"/>
              <a:t>evolving design </a:t>
            </a:r>
            <a:r>
              <a:rPr lang="en-GB" sz="2800" dirty="0"/>
              <a:t>principles, guidelines and tools </a:t>
            </a:r>
          </a:p>
          <a:p>
            <a:pPr marL="228600" lvl="1">
              <a:lnSpc>
                <a:spcPct val="110000"/>
              </a:lnSpc>
              <a:spcBef>
                <a:spcPts val="0"/>
              </a:spcBef>
            </a:pPr>
            <a:r>
              <a:rPr lang="en-GB" sz="2800" dirty="0"/>
              <a:t>Fully supports processes for the structure, exchange and sharing of statistical data and metadata</a:t>
            </a:r>
          </a:p>
          <a:p>
            <a:pPr marL="228600" lvl="1">
              <a:lnSpc>
                <a:spcPct val="110000"/>
              </a:lnSpc>
              <a:spcBef>
                <a:spcPts val="0"/>
              </a:spcBef>
            </a:pPr>
            <a:r>
              <a:rPr lang="en-GB" sz="2800" dirty="0"/>
              <a:t>Improves the quality of exchange through standardisation, automation and validation</a:t>
            </a:r>
          </a:p>
          <a:p>
            <a:pPr marL="228600" lvl="1">
              <a:lnSpc>
                <a:spcPct val="110000"/>
              </a:lnSpc>
              <a:spcBef>
                <a:spcPts val="0"/>
              </a:spcBef>
            </a:pPr>
            <a:r>
              <a:rPr lang="en-GB" sz="2800" dirty="0"/>
              <a:t>Ensures interoperability between otherwise isolated systems</a:t>
            </a:r>
          </a:p>
          <a:p>
            <a:pPr marL="228600" lvl="1">
              <a:lnSpc>
                <a:spcPct val="110000"/>
              </a:lnSpc>
              <a:spcBef>
                <a:spcPts val="0"/>
              </a:spcBef>
            </a:pPr>
            <a:r>
              <a:rPr lang="en-GB" sz="2800" dirty="0"/>
              <a:t>Enables a metadata driven processes </a:t>
            </a:r>
          </a:p>
          <a:p>
            <a:pPr marL="228600" lvl="1">
              <a:lnSpc>
                <a:spcPct val="110000"/>
              </a:lnSpc>
              <a:spcBef>
                <a:spcPts val="0"/>
              </a:spcBef>
            </a:pPr>
            <a:r>
              <a:rPr lang="en-GB" sz="2800" dirty="0"/>
              <a:t>Supported by and implemented in a component based architecture</a:t>
            </a:r>
          </a:p>
          <a:p>
            <a:pPr>
              <a:lnSpc>
                <a:spcPct val="110000"/>
              </a:lnSpc>
            </a:pPr>
            <a:endParaRPr lang="en-GB" sz="2800" dirty="0"/>
          </a:p>
          <a:p>
            <a:pPr>
              <a:spcAft>
                <a:spcPts val="0"/>
              </a:spcAft>
            </a:pPr>
            <a:endParaRPr lang="en-US" dirty="0" smtClean="0"/>
          </a:p>
        </p:txBody>
      </p:sp>
      <p:pic>
        <p:nvPicPr>
          <p:cNvPr id="7" name="Content Placeholder 7" descr="http://www1.unece.org/stat/platform/download/attachments/57835551/GSBPM%201.png?version=1&amp;modificationDate=1387790883528&amp;api=v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90020" y="0"/>
            <a:ext cx="2415653" cy="257105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66992" y="1234044"/>
            <a:ext cx="5419316" cy="369332"/>
          </a:xfrm>
          <a:prstGeom prst="rect">
            <a:avLst/>
          </a:prstGeom>
          <a:noFill/>
        </p:spPr>
        <p:txBody>
          <a:bodyPr wrap="square" rtlCol="0">
            <a:spAutoFit/>
          </a:bodyPr>
          <a:lstStyle/>
          <a:p>
            <a:r>
              <a:rPr lang="en-GB" u="sng" dirty="0"/>
              <a:t>Not only a data transmission </a:t>
            </a:r>
            <a:r>
              <a:rPr lang="en-GB" u="sng" dirty="0" smtClean="0"/>
              <a:t>format but also</a:t>
            </a:r>
            <a:endParaRPr lang="en-GB" u="sng" dirty="0"/>
          </a:p>
        </p:txBody>
      </p:sp>
      <p:sp>
        <p:nvSpPr>
          <p:cNvPr id="9" name="Slide Number Placeholder 8"/>
          <p:cNvSpPr>
            <a:spLocks noGrp="1"/>
          </p:cNvSpPr>
          <p:nvPr>
            <p:ph type="sldNum" sz="quarter" idx="12"/>
          </p:nvPr>
        </p:nvSpPr>
        <p:spPr/>
        <p:txBody>
          <a:bodyPr/>
          <a:lstStyle/>
          <a:p>
            <a:fld id="{F46C79FD-C571-418B-AB0F-5EE936C85276}" type="slidenum">
              <a:rPr lang="en-GB" smtClean="0"/>
              <a:t>4</a:t>
            </a:fld>
            <a:endParaRPr lang="en-GB"/>
          </a:p>
        </p:txBody>
      </p:sp>
    </p:spTree>
    <p:extLst>
      <p:ext uri="{BB962C8B-B14F-4D97-AF65-F5344CB8AC3E}">
        <p14:creationId xmlns:p14="http://schemas.microsoft.com/office/powerpoint/2010/main" val="909824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SDMX simplifies architectures</a:t>
            </a:r>
            <a:endParaRPr lang="en-GB" dirty="0"/>
          </a:p>
        </p:txBody>
      </p:sp>
      <p:sp>
        <p:nvSpPr>
          <p:cNvPr id="3" name="Content Placeholder 2"/>
          <p:cNvSpPr>
            <a:spLocks noGrp="1"/>
          </p:cNvSpPr>
          <p:nvPr>
            <p:ph sz="quarter" idx="1"/>
          </p:nvPr>
        </p:nvSpPr>
        <p:spPr>
          <a:xfrm>
            <a:off x="609599" y="1941536"/>
            <a:ext cx="7786255" cy="4321478"/>
          </a:xfrm>
        </p:spPr>
        <p:txBody>
          <a:bodyPr>
            <a:normAutofit fontScale="92500" lnSpcReduction="10000"/>
          </a:bodyPr>
          <a:lstStyle/>
          <a:p>
            <a:r>
              <a:rPr lang="en-GB" dirty="0"/>
              <a:t>Reduces </a:t>
            </a:r>
            <a:r>
              <a:rPr lang="en-GB" dirty="0" smtClean="0"/>
              <a:t>efforts and helps </a:t>
            </a:r>
            <a:r>
              <a:rPr lang="en-GB" dirty="0" smtClean="0"/>
              <a:t>providers and consumers</a:t>
            </a:r>
          </a:p>
          <a:p>
            <a:r>
              <a:rPr lang="en-US" dirty="0" smtClean="0"/>
              <a:t>A </a:t>
            </a:r>
            <a:r>
              <a:rPr lang="en-US" dirty="0"/>
              <a:t>standard for automated communication </a:t>
            </a:r>
          </a:p>
          <a:p>
            <a:pPr lvl="1"/>
            <a:r>
              <a:rPr lang="en-US" dirty="0"/>
              <a:t>Covers all statistical domains</a:t>
            </a:r>
          </a:p>
          <a:p>
            <a:pPr lvl="1"/>
            <a:r>
              <a:rPr lang="en-US" dirty="0"/>
              <a:t>Strive for maximum interoperability</a:t>
            </a:r>
          </a:p>
          <a:p>
            <a:pPr lvl="1"/>
            <a:r>
              <a:rPr lang="en-GB" dirty="0"/>
              <a:t>Maximise</a:t>
            </a:r>
            <a:r>
              <a:rPr lang="en-US" dirty="0"/>
              <a:t> the amount of information through to users</a:t>
            </a:r>
          </a:p>
          <a:p>
            <a:pPr lvl="1"/>
            <a:r>
              <a:rPr lang="en-US" dirty="0"/>
              <a:t>Allow an automation of the process and allow web-service queries</a:t>
            </a:r>
          </a:p>
          <a:p>
            <a:pPr lvl="1"/>
            <a:r>
              <a:rPr lang="en-US" dirty="0"/>
              <a:t>Push for Cross-domain metadata</a:t>
            </a:r>
          </a:p>
          <a:p>
            <a:endParaRPr lang="en-GB" dirty="0" smtClean="0"/>
          </a:p>
          <a:p>
            <a:pPr lvl="1"/>
            <a:endParaRPr lang="en-GB" dirty="0" smtClean="0"/>
          </a:p>
          <a:p>
            <a:endParaRPr lang="en-GB" dirty="0"/>
          </a:p>
        </p:txBody>
      </p:sp>
      <p:pic>
        <p:nvPicPr>
          <p:cNvPr id="7" name="Picture 6"/>
          <p:cNvPicPr>
            <a:picLocks noChangeAspect="1"/>
          </p:cNvPicPr>
          <p:nvPr/>
        </p:nvPicPr>
        <p:blipFill>
          <a:blip r:embed="rId2"/>
          <a:stretch>
            <a:fillRect/>
          </a:stretch>
        </p:blipFill>
        <p:spPr>
          <a:xfrm>
            <a:off x="6623034" y="1854526"/>
            <a:ext cx="6230652" cy="4200508"/>
          </a:xfrm>
          <a:prstGeom prst="rect">
            <a:avLst/>
          </a:prstGeom>
        </p:spPr>
      </p:pic>
      <p:sp>
        <p:nvSpPr>
          <p:cNvPr id="8" name="Slide Number Placeholder 7"/>
          <p:cNvSpPr>
            <a:spLocks noGrp="1"/>
          </p:cNvSpPr>
          <p:nvPr>
            <p:ph type="sldNum" sz="quarter" idx="12"/>
          </p:nvPr>
        </p:nvSpPr>
        <p:spPr/>
        <p:txBody>
          <a:bodyPr/>
          <a:lstStyle/>
          <a:p>
            <a:fld id="{F46C79FD-C571-418B-AB0F-5EE936C85276}" type="slidenum">
              <a:rPr lang="en-GB" smtClean="0"/>
              <a:t>5</a:t>
            </a:fld>
            <a:endParaRPr lang="en-GB"/>
          </a:p>
        </p:txBody>
      </p:sp>
    </p:spTree>
    <p:extLst>
      <p:ext uri="{BB962C8B-B14F-4D97-AF65-F5344CB8AC3E}">
        <p14:creationId xmlns:p14="http://schemas.microsoft.com/office/powerpoint/2010/main" val="2987564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Learn more about SDMX</a:t>
            </a:r>
            <a:endParaRPr lang="en-US" dirty="0"/>
          </a:p>
        </p:txBody>
      </p:sp>
      <p:sp>
        <p:nvSpPr>
          <p:cNvPr id="7" name="Content Placeholder 6"/>
          <p:cNvSpPr>
            <a:spLocks noGrp="1"/>
          </p:cNvSpPr>
          <p:nvPr>
            <p:ph sz="quarter" idx="1"/>
          </p:nvPr>
        </p:nvSpPr>
        <p:spPr>
          <a:xfrm>
            <a:off x="609600" y="1941536"/>
            <a:ext cx="8072582" cy="4321478"/>
          </a:xfrm>
        </p:spPr>
        <p:txBody>
          <a:bodyPr/>
          <a:lstStyle/>
          <a:p>
            <a:r>
              <a:rPr lang="en-GB" dirty="0"/>
              <a:t>SDMX version 3.0 specifications published end 2021</a:t>
            </a:r>
          </a:p>
          <a:p>
            <a:pPr lvl="1"/>
            <a:r>
              <a:rPr lang="en-GB" dirty="0"/>
              <a:t>New message formats (JSON, CSV)</a:t>
            </a:r>
          </a:p>
          <a:p>
            <a:pPr lvl="1"/>
            <a:r>
              <a:rPr lang="en-GB" dirty="0"/>
              <a:t>New web service API (REST)</a:t>
            </a:r>
          </a:p>
          <a:p>
            <a:pPr lvl="1"/>
            <a:r>
              <a:rPr lang="en-GB" dirty="0"/>
              <a:t>Reference metadata support</a:t>
            </a:r>
          </a:p>
          <a:p>
            <a:pPr lvl="1"/>
            <a:r>
              <a:rPr lang="en-GB" dirty="0"/>
              <a:t>Micro data support</a:t>
            </a:r>
          </a:p>
          <a:p>
            <a:pPr lvl="1"/>
            <a:r>
              <a:rPr lang="en-GB" dirty="0"/>
              <a:t>Changes in the IM and new </a:t>
            </a:r>
            <a:r>
              <a:rPr lang="en-GB" dirty="0" smtClean="0"/>
              <a:t>features</a:t>
            </a:r>
            <a:endParaRPr lang="en-GB" dirty="0">
              <a:hlinkClick r:id="rId2"/>
            </a:endParaRPr>
          </a:p>
          <a:p>
            <a:r>
              <a:rPr lang="en-GB" dirty="0" smtClean="0">
                <a:hlinkClick r:id="rId2"/>
              </a:rPr>
              <a:t>SDMX </a:t>
            </a:r>
            <a:r>
              <a:rPr lang="en-US" dirty="0" smtClean="0">
                <a:hlinkClick r:id="rId2"/>
              </a:rPr>
              <a:t>Tools </a:t>
            </a:r>
            <a:r>
              <a:rPr lang="en-US" dirty="0">
                <a:hlinkClick r:id="rId2"/>
              </a:rPr>
              <a:t>| SDMX – Statistical Data and Metadata </a:t>
            </a:r>
            <a:r>
              <a:rPr lang="en-US" dirty="0" err="1">
                <a:hlinkClick r:id="rId2"/>
              </a:rPr>
              <a:t>eXchange</a:t>
            </a:r>
            <a:endParaRPr lang="en-US" dirty="0"/>
          </a:p>
        </p:txBody>
      </p:sp>
      <p:pic>
        <p:nvPicPr>
          <p:cNvPr id="8" name="Picture 7">
            <a:hlinkClick r:id="rId3"/>
          </p:cNvPr>
          <p:cNvPicPr>
            <a:picLocks noChangeAspect="1"/>
          </p:cNvPicPr>
          <p:nvPr/>
        </p:nvPicPr>
        <p:blipFill>
          <a:blip r:embed="rId4"/>
          <a:stretch>
            <a:fillRect/>
          </a:stretch>
        </p:blipFill>
        <p:spPr>
          <a:xfrm>
            <a:off x="8236285" y="2515824"/>
            <a:ext cx="3505200" cy="1000125"/>
          </a:xfrm>
          <a:prstGeom prst="rect">
            <a:avLst/>
          </a:prstGeom>
          <a:ln>
            <a:solidFill>
              <a:schemeClr val="tx1"/>
            </a:solidFill>
          </a:ln>
        </p:spPr>
      </p:pic>
      <p:pic>
        <p:nvPicPr>
          <p:cNvPr id="5" name="Picture 4"/>
          <p:cNvPicPr>
            <a:picLocks noChangeAspect="1"/>
          </p:cNvPicPr>
          <p:nvPr/>
        </p:nvPicPr>
        <p:blipFill>
          <a:blip r:embed="rId5"/>
          <a:stretch>
            <a:fillRect/>
          </a:stretch>
        </p:blipFill>
        <p:spPr>
          <a:xfrm>
            <a:off x="8846853" y="3664369"/>
            <a:ext cx="2284065" cy="1518036"/>
          </a:xfrm>
          <a:prstGeom prst="rect">
            <a:avLst/>
          </a:prstGeom>
          <a:ln>
            <a:solidFill>
              <a:schemeClr val="tx1"/>
            </a:solidFill>
          </a:ln>
        </p:spPr>
      </p:pic>
      <p:sp>
        <p:nvSpPr>
          <p:cNvPr id="9" name="Slide Number Placeholder 8"/>
          <p:cNvSpPr>
            <a:spLocks noGrp="1"/>
          </p:cNvSpPr>
          <p:nvPr>
            <p:ph type="sldNum" sz="quarter" idx="12"/>
          </p:nvPr>
        </p:nvSpPr>
        <p:spPr/>
        <p:txBody>
          <a:bodyPr/>
          <a:lstStyle/>
          <a:p>
            <a:fld id="{F46C79FD-C571-418B-AB0F-5EE936C85276}" type="slidenum">
              <a:rPr lang="en-GB" smtClean="0"/>
              <a:t>6</a:t>
            </a:fld>
            <a:endParaRPr lang="en-GB"/>
          </a:p>
        </p:txBody>
      </p:sp>
    </p:spTree>
    <p:extLst>
      <p:ext uri="{BB962C8B-B14F-4D97-AF65-F5344CB8AC3E}">
        <p14:creationId xmlns:p14="http://schemas.microsoft.com/office/powerpoint/2010/main" val="245323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926432" y="1780674"/>
            <a:ext cx="10210141" cy="1335505"/>
          </a:xfrm>
        </p:spPr>
        <p:txBody>
          <a:bodyPr>
            <a:noAutofit/>
          </a:bodyPr>
          <a:lstStyle/>
          <a:p>
            <a:pPr algn="ctr"/>
            <a:r>
              <a:rPr lang="en-US" sz="4400" dirty="0" smtClean="0"/>
              <a:t/>
            </a:r>
            <a:br>
              <a:rPr lang="en-US" sz="4400" dirty="0" smtClean="0"/>
            </a:br>
            <a:r>
              <a:rPr lang="en-GB" sz="4400" dirty="0"/>
              <a:t>Architectures for data exchange and ESTAT </a:t>
            </a:r>
            <a:r>
              <a:rPr lang="en-GB" sz="4400" dirty="0" smtClean="0"/>
              <a:t>tools</a:t>
            </a:r>
            <a:r>
              <a:rPr lang="en-US" sz="4400" dirty="0"/>
              <a:t/>
            </a:r>
            <a:br>
              <a:rPr lang="en-US" sz="4400" dirty="0"/>
            </a:br>
            <a:endParaRPr lang="en-US" sz="4200" dirty="0"/>
          </a:p>
        </p:txBody>
      </p:sp>
      <p:sp>
        <p:nvSpPr>
          <p:cNvPr id="4" name="Slide Number Placeholder 3"/>
          <p:cNvSpPr>
            <a:spLocks noGrp="1"/>
          </p:cNvSpPr>
          <p:nvPr>
            <p:ph type="sldNum" sz="quarter" idx="12"/>
          </p:nvPr>
        </p:nvSpPr>
        <p:spPr/>
        <p:txBody>
          <a:bodyPr/>
          <a:lstStyle/>
          <a:p>
            <a:fld id="{F46C79FD-C571-418B-AB0F-5EE936C85276}" type="slidenum">
              <a:rPr lang="en-GB" smtClean="0"/>
              <a:t>7</a:t>
            </a:fld>
            <a:endParaRPr lang="en-GB"/>
          </a:p>
        </p:txBody>
      </p:sp>
    </p:spTree>
    <p:extLst>
      <p:ext uri="{BB962C8B-B14F-4D97-AF65-F5344CB8AC3E}">
        <p14:creationId xmlns:p14="http://schemas.microsoft.com/office/powerpoint/2010/main" val="1794669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Overview</a:t>
            </a:r>
            <a:endParaRPr lang="en-US" dirty="0"/>
          </a:p>
        </p:txBody>
      </p:sp>
      <p:sp>
        <p:nvSpPr>
          <p:cNvPr id="3" name="Content Placeholder 2"/>
          <p:cNvSpPr>
            <a:spLocks noGrp="1"/>
          </p:cNvSpPr>
          <p:nvPr>
            <p:ph sz="quarter" idx="1"/>
          </p:nvPr>
        </p:nvSpPr>
        <p:spPr/>
        <p:txBody>
          <a:bodyPr>
            <a:normAutofit/>
          </a:bodyPr>
          <a:lstStyle/>
          <a:p>
            <a:r>
              <a:rPr lang="en-IE" dirty="0" smtClean="0"/>
              <a:t>Architectures </a:t>
            </a:r>
            <a:r>
              <a:rPr lang="en-IE" dirty="0"/>
              <a:t>for data </a:t>
            </a:r>
            <a:r>
              <a:rPr lang="en-IE" dirty="0" smtClean="0"/>
              <a:t>exchange</a:t>
            </a:r>
          </a:p>
          <a:p>
            <a:pPr lvl="1"/>
            <a:r>
              <a:rPr lang="en-IE" dirty="0" smtClean="0"/>
              <a:t>Eurostat tools supporting providers and consumers in the data exchange</a:t>
            </a:r>
          </a:p>
          <a:p>
            <a:pPr lvl="1"/>
            <a:r>
              <a:rPr lang="en-US" dirty="0"/>
              <a:t>SDMX at the core of the architecture</a:t>
            </a:r>
            <a:endParaRPr lang="en-IE" dirty="0"/>
          </a:p>
          <a:p>
            <a:pPr lvl="2"/>
            <a:r>
              <a:rPr lang="en-IE" dirty="0" smtClean="0"/>
              <a:t>SDMX Converter</a:t>
            </a:r>
          </a:p>
          <a:p>
            <a:pPr lvl="2"/>
            <a:r>
              <a:rPr lang="en-IE" dirty="0" smtClean="0"/>
              <a:t>SDMX Reference Infrastructure</a:t>
            </a:r>
          </a:p>
          <a:p>
            <a:endParaRPr lang="en-US" dirty="0"/>
          </a:p>
        </p:txBody>
      </p:sp>
      <p:sp>
        <p:nvSpPr>
          <p:cNvPr id="7" name="Slide Number Placeholder 6"/>
          <p:cNvSpPr>
            <a:spLocks noGrp="1"/>
          </p:cNvSpPr>
          <p:nvPr>
            <p:ph type="sldNum" sz="quarter" idx="12"/>
          </p:nvPr>
        </p:nvSpPr>
        <p:spPr/>
        <p:txBody>
          <a:bodyPr/>
          <a:lstStyle/>
          <a:p>
            <a:fld id="{F46C79FD-C571-418B-AB0F-5EE936C85276}" type="slidenum">
              <a:rPr lang="en-GB" smtClean="0"/>
              <a:t>8</a:t>
            </a:fld>
            <a:endParaRPr lang="en-GB"/>
          </a:p>
        </p:txBody>
      </p:sp>
    </p:spTree>
    <p:extLst>
      <p:ext uri="{BB962C8B-B14F-4D97-AF65-F5344CB8AC3E}">
        <p14:creationId xmlns:p14="http://schemas.microsoft.com/office/powerpoint/2010/main" val="3475520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960B3F-D98F-46F2-A6CC-E9B858D25EE2}"/>
              </a:ext>
            </a:extLst>
          </p:cNvPr>
          <p:cNvSpPr>
            <a:spLocks noGrp="1"/>
          </p:cNvSpPr>
          <p:nvPr>
            <p:ph type="title"/>
          </p:nvPr>
        </p:nvSpPr>
        <p:spPr/>
        <p:txBody>
          <a:bodyPr vert="horz" anchor="b" anchorCtr="0">
            <a:normAutofit/>
          </a:bodyPr>
          <a:lstStyle/>
          <a:p>
            <a:r>
              <a:rPr lang="en-GB" dirty="0" smtClean="0"/>
              <a:t>Architectures for data exchange</a:t>
            </a:r>
            <a:endParaRPr lang="en-IE" dirty="0"/>
          </a:p>
        </p:txBody>
      </p:sp>
      <p:sp>
        <p:nvSpPr>
          <p:cNvPr id="6" name="Content Placeholder 5">
            <a:extLst>
              <a:ext uri="{FF2B5EF4-FFF2-40B4-BE49-F238E27FC236}">
                <a16:creationId xmlns:a16="http://schemas.microsoft.com/office/drawing/2014/main" id="{1D08A33F-E0A1-427D-803D-C3149417A77F}"/>
              </a:ext>
            </a:extLst>
          </p:cNvPr>
          <p:cNvSpPr>
            <a:spLocks noGrp="1"/>
          </p:cNvSpPr>
          <p:nvPr>
            <p:ph sz="quarter" idx="1"/>
          </p:nvPr>
        </p:nvSpPr>
        <p:spPr/>
        <p:txBody>
          <a:bodyPr>
            <a:noAutofit/>
          </a:bodyPr>
          <a:lstStyle/>
          <a:p>
            <a:r>
              <a:rPr lang="en-GB" sz="2000" dirty="0" smtClean="0"/>
              <a:t>Push </a:t>
            </a:r>
            <a:r>
              <a:rPr lang="en-GB" sz="2000" dirty="0"/>
              <a:t>mode</a:t>
            </a:r>
          </a:p>
          <a:p>
            <a:endParaRPr lang="en-GB" sz="1600" dirty="0"/>
          </a:p>
          <a:p>
            <a:r>
              <a:rPr lang="en-GB" sz="2000" dirty="0" smtClean="0"/>
              <a:t>Pull mode</a:t>
            </a:r>
          </a:p>
          <a:p>
            <a:pPr lvl="1"/>
            <a:r>
              <a:rPr lang="en-GB" sz="1400" dirty="0" smtClean="0"/>
              <a:t>Pulling </a:t>
            </a:r>
            <a:r>
              <a:rPr lang="en-GB" sz="1400" dirty="0"/>
              <a:t>based on </a:t>
            </a:r>
            <a:r>
              <a:rPr lang="en-GB" sz="1400" dirty="0" smtClean="0"/>
              <a:t>schedule</a:t>
            </a:r>
          </a:p>
          <a:p>
            <a:pPr lvl="1"/>
            <a:r>
              <a:rPr lang="en-GB" sz="1400" dirty="0"/>
              <a:t>Pulling based on subscriptions and </a:t>
            </a:r>
            <a:r>
              <a:rPr lang="en-GB" sz="1400" dirty="0" smtClean="0"/>
              <a:t>notifications</a:t>
            </a:r>
            <a:endParaRPr lang="en-GB" sz="1400" dirty="0"/>
          </a:p>
          <a:p>
            <a:pPr lvl="1"/>
            <a:endParaRPr lang="en-GB" sz="1400" dirty="0"/>
          </a:p>
          <a:p>
            <a:r>
              <a:rPr lang="en-GB" sz="2000" dirty="0" smtClean="0"/>
              <a:t>Hub mode</a:t>
            </a:r>
          </a:p>
          <a:p>
            <a:pPr lvl="1"/>
            <a:r>
              <a:rPr lang="en-GB" sz="1400" dirty="0" smtClean="0"/>
              <a:t>Pull on demand</a:t>
            </a:r>
            <a:endParaRPr lang="en-GB" sz="1400" dirty="0"/>
          </a:p>
        </p:txBody>
      </p:sp>
      <p:pic>
        <p:nvPicPr>
          <p:cNvPr id="9" name="Picture 8"/>
          <p:cNvPicPr>
            <a:picLocks noChangeAspect="1"/>
          </p:cNvPicPr>
          <p:nvPr/>
        </p:nvPicPr>
        <p:blipFill>
          <a:blip r:embed="rId2"/>
          <a:stretch>
            <a:fillRect/>
          </a:stretch>
        </p:blipFill>
        <p:spPr>
          <a:xfrm>
            <a:off x="8802255" y="4404316"/>
            <a:ext cx="1884218" cy="1515091"/>
          </a:xfrm>
          <a:prstGeom prst="rect">
            <a:avLst/>
          </a:prstGeom>
        </p:spPr>
      </p:pic>
      <p:pic>
        <p:nvPicPr>
          <p:cNvPr id="10" name="Picture 9"/>
          <p:cNvPicPr>
            <a:picLocks noChangeAspect="1"/>
          </p:cNvPicPr>
          <p:nvPr/>
        </p:nvPicPr>
        <p:blipFill>
          <a:blip r:embed="rId3"/>
          <a:stretch>
            <a:fillRect/>
          </a:stretch>
        </p:blipFill>
        <p:spPr>
          <a:xfrm>
            <a:off x="3306617" y="1584804"/>
            <a:ext cx="2147310" cy="895273"/>
          </a:xfrm>
          <a:prstGeom prst="rect">
            <a:avLst/>
          </a:prstGeom>
        </p:spPr>
      </p:pic>
      <p:pic>
        <p:nvPicPr>
          <p:cNvPr id="11" name="Picture 10"/>
          <p:cNvPicPr>
            <a:picLocks noChangeAspect="1"/>
          </p:cNvPicPr>
          <p:nvPr/>
        </p:nvPicPr>
        <p:blipFill>
          <a:blip r:embed="rId4"/>
          <a:stretch>
            <a:fillRect/>
          </a:stretch>
        </p:blipFill>
        <p:spPr>
          <a:xfrm>
            <a:off x="5929745" y="2934543"/>
            <a:ext cx="2152073" cy="924797"/>
          </a:xfrm>
          <a:prstGeom prst="rect">
            <a:avLst/>
          </a:prstGeom>
        </p:spPr>
      </p:pic>
      <p:sp>
        <p:nvSpPr>
          <p:cNvPr id="7" name="Slide Number Placeholder 6"/>
          <p:cNvSpPr>
            <a:spLocks noGrp="1"/>
          </p:cNvSpPr>
          <p:nvPr>
            <p:ph type="sldNum" sz="quarter" idx="12"/>
          </p:nvPr>
        </p:nvSpPr>
        <p:spPr/>
        <p:txBody>
          <a:bodyPr/>
          <a:lstStyle/>
          <a:p>
            <a:fld id="{F46C79FD-C571-418B-AB0F-5EE936C85276}" type="slidenum">
              <a:rPr lang="en-GB" smtClean="0"/>
              <a:t>9</a:t>
            </a:fld>
            <a:endParaRPr lang="en-GB"/>
          </a:p>
        </p:txBody>
      </p:sp>
    </p:spTree>
    <p:extLst>
      <p:ext uri="{BB962C8B-B14F-4D97-AF65-F5344CB8AC3E}">
        <p14:creationId xmlns:p14="http://schemas.microsoft.com/office/powerpoint/2010/main" val="406670025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themeOverride>
</file>

<file path=docProps/app.xml><?xml version="1.0" encoding="utf-8"?>
<Properties xmlns="http://schemas.openxmlformats.org/officeDocument/2006/extended-properties" xmlns:vt="http://schemas.openxmlformats.org/officeDocument/2006/docPropsVTypes">
  <Template/>
  <TotalTime>38</TotalTime>
  <Words>3735</Words>
  <Application>Microsoft Office PowerPoint</Application>
  <PresentationFormat>Widescreen</PresentationFormat>
  <Paragraphs>514</Paragraphs>
  <Slides>38</Slides>
  <Notes>21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ＭＳ Ｐゴシック</vt:lpstr>
      <vt:lpstr>Arial</vt:lpstr>
      <vt:lpstr>Calibri</vt:lpstr>
      <vt:lpstr>Times New Roman</vt:lpstr>
      <vt:lpstr>Verdana</vt:lpstr>
      <vt:lpstr>Office Theme</vt:lpstr>
      <vt:lpstr>Statistical Data and Metadata Exchange (SDMX)</vt:lpstr>
      <vt:lpstr>Common exchange standard, why it matters</vt:lpstr>
      <vt:lpstr>SDMX</vt:lpstr>
      <vt:lpstr>SDMX in reality is</vt:lpstr>
      <vt:lpstr>SDMX simplifies architectures</vt:lpstr>
      <vt:lpstr>Learn more about SDMX</vt:lpstr>
      <vt:lpstr> Architectures for data exchange and ESTAT tools </vt:lpstr>
      <vt:lpstr>Overview</vt:lpstr>
      <vt:lpstr>Architectures for data exchange</vt:lpstr>
      <vt:lpstr>Push mode</vt:lpstr>
      <vt:lpstr>Hybrid: Push and Pull mode</vt:lpstr>
      <vt:lpstr>Pull mode</vt:lpstr>
      <vt:lpstr>Hub mode</vt:lpstr>
      <vt:lpstr>Currently ….</vt:lpstr>
      <vt:lpstr>Landscape</vt:lpstr>
      <vt:lpstr>Data Pull  architecture</vt:lpstr>
      <vt:lpstr>ESTAT SDMX tools</vt:lpstr>
      <vt:lpstr>PowerPoint Presentation</vt:lpstr>
      <vt:lpstr>SDMX Converter</vt:lpstr>
      <vt:lpstr>SDMX Converter</vt:lpstr>
      <vt:lpstr>SDMX Converter</vt:lpstr>
      <vt:lpstr>How does the Converter work?</vt:lpstr>
      <vt:lpstr>How does the Converter work?</vt:lpstr>
      <vt:lpstr>How does the Converter work?</vt:lpstr>
      <vt:lpstr>How does the Converter work?</vt:lpstr>
      <vt:lpstr>How does the Converter work?</vt:lpstr>
      <vt:lpstr>How does the Converter work?</vt:lpstr>
      <vt:lpstr>SDMX Converter</vt:lpstr>
      <vt:lpstr>SDMX Reference Infrastructure (SDMX-RI)</vt:lpstr>
      <vt:lpstr>SDMX-RI tools – functionality</vt:lpstr>
      <vt:lpstr>NEW SDMX-Reference Infrastructure 2022</vt:lpstr>
      <vt:lpstr>NEW SDMX-Reference Infrastructure 2022</vt:lpstr>
      <vt:lpstr>SDMX – RI - Mapping Assistant </vt:lpstr>
      <vt:lpstr>SDMX – RI – NSI/Web service</vt:lpstr>
      <vt:lpstr>SDMX – RI - Web Client</vt:lpstr>
      <vt:lpstr>SDMX-RI latest releases</vt:lpstr>
      <vt:lpstr>SDMX-RI ongoing development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Data and Metadata Exchange (SDMX)</dc:title>
  <dc:creator>VLAHOVA Nadezhda (ESTAT)</dc:creator>
  <cp:lastModifiedBy>VLAHOVA Nadezhda (ESTAT)</cp:lastModifiedBy>
  <cp:revision>5</cp:revision>
  <dcterms:created xsi:type="dcterms:W3CDTF">2023-06-06T19:50:17Z</dcterms:created>
  <dcterms:modified xsi:type="dcterms:W3CDTF">2023-06-06T20:28:25Z</dcterms:modified>
</cp:coreProperties>
</file>