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6" r:id="rId3"/>
    <p:sldId id="258" r:id="rId4"/>
    <p:sldId id="262" r:id="rId5"/>
    <p:sldId id="264" r:id="rId6"/>
    <p:sldId id="265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51" autoAdjust="0"/>
    <p:restoredTop sz="94650" autoAdjust="0"/>
  </p:normalViewPr>
  <p:slideViewPr>
    <p:cSldViewPr snapToGrid="0">
      <p:cViewPr varScale="1">
        <p:scale>
          <a:sx n="108" d="100"/>
          <a:sy n="108" d="100"/>
        </p:scale>
        <p:origin x="786" y="78"/>
      </p:cViewPr>
      <p:guideLst/>
    </p:cSldViewPr>
  </p:slideViewPr>
  <p:outlineViewPr>
    <p:cViewPr>
      <p:scale>
        <a:sx n="33" d="100"/>
        <a:sy n="33" d="100"/>
      </p:scale>
      <p:origin x="0" y="-84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068C6-7325-408C-921E-B389FF684A63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26FEE-2901-4F80-B040-94DEDE5C3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438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26FEE-2901-4F80-B040-94DEDE5C3EC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952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26FEE-2901-4F80-B040-94DEDE5C3EC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342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26FEE-2901-4F80-B040-94DEDE5C3EC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796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26FEE-2901-4F80-B040-94DEDE5C3EC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958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26FEE-2901-4F80-B040-94DEDE5C3EC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295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26FEE-2901-4F80-B040-94DEDE5C3EC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1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26FEE-2901-4F80-B040-94DEDE5C3EC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26FEE-2901-4F80-B040-94DEDE5C3EC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89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538" y="2873014"/>
            <a:ext cx="7200000" cy="608525"/>
          </a:xfrm>
        </p:spPr>
        <p:txBody>
          <a:bodyPr wrap="square" bIns="54000" anchor="t" anchorCtr="0">
            <a:noAutofit/>
          </a:bodyPr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538" y="3481539"/>
            <a:ext cx="7200000" cy="1655762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1200"/>
              </a:spcAft>
              <a:buNone/>
              <a:defRPr sz="4000" b="0">
                <a:solidFill>
                  <a:schemeClr val="accent1"/>
                </a:solidFill>
              </a:defRPr>
            </a:lvl1pPr>
            <a:lvl2pPr marL="0" indent="0" algn="l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538" y="6180035"/>
            <a:ext cx="2743200" cy="216000"/>
          </a:xfrm>
        </p:spPr>
        <p:txBody>
          <a:bodyPr anchor="b" anchorCtr="0">
            <a:noAutofit/>
          </a:bodyPr>
          <a:lstStyle>
            <a:lvl1pPr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538" y="6858000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2946400" y="0"/>
            <a:ext cx="9245600" cy="5321300"/>
          </a:xfrm>
          <a:custGeom>
            <a:avLst/>
            <a:gdLst>
              <a:gd name="connsiteX0" fmla="*/ 0 w 9245600"/>
              <a:gd name="connsiteY0" fmla="*/ 0 h 5321300"/>
              <a:gd name="connsiteX1" fmla="*/ 9245600 w 9245600"/>
              <a:gd name="connsiteY1" fmla="*/ 0 h 5321300"/>
              <a:gd name="connsiteX2" fmla="*/ 9245600 w 9245600"/>
              <a:gd name="connsiteY2" fmla="*/ 5321300 h 5321300"/>
              <a:gd name="connsiteX3" fmla="*/ 0 w 9245600"/>
              <a:gd name="connsiteY3" fmla="*/ 5321300 h 5321300"/>
              <a:gd name="connsiteX4" fmla="*/ 0 w 9245600"/>
              <a:gd name="connsiteY4" fmla="*/ 0 h 5321300"/>
              <a:gd name="connsiteX0" fmla="*/ 0 w 9245600"/>
              <a:gd name="connsiteY0" fmla="*/ 0 h 5321300"/>
              <a:gd name="connsiteX1" fmla="*/ 9245600 w 9245600"/>
              <a:gd name="connsiteY1" fmla="*/ 0 h 5321300"/>
              <a:gd name="connsiteX2" fmla="*/ 9245600 w 9245600"/>
              <a:gd name="connsiteY2" fmla="*/ 5321300 h 5321300"/>
              <a:gd name="connsiteX3" fmla="*/ 0 w 9245600"/>
              <a:gd name="connsiteY3" fmla="*/ 0 h 532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45600" h="5321300">
                <a:moveTo>
                  <a:pt x="0" y="0"/>
                </a:moveTo>
                <a:lnTo>
                  <a:pt x="9245600" y="0"/>
                </a:lnTo>
                <a:lnTo>
                  <a:pt x="9245600" y="53213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insert picture, or leave unchanged for plain colour fill</a:t>
            </a:r>
          </a:p>
        </p:txBody>
      </p:sp>
    </p:spTree>
    <p:extLst>
      <p:ext uri="{BB962C8B-B14F-4D97-AF65-F5344CB8AC3E}">
        <p14:creationId xmlns:p14="http://schemas.microsoft.com/office/powerpoint/2010/main" val="3166135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7200000" cy="1656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1088" y="6867374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sp>
        <p:nvSpPr>
          <p:cNvPr id="8" name="Right Triangle 7"/>
          <p:cNvSpPr/>
          <p:nvPr userDrawn="1"/>
        </p:nvSpPr>
        <p:spPr>
          <a:xfrm flipH="1">
            <a:off x="5529262" y="3007518"/>
            <a:ext cx="6662738" cy="3850481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579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7200000" cy="1656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02038" y="6866325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sp>
        <p:nvSpPr>
          <p:cNvPr id="8" name="Right Triangle 7"/>
          <p:cNvSpPr/>
          <p:nvPr userDrawn="1"/>
        </p:nvSpPr>
        <p:spPr>
          <a:xfrm flipH="1">
            <a:off x="8286750" y="4601106"/>
            <a:ext cx="3905250" cy="225689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  <p:sp>
        <p:nvSpPr>
          <p:cNvPr id="10" name="Right Triangle 9"/>
          <p:cNvSpPr/>
          <p:nvPr userDrawn="1"/>
        </p:nvSpPr>
        <p:spPr>
          <a:xfrm rot="10800000">
            <a:off x="3191027" y="2238"/>
            <a:ext cx="8999022" cy="520065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045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7200000" cy="1656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02038" y="6866325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  <p:sp>
        <p:nvSpPr>
          <p:cNvPr id="10" name="Right Triangle 9"/>
          <p:cNvSpPr/>
          <p:nvPr userDrawn="1"/>
        </p:nvSpPr>
        <p:spPr>
          <a:xfrm rot="10800000">
            <a:off x="5307376" y="0"/>
            <a:ext cx="6884624" cy="3978712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992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Pho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7200000" cy="1656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02038" y="6870450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02" y="490538"/>
            <a:ext cx="1371472" cy="4944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222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Patter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1407" r="38481" b="40746"/>
          <a:stretch/>
        </p:blipFill>
        <p:spPr>
          <a:xfrm>
            <a:off x="-1397975" y="1085561"/>
            <a:ext cx="13604217" cy="57848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5868000" cy="648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870450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282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088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956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292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+ 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9" y="2393950"/>
            <a:ext cx="7311862" cy="3482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34" b="41970"/>
          <a:stretch/>
        </p:blipFill>
        <p:spPr>
          <a:xfrm>
            <a:off x="4581526" y="3244430"/>
            <a:ext cx="7619999" cy="3623095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0538" y="4796725"/>
            <a:ext cx="3412800" cy="970829"/>
          </a:xfrm>
        </p:spPr>
        <p:txBody>
          <a:bodyPr tIns="108000">
            <a:spAutoFit/>
          </a:bodyPr>
          <a:lstStyle>
            <a:lvl1pPr marL="489600" indent="-489600">
              <a:buSzPct val="150000"/>
              <a:buFontTx/>
              <a:buBlip>
                <a:blip r:embed="rId3"/>
              </a:buBlip>
              <a:defRPr b="0">
                <a:solidFill>
                  <a:schemeClr val="tx1"/>
                </a:solidFill>
              </a:defRPr>
            </a:lvl1pPr>
            <a:lvl2pPr marL="669600" indent="-180000">
              <a:buClr>
                <a:schemeClr val="accent2"/>
              </a:buClr>
              <a:buSzPct val="80000"/>
              <a:buFont typeface="Wingdings 3" panose="05040102010807070707" pitchFamily="18" charset="2"/>
              <a:buChar char="u"/>
              <a:defRPr sz="10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1085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+ Cor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92650" y="2538000"/>
            <a:ext cx="7499350" cy="4320000"/>
          </a:xfrm>
          <a:custGeom>
            <a:avLst/>
            <a:gdLst>
              <a:gd name="connsiteX0" fmla="*/ 0 w 7499350"/>
              <a:gd name="connsiteY0" fmla="*/ 0 h 4320000"/>
              <a:gd name="connsiteX1" fmla="*/ 7499350 w 7499350"/>
              <a:gd name="connsiteY1" fmla="*/ 0 h 4320000"/>
              <a:gd name="connsiteX2" fmla="*/ 7499350 w 7499350"/>
              <a:gd name="connsiteY2" fmla="*/ 4320000 h 4320000"/>
              <a:gd name="connsiteX3" fmla="*/ 0 w 7499350"/>
              <a:gd name="connsiteY3" fmla="*/ 4320000 h 4320000"/>
              <a:gd name="connsiteX4" fmla="*/ 0 w 7499350"/>
              <a:gd name="connsiteY4" fmla="*/ 0 h 4320000"/>
              <a:gd name="connsiteX0" fmla="*/ 0 w 7499350"/>
              <a:gd name="connsiteY0" fmla="*/ 4320000 h 4320000"/>
              <a:gd name="connsiteX1" fmla="*/ 7499350 w 7499350"/>
              <a:gd name="connsiteY1" fmla="*/ 0 h 4320000"/>
              <a:gd name="connsiteX2" fmla="*/ 7499350 w 7499350"/>
              <a:gd name="connsiteY2" fmla="*/ 4320000 h 4320000"/>
              <a:gd name="connsiteX3" fmla="*/ 0 w 7499350"/>
              <a:gd name="connsiteY3" fmla="*/ 4320000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99350" h="4320000">
                <a:moveTo>
                  <a:pt x="0" y="4320000"/>
                </a:moveTo>
                <a:lnTo>
                  <a:pt x="7499350" y="0"/>
                </a:lnTo>
                <a:lnTo>
                  <a:pt x="7499350" y="4320000"/>
                </a:lnTo>
                <a:lnTo>
                  <a:pt x="0" y="4320000"/>
                </a:lnTo>
                <a:close/>
              </a:path>
            </a:pathLst>
          </a:custGeom>
        </p:spPr>
        <p:txBody>
          <a:bodyPr anchor="b" anchorCtr="0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insert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9" y="2393950"/>
            <a:ext cx="7311862" cy="3482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 userDrawn="1"/>
        </p:nvSpPr>
        <p:spPr>
          <a:xfrm>
            <a:off x="4686300" y="6870450"/>
            <a:ext cx="75057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/>
              <a:t>NB Manually place “ilo.org” device in front of image</a:t>
            </a:r>
          </a:p>
        </p:txBody>
      </p:sp>
    </p:spTree>
    <p:extLst>
      <p:ext uri="{BB962C8B-B14F-4D97-AF65-F5344CB8AC3E}">
        <p14:creationId xmlns:p14="http://schemas.microsoft.com/office/powerpoint/2010/main" val="259065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+ Image/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9" y="2393950"/>
            <a:ext cx="7311862" cy="3482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 userDrawn="1"/>
        </p:nvSpPr>
        <p:spPr>
          <a:xfrm>
            <a:off x="4686300" y="6870450"/>
            <a:ext cx="75057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/>
              <a:t>NB Manually place “ilo.org” device in front of image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8289130" y="981075"/>
            <a:ext cx="3902869" cy="5876925"/>
          </a:xfrm>
          <a:custGeom>
            <a:avLst/>
            <a:gdLst>
              <a:gd name="connsiteX0" fmla="*/ 0 w 3902869"/>
              <a:gd name="connsiteY0" fmla="*/ 0 h 5876925"/>
              <a:gd name="connsiteX1" fmla="*/ 3902869 w 3902869"/>
              <a:gd name="connsiteY1" fmla="*/ 0 h 5876925"/>
              <a:gd name="connsiteX2" fmla="*/ 3902869 w 3902869"/>
              <a:gd name="connsiteY2" fmla="*/ 5876925 h 5876925"/>
              <a:gd name="connsiteX3" fmla="*/ 0 w 3902869"/>
              <a:gd name="connsiteY3" fmla="*/ 5876925 h 5876925"/>
              <a:gd name="connsiteX4" fmla="*/ 0 w 3902869"/>
              <a:gd name="connsiteY4" fmla="*/ 0 h 5876925"/>
              <a:gd name="connsiteX0" fmla="*/ 0 w 3902869"/>
              <a:gd name="connsiteY0" fmla="*/ 0 h 5876925"/>
              <a:gd name="connsiteX1" fmla="*/ 3898107 w 3902869"/>
              <a:gd name="connsiteY1" fmla="*/ 2252663 h 5876925"/>
              <a:gd name="connsiteX2" fmla="*/ 3902869 w 3902869"/>
              <a:gd name="connsiteY2" fmla="*/ 5876925 h 5876925"/>
              <a:gd name="connsiteX3" fmla="*/ 0 w 3902869"/>
              <a:gd name="connsiteY3" fmla="*/ 5876925 h 5876925"/>
              <a:gd name="connsiteX4" fmla="*/ 0 w 3902869"/>
              <a:gd name="connsiteY4" fmla="*/ 0 h 5876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2869" h="5876925">
                <a:moveTo>
                  <a:pt x="0" y="0"/>
                </a:moveTo>
                <a:lnTo>
                  <a:pt x="3898107" y="2252663"/>
                </a:lnTo>
                <a:cubicBezTo>
                  <a:pt x="3899694" y="3460750"/>
                  <a:pt x="3901282" y="4668838"/>
                  <a:pt x="3902869" y="5876925"/>
                </a:cubicBezTo>
                <a:lnTo>
                  <a:pt x="0" y="5876925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insert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8288338" y="5876925"/>
            <a:ext cx="3413125" cy="247650"/>
          </a:xfrm>
          <a:custGeom>
            <a:avLst/>
            <a:gdLst>
              <a:gd name="connsiteX0" fmla="*/ 0 w 3413125"/>
              <a:gd name="connsiteY0" fmla="*/ 0 h 247650"/>
              <a:gd name="connsiteX1" fmla="*/ 3413125 w 3413125"/>
              <a:gd name="connsiteY1" fmla="*/ 0 h 247650"/>
              <a:gd name="connsiteX2" fmla="*/ 3413125 w 3413125"/>
              <a:gd name="connsiteY2" fmla="*/ 247650 h 247650"/>
              <a:gd name="connsiteX3" fmla="*/ 0 w 3413125"/>
              <a:gd name="connsiteY3" fmla="*/ 247650 h 247650"/>
              <a:gd name="connsiteX4" fmla="*/ 0 w 3413125"/>
              <a:gd name="connsiteY4" fmla="*/ 0 h 247650"/>
              <a:gd name="connsiteX0" fmla="*/ 0 w 3413125"/>
              <a:gd name="connsiteY0" fmla="*/ 0 h 247650"/>
              <a:gd name="connsiteX1" fmla="*/ 3153569 w 3413125"/>
              <a:gd name="connsiteY1" fmla="*/ 0 h 247650"/>
              <a:gd name="connsiteX2" fmla="*/ 3413125 w 3413125"/>
              <a:gd name="connsiteY2" fmla="*/ 247650 h 247650"/>
              <a:gd name="connsiteX3" fmla="*/ 0 w 3413125"/>
              <a:gd name="connsiteY3" fmla="*/ 247650 h 247650"/>
              <a:gd name="connsiteX4" fmla="*/ 0 w 3413125"/>
              <a:gd name="connsiteY4" fmla="*/ 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13125" h="247650">
                <a:moveTo>
                  <a:pt x="0" y="0"/>
                </a:moveTo>
                <a:lnTo>
                  <a:pt x="3153569" y="0"/>
                </a:lnTo>
                <a:lnTo>
                  <a:pt x="3413125" y="247650"/>
                </a:lnTo>
                <a:lnTo>
                  <a:pt x="0" y="2476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lIns="108000" anchor="ctr" anchorCtr="0"/>
          <a:lstStyle>
            <a:lvl1pPr>
              <a:defRPr sz="1000" b="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7128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538" y="2393950"/>
            <a:ext cx="5360400" cy="34829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41062" y="2393949"/>
            <a:ext cx="5360400" cy="34829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13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538" y="2393950"/>
            <a:ext cx="3412800" cy="34829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9600" y="2393949"/>
            <a:ext cx="3412800" cy="34829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8288662" y="2393949"/>
            <a:ext cx="3412800" cy="34829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14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with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538" y="2393950"/>
            <a:ext cx="3412800" cy="34829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9600" y="2393949"/>
            <a:ext cx="3412800" cy="34829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8288662" y="2393950"/>
            <a:ext cx="3412801" cy="3482975"/>
          </a:xfrm>
        </p:spPr>
        <p:txBody>
          <a:bodyPr tIns="54000"/>
          <a:lstStyle>
            <a:lvl1pPr marL="360000" indent="-360000">
              <a:lnSpc>
                <a:spcPct val="8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FontTx/>
              <a:buBlip>
                <a:blip r:embed="rId2"/>
              </a:buBlip>
              <a:defRPr sz="6000" b="0" spc="-200" baseline="0">
                <a:solidFill>
                  <a:schemeClr val="accent1"/>
                </a:solidFill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/>
            </a:lvl2pPr>
          </a:lstStyle>
          <a:p>
            <a:pPr lvl="0"/>
            <a:r>
              <a:rPr lang="en-US"/>
              <a:t>00.0%</a:t>
            </a:r>
          </a:p>
          <a:p>
            <a:pPr lvl="1"/>
            <a:r>
              <a:rPr lang="en-US"/>
              <a:t>Supporting text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062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an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90538" y="2393950"/>
            <a:ext cx="7380000" cy="3482976"/>
          </a:xfrm>
        </p:spPr>
        <p:txBody>
          <a:bodyPr tIns="0">
            <a:noAutofit/>
          </a:bodyPr>
          <a:lstStyle>
            <a:lvl1pPr marL="489600" indent="-489600">
              <a:buSzPct val="120000"/>
              <a:buFontTx/>
              <a:buBlip>
                <a:blip r:embed="rId2"/>
              </a:buBlip>
              <a:defRPr sz="2300" b="0">
                <a:solidFill>
                  <a:schemeClr val="tx1"/>
                </a:solidFill>
              </a:defRPr>
            </a:lvl1pPr>
            <a:lvl2pPr marL="489600" indent="0">
              <a:buClr>
                <a:schemeClr val="accent2"/>
              </a:buClr>
              <a:buSzPct val="80000"/>
              <a:buFont typeface="Wingdings 3" panose="05040102010807070707" pitchFamily="18" charset="2"/>
              <a:buNone/>
              <a:defRPr sz="2300" baseline="0"/>
            </a:lvl2pPr>
            <a:lvl3pPr marL="669600" indent="-180000">
              <a:spcBef>
                <a:spcPts val="1800"/>
              </a:spcBef>
              <a:defRPr sz="1000"/>
            </a:lvl3pPr>
          </a:lstStyle>
          <a:p>
            <a:pPr lvl="0"/>
            <a:r>
              <a:rPr lang="en-US"/>
              <a:t>Quote (level 1)</a:t>
            </a:r>
          </a:p>
          <a:p>
            <a:pPr lvl="1"/>
            <a:r>
              <a:rPr lang="en-US"/>
              <a:t>Continuation paras (level 2)</a:t>
            </a:r>
          </a:p>
          <a:p>
            <a:pPr lvl="2"/>
            <a:r>
              <a:rPr lang="en-GB"/>
              <a:t>Source (level 3)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270663" y="2447925"/>
            <a:ext cx="3430800" cy="34290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444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0538" y="1423195"/>
            <a:ext cx="11210924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2393950"/>
            <a:ext cx="11210924" cy="3482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0538" y="6870450"/>
            <a:ext cx="2743200" cy="216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noFill/>
              </a:defRPr>
            </a:lvl1pPr>
          </a:lstStyle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0538" y="6337302"/>
            <a:ext cx="5605462" cy="18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1462" y="432000"/>
            <a:ext cx="54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1800">
                <a:solidFill>
                  <a:schemeClr val="accent1"/>
                </a:solidFill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1" y="1519079"/>
            <a:ext cx="119513" cy="1402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7063" y="6367463"/>
            <a:ext cx="644400" cy="17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61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7" r:id="rId3"/>
    <p:sldLayoutId id="2147483665" r:id="rId4"/>
    <p:sldLayoutId id="2147483666" r:id="rId5"/>
    <p:sldLayoutId id="2147483652" r:id="rId6"/>
    <p:sldLayoutId id="2147483664" r:id="rId7"/>
    <p:sldLayoutId id="2147483668" r:id="rId8"/>
    <p:sldLayoutId id="2147483669" r:id="rId9"/>
    <p:sldLayoutId id="2147483651" r:id="rId10"/>
    <p:sldLayoutId id="2147483660" r:id="rId11"/>
    <p:sldLayoutId id="2147483661" r:id="rId12"/>
    <p:sldLayoutId id="2147483662" r:id="rId13"/>
    <p:sldLayoutId id="2147483663" r:id="rId14"/>
    <p:sldLayoutId id="2147483654" r:id="rId15"/>
    <p:sldLayoutId id="2147483655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2400"/>
        </a:spcBef>
        <a:spcAft>
          <a:spcPts val="600"/>
        </a:spcAft>
        <a:buFont typeface="Arial" panose="020B0604020202020204" pitchFamily="34" charset="0"/>
        <a:buNone/>
        <a:defRPr sz="1800" b="1" kern="1200">
          <a:solidFill>
            <a:schemeClr val="accent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SzPct val="70000"/>
        <a:buFont typeface="Wingdings 3" panose="05040102010807070707" pitchFamily="18" charset="2"/>
        <a:buChar char="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2400"/>
        </a:spcBef>
        <a:spcAft>
          <a:spcPts val="450"/>
        </a:spcAft>
        <a:buClr>
          <a:schemeClr val="accent2"/>
        </a:buClr>
        <a:buSzPct val="80000"/>
        <a:buFont typeface="Arial" panose="020B0604020202020204" pitchFamily="34" charset="0"/>
        <a:buNone/>
        <a:defRPr sz="1400" b="1" kern="1200">
          <a:solidFill>
            <a:schemeClr val="accent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450"/>
        </a:spcBef>
        <a:spcAft>
          <a:spcPts val="450"/>
        </a:spcAft>
        <a:buClr>
          <a:schemeClr val="accent2"/>
        </a:buClr>
        <a:buSzPct val="80000"/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914400" rtl="0" eaLnBrk="1" latinLnBrk="0" hangingPunct="1">
        <a:lnSpc>
          <a:spcPct val="100000"/>
        </a:lnSpc>
        <a:spcBef>
          <a:spcPts val="450"/>
        </a:spcBef>
        <a:buClr>
          <a:schemeClr val="accent2"/>
        </a:buClr>
        <a:buSzPct val="70000"/>
        <a:buFont typeface="Wingdings 3" panose="05040102010807070707" pitchFamily="18" charset="2"/>
        <a:buChar char="u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sz="1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09" userDrawn="1">
          <p15:clr>
            <a:srgbClr val="F26B43"/>
          </p15:clr>
        </p15:guide>
        <p15:guide id="4" pos="7371" userDrawn="1">
          <p15:clr>
            <a:srgbClr val="F26B43"/>
          </p15:clr>
        </p15:guide>
        <p15:guide id="5" orient="horz" pos="309" userDrawn="1">
          <p15:clr>
            <a:srgbClr val="F26B43"/>
          </p15:clr>
        </p15:guide>
        <p15:guide id="6" orient="horz" pos="4011" userDrawn="1">
          <p15:clr>
            <a:srgbClr val="F26B43"/>
          </p15:clr>
        </p15:guide>
        <p15:guide id="7" orient="horz" pos="1508" userDrawn="1">
          <p15:clr>
            <a:srgbClr val="F26B43"/>
          </p15:clr>
        </p15:guide>
        <p15:guide id="8" orient="horz" pos="3702" userDrawn="1">
          <p15:clr>
            <a:srgbClr val="F26B43"/>
          </p15:clr>
        </p15:guide>
        <p15:guide id="9" orient="horz" pos="154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ILO SDMX Toolkit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538" y="3481539"/>
            <a:ext cx="8027386" cy="1655762"/>
          </a:xfrm>
        </p:spPr>
        <p:txBody>
          <a:bodyPr/>
          <a:lstStyle/>
          <a:p>
            <a:r>
              <a:rPr lang="en-GB" dirty="0"/>
              <a:t>SDMX Constructor &amp; Excel Add-in</a:t>
            </a:r>
          </a:p>
          <a:p>
            <a:pPr lvl="1"/>
            <a:r>
              <a:rPr lang="en-GB" dirty="0"/>
              <a:t>Weichen LEI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Date: 08 / June /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00002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SDMX Constructor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An SDMX structural artefact editor to facilitate data modelling. It interacts with any SDMX registry.</a:t>
            </a:r>
          </a:p>
          <a:p>
            <a:pPr lvl="2">
              <a:lnSpc>
                <a:spcPct val="150000"/>
              </a:lnSpc>
            </a:pPr>
            <a:r>
              <a:rPr lang="en-GB" dirty="0"/>
              <a:t>Formerly known as DSD Constructor</a:t>
            </a:r>
          </a:p>
          <a:p>
            <a:pPr lvl="2">
              <a:lnSpc>
                <a:spcPct val="150000"/>
              </a:lnSpc>
            </a:pPr>
            <a:r>
              <a:rPr lang="en-GB" dirty="0"/>
              <a:t>Added features in 2022 – 2023</a:t>
            </a:r>
          </a:p>
          <a:p>
            <a:pPr marL="720000" lvl="2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dirty="0"/>
              <a:t>Table Modeller</a:t>
            </a:r>
          </a:p>
          <a:p>
            <a:pPr marL="720000" lvl="2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dirty="0"/>
              <a:t>Data Modelling Template</a:t>
            </a:r>
          </a:p>
          <a:p>
            <a:pPr marL="720000" lvl="2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dirty="0"/>
              <a:t>Local registry (all artefacts stored locally)</a:t>
            </a:r>
          </a:p>
          <a:p>
            <a:pPr marL="720000" lvl="2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dirty="0"/>
              <a:t>MSD (beta)</a:t>
            </a:r>
          </a:p>
          <a:p>
            <a:pPr lvl="3"/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050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SDMX Constructor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3</a:t>
            </a:fld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B876C22-09C6-40C5-94B0-B0ABB52214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47568" y="1820562"/>
            <a:ext cx="7858897" cy="4431957"/>
          </a:xfrm>
        </p:spPr>
      </p:pic>
    </p:spTree>
    <p:extLst>
      <p:ext uri="{BB962C8B-B14F-4D97-AF65-F5344CB8AC3E}">
        <p14:creationId xmlns:p14="http://schemas.microsoft.com/office/powerpoint/2010/main" val="3491305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0538" y="1423195"/>
            <a:ext cx="11210924" cy="720000"/>
          </a:xfrm>
        </p:spPr>
        <p:txBody>
          <a:bodyPr anchor="t">
            <a:normAutofit/>
          </a:bodyPr>
          <a:lstStyle/>
          <a:p>
            <a:r>
              <a:rPr lang="en-GB" dirty="0"/>
              <a:t>SDMX Constructor – Table Modeller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6512F25-99C0-AF60-6DF3-9141AE8FC0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05450" y="2143196"/>
            <a:ext cx="6642224" cy="3840958"/>
          </a:xfrm>
          <a:noFill/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490538" y="6337302"/>
            <a:ext cx="5605462" cy="180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Advancing social justice, promoting decent work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>
          <a:xfrm>
            <a:off x="11161462" y="432000"/>
            <a:ext cx="540000" cy="288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856227C0-AD57-4F9B-BAE3-EEFB0D0EE427}" type="slidenum">
              <a:rPr lang="en-GB" smtClean="0"/>
              <a:pPr>
                <a:spcAft>
                  <a:spcPts val="600"/>
                </a:spcAft>
              </a:pPr>
              <a:t>4</a:t>
            </a:fld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Date: Monday / 01 / October / 2019</a:t>
            </a:r>
          </a:p>
        </p:txBody>
      </p:sp>
    </p:spTree>
    <p:extLst>
      <p:ext uri="{BB962C8B-B14F-4D97-AF65-F5344CB8AC3E}">
        <p14:creationId xmlns:p14="http://schemas.microsoft.com/office/powerpoint/2010/main" val="12796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0538" y="1423195"/>
            <a:ext cx="11210924" cy="720000"/>
          </a:xfrm>
        </p:spPr>
        <p:txBody>
          <a:bodyPr anchor="t">
            <a:normAutofit/>
          </a:bodyPr>
          <a:lstStyle/>
          <a:p>
            <a:r>
              <a:rPr lang="en-GB" dirty="0"/>
              <a:t>SDMX Constructor – MSD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F7F0037-3B1D-6180-8003-0BB70A43F9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10033" y="2143196"/>
            <a:ext cx="7586444" cy="3840958"/>
          </a:xfrm>
          <a:noFill/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490538" y="6337302"/>
            <a:ext cx="5605462" cy="180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Advancing social justice, promoting decent work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>
          <a:xfrm>
            <a:off x="11161462" y="432000"/>
            <a:ext cx="540000" cy="288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856227C0-AD57-4F9B-BAE3-EEFB0D0EE427}" type="slidenum">
              <a:rPr lang="en-GB" smtClean="0"/>
              <a:pPr>
                <a:spcAft>
                  <a:spcPts val="600"/>
                </a:spcAft>
              </a:pPr>
              <a:t>5</a:t>
            </a:fld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Date: Monday / 01 / October / 2019</a:t>
            </a:r>
          </a:p>
        </p:txBody>
      </p:sp>
    </p:spTree>
    <p:extLst>
      <p:ext uri="{BB962C8B-B14F-4D97-AF65-F5344CB8AC3E}">
        <p14:creationId xmlns:p14="http://schemas.microsoft.com/office/powerpoint/2010/main" val="120739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Excel Add-in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An SDMX data query and editing tool</a:t>
            </a:r>
          </a:p>
          <a:p>
            <a:pPr lvl="2">
              <a:lnSpc>
                <a:spcPct val="150000"/>
              </a:lnSpc>
            </a:pPr>
            <a:r>
              <a:rPr lang="en-GB" dirty="0"/>
              <a:t>Formerly an Excel Add-in only for ILOSTAT</a:t>
            </a:r>
          </a:p>
          <a:p>
            <a:pPr lvl="2">
              <a:lnSpc>
                <a:spcPct val="150000"/>
              </a:lnSpc>
            </a:pPr>
            <a:r>
              <a:rPr lang="en-GB" dirty="0"/>
              <a:t>Extended features in 2023</a:t>
            </a:r>
          </a:p>
          <a:p>
            <a:pPr marL="720000" lvl="2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dirty="0"/>
              <a:t>Editable SDMX Registry (integrated with SDMX Constructor)</a:t>
            </a:r>
          </a:p>
          <a:p>
            <a:pPr marL="720000" lvl="2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dirty="0"/>
              <a:t>Data query in CSV format</a:t>
            </a:r>
          </a:p>
          <a:p>
            <a:pPr marL="720000" lvl="2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dirty="0"/>
              <a:t>Data editing and upload (.Stat Suite specifically)</a:t>
            </a:r>
          </a:p>
          <a:p>
            <a:pPr lvl="3"/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677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0538" y="1423195"/>
            <a:ext cx="11210924" cy="720000"/>
          </a:xfrm>
        </p:spPr>
        <p:txBody>
          <a:bodyPr anchor="t">
            <a:normAutofit/>
          </a:bodyPr>
          <a:lstStyle/>
          <a:p>
            <a:r>
              <a:rPr lang="en-GB" dirty="0"/>
              <a:t>Excel Add-in – Registry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11E778-1CCF-3358-5365-87371E358A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10032" y="2143196"/>
            <a:ext cx="7676663" cy="3733730"/>
          </a:xfrm>
          <a:noFill/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490538" y="6337302"/>
            <a:ext cx="5605462" cy="180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Advancing social justice, promoting decent work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>
          <a:xfrm>
            <a:off x="11161462" y="432000"/>
            <a:ext cx="540000" cy="288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856227C0-AD57-4F9B-BAE3-EEFB0D0EE427}" type="slidenum">
              <a:rPr lang="en-GB" smtClean="0"/>
              <a:pPr>
                <a:spcAft>
                  <a:spcPts val="600"/>
                </a:spcAft>
              </a:pPr>
              <a:t>7</a:t>
            </a:fld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Date: Monday / 01 / October / 2019</a:t>
            </a:r>
          </a:p>
        </p:txBody>
      </p:sp>
    </p:spTree>
    <p:extLst>
      <p:ext uri="{BB962C8B-B14F-4D97-AF65-F5344CB8AC3E}">
        <p14:creationId xmlns:p14="http://schemas.microsoft.com/office/powerpoint/2010/main" val="2625002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0538" y="1423195"/>
            <a:ext cx="11210924" cy="720000"/>
          </a:xfrm>
        </p:spPr>
        <p:txBody>
          <a:bodyPr anchor="t">
            <a:normAutofit/>
          </a:bodyPr>
          <a:lstStyle/>
          <a:p>
            <a:r>
              <a:rPr lang="en-GB" dirty="0"/>
              <a:t>Excel Add-in – Data Editing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9B01CD5-235A-A566-2994-5977F71DAC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51005" y="2143196"/>
            <a:ext cx="9044965" cy="3936328"/>
          </a:xfrm>
          <a:noFill/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490538" y="6337302"/>
            <a:ext cx="5605462" cy="180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Advancing social justice, promoting decent work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>
          <a:xfrm>
            <a:off x="11161462" y="432000"/>
            <a:ext cx="540000" cy="288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856227C0-AD57-4F9B-BAE3-EEFB0D0EE427}" type="slidenum">
              <a:rPr lang="en-GB" smtClean="0"/>
              <a:pPr>
                <a:spcAft>
                  <a:spcPts val="600"/>
                </a:spcAft>
              </a:pPr>
              <a:t>8</a:t>
            </a:fld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Date: Monday / 01 / October / 2019</a:t>
            </a:r>
          </a:p>
        </p:txBody>
      </p:sp>
    </p:spTree>
    <p:extLst>
      <p:ext uri="{BB962C8B-B14F-4D97-AF65-F5344CB8AC3E}">
        <p14:creationId xmlns:p14="http://schemas.microsoft.com/office/powerpoint/2010/main" val="2974994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enhancement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>
              <a:lnSpc>
                <a:spcPct val="150000"/>
              </a:lnSpc>
            </a:pPr>
            <a:r>
              <a:rPr lang="en-GB" dirty="0"/>
              <a:t>Batch processing Data Modelling Template</a:t>
            </a:r>
          </a:p>
          <a:p>
            <a:pPr lvl="2">
              <a:lnSpc>
                <a:spcPct val="150000"/>
              </a:lnSpc>
            </a:pPr>
            <a:r>
              <a:rPr lang="en-GB" dirty="0"/>
              <a:t>Excel Add-in data query supports XML format</a:t>
            </a:r>
          </a:p>
          <a:p>
            <a:pPr lvl="2">
              <a:lnSpc>
                <a:spcPct val="150000"/>
              </a:lnSpc>
            </a:pPr>
            <a:r>
              <a:rPr lang="en-GB" dirty="0"/>
              <a:t>Documentation (https://dingshutong.github.io/sdmxc/)</a:t>
            </a:r>
          </a:p>
          <a:p>
            <a:pPr lvl="2">
              <a:lnSpc>
                <a:spcPct val="150000"/>
              </a:lnSpc>
            </a:pPr>
            <a:r>
              <a:rPr lang="en-GB" dirty="0"/>
              <a:t>MSD &amp; </a:t>
            </a:r>
            <a:r>
              <a:rPr lang="en-GB" dirty="0" err="1"/>
              <a:t>MetaDataset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808040"/>
      </p:ext>
    </p:extLst>
  </p:cSld>
  <p:clrMapOvr>
    <a:masterClrMapping/>
  </p:clrMapOvr>
</p:sld>
</file>

<file path=ppt/theme/theme1.xml><?xml version="1.0" encoding="utf-8"?>
<a:theme xmlns:a="http://schemas.openxmlformats.org/drawingml/2006/main" name="ILO 2020">
  <a:themeElements>
    <a:clrScheme name="ILO Jan 2020">
      <a:dk1>
        <a:srgbClr val="230050"/>
      </a:dk1>
      <a:lt1>
        <a:sysClr val="window" lastClr="FFFFFF"/>
      </a:lt1>
      <a:dk2>
        <a:srgbClr val="000000"/>
      </a:dk2>
      <a:lt2>
        <a:srgbClr val="F8FCFE"/>
      </a:lt2>
      <a:accent1>
        <a:srgbClr val="1E2DBE"/>
      </a:accent1>
      <a:accent2>
        <a:srgbClr val="FA3C4B"/>
      </a:accent2>
      <a:accent3>
        <a:srgbClr val="FFCD2D"/>
      </a:accent3>
      <a:accent4>
        <a:srgbClr val="960A55"/>
      </a:accent4>
      <a:accent5>
        <a:srgbClr val="05D2D2"/>
      </a:accent5>
      <a:accent6>
        <a:srgbClr val="8CE164"/>
      </a:accent6>
      <a:hlink>
        <a:srgbClr val="230050"/>
      </a:hlink>
      <a:folHlink>
        <a:srgbClr val="23005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LO Presentation 16x9.potx" id="{1B78B7CC-6F33-4AED-B988-F1824BC14DB2}" vid="{017B0592-C5E0-43A0-8804-D21738B904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English PowerPoint Presentation(1)</Template>
  <TotalTime>0</TotalTime>
  <Words>308</Words>
  <Application>Microsoft Office PowerPoint</Application>
  <PresentationFormat>Widescreen</PresentationFormat>
  <Paragraphs>63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Wingdings</vt:lpstr>
      <vt:lpstr>Wingdings 3</vt:lpstr>
      <vt:lpstr>ILO 2020</vt:lpstr>
      <vt:lpstr>ILO SDMX Toolkit</vt:lpstr>
      <vt:lpstr>SDMX Constructor</vt:lpstr>
      <vt:lpstr>SDMX Constructor</vt:lpstr>
      <vt:lpstr>SDMX Constructor – Table Modeller</vt:lpstr>
      <vt:lpstr>SDMX Constructor – MSD</vt:lpstr>
      <vt:lpstr>Excel Add-in</vt:lpstr>
      <vt:lpstr>Excel Add-in – Registry</vt:lpstr>
      <vt:lpstr>Excel Add-in – Data Editing</vt:lpstr>
      <vt:lpstr>Future enhancement</vt:lpstr>
    </vt:vector>
  </TitlesOfParts>
  <Company>ILO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ILO SDMX Toolkit</dc:title>
  <dc:creator>Lei, Weichen</dc:creator>
  <cp:lastModifiedBy>Lei, Weichen</cp:lastModifiedBy>
  <cp:revision>11</cp:revision>
  <dcterms:created xsi:type="dcterms:W3CDTF">2023-06-08T07:51:38Z</dcterms:created>
  <dcterms:modified xsi:type="dcterms:W3CDTF">2023-06-08T13:38:06Z</dcterms:modified>
</cp:coreProperties>
</file>