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48"/>
  </p:notesMasterIdLst>
  <p:sldIdLst>
    <p:sldId id="365" r:id="rId6"/>
    <p:sldId id="384" r:id="rId7"/>
    <p:sldId id="385" r:id="rId8"/>
    <p:sldId id="381" r:id="rId9"/>
    <p:sldId id="378" r:id="rId10"/>
    <p:sldId id="382" r:id="rId11"/>
    <p:sldId id="369" r:id="rId12"/>
    <p:sldId id="332" r:id="rId13"/>
    <p:sldId id="355" r:id="rId14"/>
    <p:sldId id="330" r:id="rId15"/>
    <p:sldId id="334" r:id="rId16"/>
    <p:sldId id="336" r:id="rId17"/>
    <p:sldId id="347" r:id="rId18"/>
    <p:sldId id="480" r:id="rId19"/>
    <p:sldId id="481" r:id="rId20"/>
    <p:sldId id="358" r:id="rId21"/>
    <p:sldId id="483" r:id="rId22"/>
    <p:sldId id="484" r:id="rId23"/>
    <p:sldId id="485" r:id="rId24"/>
    <p:sldId id="486" r:id="rId25"/>
    <p:sldId id="374" r:id="rId26"/>
    <p:sldId id="346" r:id="rId27"/>
    <p:sldId id="340" r:id="rId28"/>
    <p:sldId id="388" r:id="rId29"/>
    <p:sldId id="386" r:id="rId30"/>
    <p:sldId id="354" r:id="rId31"/>
    <p:sldId id="376" r:id="rId32"/>
    <p:sldId id="370" r:id="rId33"/>
    <p:sldId id="339" r:id="rId34"/>
    <p:sldId id="349" r:id="rId35"/>
    <p:sldId id="371" r:id="rId36"/>
    <p:sldId id="375" r:id="rId37"/>
    <p:sldId id="342" r:id="rId38"/>
    <p:sldId id="343" r:id="rId39"/>
    <p:sldId id="359" r:id="rId40"/>
    <p:sldId id="344" r:id="rId41"/>
    <p:sldId id="387" r:id="rId42"/>
    <p:sldId id="361" r:id="rId43"/>
    <p:sldId id="372" r:id="rId44"/>
    <p:sldId id="373" r:id="rId45"/>
    <p:sldId id="389" r:id="rId46"/>
    <p:sldId id="327" r:id="rId47"/>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5pPr>
    <a:lvl6pPr marL="2286000" algn="l" defTabSz="914400" rtl="0" eaLnBrk="1" latinLnBrk="0" hangingPunct="1">
      <a:defRPr kern="1200">
        <a:solidFill>
          <a:schemeClr val="tx1"/>
        </a:solidFill>
        <a:latin typeface="Gill Sans MT" panose="020B0502020104020203" pitchFamily="34" charset="0"/>
        <a:ea typeface="+mn-ea"/>
        <a:cs typeface="+mn-cs"/>
      </a:defRPr>
    </a:lvl6pPr>
    <a:lvl7pPr marL="2743200" algn="l" defTabSz="914400" rtl="0" eaLnBrk="1" latinLnBrk="0" hangingPunct="1">
      <a:defRPr kern="1200">
        <a:solidFill>
          <a:schemeClr val="tx1"/>
        </a:solidFill>
        <a:latin typeface="Gill Sans MT" panose="020B0502020104020203" pitchFamily="34" charset="0"/>
        <a:ea typeface="+mn-ea"/>
        <a:cs typeface="+mn-cs"/>
      </a:defRPr>
    </a:lvl7pPr>
    <a:lvl8pPr marL="3200400" algn="l" defTabSz="914400" rtl="0" eaLnBrk="1" latinLnBrk="0" hangingPunct="1">
      <a:defRPr kern="1200">
        <a:solidFill>
          <a:schemeClr val="tx1"/>
        </a:solidFill>
        <a:latin typeface="Gill Sans MT" panose="020B0502020104020203" pitchFamily="34" charset="0"/>
        <a:ea typeface="+mn-ea"/>
        <a:cs typeface="+mn-cs"/>
      </a:defRPr>
    </a:lvl8pPr>
    <a:lvl9pPr marL="3657600" algn="l" defTabSz="914400" rtl="0" eaLnBrk="1" latinLnBrk="0" hangingPunct="1">
      <a:defRPr kern="1200">
        <a:solidFill>
          <a:schemeClr val="tx1"/>
        </a:solidFill>
        <a:latin typeface="Gill Sans MT" panose="020B0502020104020203" pitchFamily="34" charset="0"/>
        <a:ea typeface="+mn-ea"/>
        <a:cs typeface="+mn-cs"/>
      </a:defRPr>
    </a:lvl9pPr>
  </p:defaultTextStyle>
  <p:extLst>
    <p:ext uri="{EFAFB233-063F-42B5-8137-9DF3F51BA10A}">
      <p15:sldGuideLst xmlns:p15="http://schemas.microsoft.com/office/powerpoint/2012/main">
        <p15:guide id="1" pos="7401">
          <p15:clr>
            <a:srgbClr val="A4A3A4"/>
          </p15:clr>
        </p15:guide>
        <p15:guide id="2" orient="horz" pos="41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00FF"/>
    <a:srgbClr val="FFCCFF"/>
    <a:srgbClr val="007E39"/>
    <a:srgbClr val="004376"/>
    <a:srgbClr val="CCFF99"/>
    <a:srgbClr val="FF9933"/>
    <a:srgbClr val="FFE389"/>
    <a:srgbClr val="FF5050"/>
    <a:srgbClr val="CC2A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Stile chiaro 2 - Colore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Stile chiaro 2 - Colore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0A1B5D5-9B99-4C35-A422-299274C87663}" styleName="Stile medio 1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034E78-7F5D-4C2E-B375-FC64B27BC917}" styleName="Stile 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34" autoAdjust="0"/>
    <p:restoredTop sz="84885" autoAdjust="0"/>
  </p:normalViewPr>
  <p:slideViewPr>
    <p:cSldViewPr snapToGrid="0" showGuides="1">
      <p:cViewPr varScale="1">
        <p:scale>
          <a:sx n="91" d="100"/>
          <a:sy n="91" d="100"/>
        </p:scale>
        <p:origin x="102" y="78"/>
      </p:cViewPr>
      <p:guideLst>
        <p:guide pos="7401"/>
        <p:guide orient="horz" pos="4178"/>
      </p:guideLst>
    </p:cSldViewPr>
  </p:slideViewPr>
  <p:outlineViewPr>
    <p:cViewPr>
      <p:scale>
        <a:sx n="33" d="100"/>
        <a:sy n="33" d="100"/>
      </p:scale>
      <p:origin x="0" y="0"/>
    </p:cViewPr>
  </p:outlineViewPr>
  <p:notesTextViewPr>
    <p:cViewPr>
      <p:scale>
        <a:sx n="1" d="1"/>
        <a:sy n="1" d="1"/>
      </p:scale>
      <p:origin x="0" y="0"/>
    </p:cViewPr>
  </p:notesTextViewPr>
  <p:gridSpacing cx="54000" cy="540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C5F835E2-227D-43BA-B3A5-E9E433264387}" type="datetimeFigureOut">
              <a:rPr lang="en-US"/>
              <a:pPr>
                <a:defRPr/>
              </a:pPr>
              <a:t>6/15/2023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F5F5882C-B867-4FE7-97C9-87FBF93DC802}" type="slidenum">
              <a:rPr lang="en-US"/>
              <a:pPr>
                <a:defRPr/>
              </a:pPr>
              <a:t>‹N›</a:t>
            </a:fld>
            <a:endParaRPr lang="en-US"/>
          </a:p>
        </p:txBody>
      </p:sp>
    </p:spTree>
    <p:extLst>
      <p:ext uri="{BB962C8B-B14F-4D97-AF65-F5344CB8AC3E}">
        <p14:creationId xmlns:p14="http://schemas.microsoft.com/office/powerpoint/2010/main" val="371022238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200" dirty="0">
                <a:solidFill>
                  <a:srgbClr val="808080"/>
                </a:solidFill>
              </a:rPr>
              <a:t>	</a:t>
            </a:r>
          </a:p>
        </p:txBody>
      </p:sp>
      <p:sp>
        <p:nvSpPr>
          <p:cNvPr id="4" name="Segnaposto numero diapositiva 3"/>
          <p:cNvSpPr>
            <a:spLocks noGrp="1"/>
          </p:cNvSpPr>
          <p:nvPr>
            <p:ph type="sldNum" sz="quarter" idx="10"/>
          </p:nvPr>
        </p:nvSpPr>
        <p:spPr/>
        <p:txBody>
          <a:bodyPr/>
          <a:lstStyle/>
          <a:p>
            <a:pPr marL="0" marR="0" lvl="0" indent="0" algn="r" defTabSz="912847" rtl="0" eaLnBrk="1" fontAlgn="base" latinLnBrk="0" hangingPunct="1">
              <a:lnSpc>
                <a:spcPct val="100000"/>
              </a:lnSpc>
              <a:spcBef>
                <a:spcPct val="0"/>
              </a:spcBef>
              <a:spcAft>
                <a:spcPct val="0"/>
              </a:spcAft>
              <a:buClrTx/>
              <a:buSzTx/>
              <a:buFontTx/>
              <a:buNone/>
              <a:tabLst/>
              <a:defRPr/>
            </a:pPr>
            <a:fld id="{2B40730A-B786-41D9-BEC0-43604FE6D314}" type="slidenum">
              <a:rPr kumimoji="0" lang="de-DE"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2847" rtl="0" eaLnBrk="1" fontAlgn="base" latinLnBrk="0" hangingPunct="1">
                <a:lnSpc>
                  <a:spcPct val="100000"/>
                </a:lnSpc>
                <a:spcBef>
                  <a:spcPct val="0"/>
                </a:spcBef>
                <a:spcAft>
                  <a:spcPct val="0"/>
                </a:spcAft>
                <a:buClrTx/>
                <a:buSzTx/>
                <a:buFontTx/>
                <a:buNone/>
                <a:tabLst/>
                <a:defRPr/>
              </a:pPr>
              <a:t>1</a:t>
            </a:fld>
            <a:endParaRPr kumimoji="0" lang="de-DE"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42717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10"/>
            <a:ext cx="5438140" cy="4466987"/>
          </a:xfrm>
        </p:spPr>
        <p:txBody>
          <a:bodyPr>
            <a:noAutofit/>
          </a:bodyPr>
          <a:lstStyle/>
          <a:p>
            <a:r>
              <a:rPr lang="en-GB" dirty="0"/>
              <a:t>The template is a “default visualization” of the data chosen by the super administration or by the node administrator.</a:t>
            </a:r>
          </a:p>
          <a:p>
            <a:r>
              <a:rPr lang="en-GB" dirty="0"/>
              <a:t>The super administrator selects </a:t>
            </a:r>
            <a:r>
              <a:rPr lang="en-GB"/>
              <a:t>a Dataflow</a:t>
            </a:r>
            <a:r>
              <a:rPr lang="en-GB" dirty="0"/>
              <a:t>, sets the configurations for criteria (filters) and layout (pivoting) and saves the template.</a:t>
            </a:r>
          </a:p>
          <a:p>
            <a:r>
              <a:rPr lang="it-IT" dirty="0"/>
              <a:t>A set of default </a:t>
            </a:r>
            <a:r>
              <a:rPr lang="it-IT" dirty="0" err="1"/>
              <a:t>parameters</a:t>
            </a:r>
            <a:r>
              <a:rPr lang="it-IT" dirty="0"/>
              <a:t> can be </a:t>
            </a:r>
            <a:r>
              <a:rPr lang="it-IT" dirty="0" err="1"/>
              <a:t>associated</a:t>
            </a:r>
            <a:r>
              <a:rPr lang="it-IT" dirty="0"/>
              <a:t> to a </a:t>
            </a:r>
            <a:r>
              <a:rPr lang="it-IT" dirty="0" err="1"/>
              <a:t>template</a:t>
            </a:r>
            <a:r>
              <a:rPr lang="it-IT" dirty="0"/>
              <a:t> (e.g. </a:t>
            </a:r>
            <a:r>
              <a:rPr lang="en-GB" dirty="0"/>
              <a:t>disable/enable criteria and layout buttons</a:t>
            </a:r>
            <a:r>
              <a:rPr lang="en-GB" baseline="0" dirty="0"/>
              <a:t> </a:t>
            </a:r>
            <a:r>
              <a:rPr lang="en-GB" dirty="0"/>
              <a:t>when the dataflow is represented; set the number of decimals and the character</a:t>
            </a:r>
            <a:r>
              <a:rPr lang="en-GB" baseline="0" dirty="0"/>
              <a:t> for the </a:t>
            </a:r>
            <a:r>
              <a:rPr lang="en-GB" dirty="0"/>
              <a:t>decimal separator; set which character specify for empty cells; Hide dimensions that</a:t>
            </a:r>
            <a:r>
              <a:rPr lang="en-GB" baseline="0" dirty="0"/>
              <a:t> contain only one item, etc.) </a:t>
            </a:r>
            <a:endParaRPr lang="en-GB" dirty="0"/>
          </a:p>
          <a:p>
            <a:r>
              <a:rPr lang="en-GB" dirty="0"/>
              <a:t>All the data-users</a:t>
            </a:r>
            <a:r>
              <a:rPr lang="en-GB" baseline="0" dirty="0"/>
              <a:t> when select the dataflow will see the dataset represented following the template defined by the Administrator.</a:t>
            </a:r>
          </a:p>
          <a:p>
            <a:r>
              <a:rPr lang="it-IT" baseline="0" dirty="0" err="1"/>
              <a:t>Template</a:t>
            </a:r>
            <a:r>
              <a:rPr lang="it-IT" baseline="0" dirty="0"/>
              <a:t> can be </a:t>
            </a:r>
            <a:r>
              <a:rPr lang="it-IT" baseline="0" dirty="0" err="1"/>
              <a:t>defined</a:t>
            </a:r>
            <a:r>
              <a:rPr lang="it-IT" baseline="0" dirty="0"/>
              <a:t> on </a:t>
            </a:r>
            <a:r>
              <a:rPr lang="it-IT" baseline="0" dirty="0" err="1"/>
              <a:t>Tables</a:t>
            </a:r>
            <a:r>
              <a:rPr lang="it-IT" baseline="0" dirty="0"/>
              <a:t>, </a:t>
            </a:r>
            <a:r>
              <a:rPr lang="it-IT" baseline="0" dirty="0" err="1"/>
              <a:t>Charts</a:t>
            </a:r>
            <a:r>
              <a:rPr lang="it-IT" baseline="0" dirty="0"/>
              <a:t> and </a:t>
            </a:r>
            <a:r>
              <a:rPr lang="it-IT" baseline="0" dirty="0" err="1"/>
              <a:t>Maps</a:t>
            </a:r>
            <a:endParaRPr lang="en-GB" dirty="0"/>
          </a:p>
        </p:txBody>
      </p:sp>
      <p:sp>
        <p:nvSpPr>
          <p:cNvPr id="4" name="Segnaposto numero diapositiva 3"/>
          <p:cNvSpPr>
            <a:spLocks noGrp="1"/>
          </p:cNvSpPr>
          <p:nvPr>
            <p:ph type="sldNum" sz="quarter" idx="10"/>
          </p:nvPr>
        </p:nvSpPr>
        <p:spPr/>
        <p:txBody>
          <a:bodyPr/>
          <a:lstStyle/>
          <a:p>
            <a:pPr marL="0" marR="0" lvl="0" indent="0" algn="r" defTabSz="456981" rtl="0" eaLnBrk="1" fontAlgn="auto" latinLnBrk="0" hangingPunct="1">
              <a:lnSpc>
                <a:spcPct val="100000"/>
              </a:lnSpc>
              <a:spcBef>
                <a:spcPts val="0"/>
              </a:spcBef>
              <a:spcAft>
                <a:spcPts val="0"/>
              </a:spcAft>
              <a:buClrTx/>
              <a:buSzTx/>
              <a:buFontTx/>
              <a:buNone/>
              <a:tabLst/>
              <a:defRPr/>
            </a:pPr>
            <a:fld id="{A0CDC2D9-3DBA-4042-BDB9-A8016BB39CB7}"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81" rtl="0" eaLnBrk="1" fontAlgn="auto" latinLnBrk="0" hangingPunct="1">
                <a:lnSpc>
                  <a:spcPct val="100000"/>
                </a:lnSpc>
                <a:spcBef>
                  <a:spcPts val="0"/>
                </a:spcBef>
                <a:spcAft>
                  <a:spcPts val="0"/>
                </a:spcAft>
                <a:buClrTx/>
                <a:buSzTx/>
                <a:buFontTx/>
                <a:buNone/>
                <a:tabLst/>
                <a:defRPr/>
              </a:pPr>
              <a:t>35</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7720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Real DFs: SDMX DFs stored and managed in the “linking or orchestrator” Node</a:t>
            </a:r>
          </a:p>
          <a:p>
            <a:r>
              <a:rPr lang="en-GB" baseline="0" noProof="0" dirty="0"/>
              <a:t>Linked DFs SDMX DFs stored in a specific Node but that are accessible through </a:t>
            </a:r>
            <a:r>
              <a:rPr lang="en-US" noProof="0" dirty="0"/>
              <a:t>the “linking or orchestrator” Node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noProof="0" dirty="0"/>
              <a:t>Virtual DFs: files that can be categorized in the </a:t>
            </a:r>
            <a:r>
              <a:rPr lang="en-GB" baseline="0" noProof="0" dirty="0"/>
              <a:t> </a:t>
            </a:r>
            <a:r>
              <a:rPr lang="en-US" noProof="0" dirty="0"/>
              <a:t>“linking or orchestrator” Node and accessed through the “linking or orchestrator” Node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noProof="0" dirty="0"/>
          </a:p>
          <a:p>
            <a:endParaRPr lang="en-GB" noProof="0" dirty="0"/>
          </a:p>
        </p:txBody>
      </p:sp>
      <p:sp>
        <p:nvSpPr>
          <p:cNvPr id="4" name="Segnaposto numero diapositiva 3"/>
          <p:cNvSpPr>
            <a:spLocks noGrp="1"/>
          </p:cNvSpPr>
          <p:nvPr>
            <p:ph type="sldNum" sz="quarter" idx="10"/>
          </p:nvPr>
        </p:nvSpPr>
        <p:spPr/>
        <p:txBody>
          <a:bodyPr/>
          <a:lstStyle/>
          <a:p>
            <a:pPr>
              <a:defRPr/>
            </a:pPr>
            <a:fld id="{F5F5882C-B867-4FE7-97C9-87FBF93DC802}" type="slidenum">
              <a:rPr lang="en-US" smtClean="0"/>
              <a:pPr>
                <a:defRPr/>
              </a:pPr>
              <a:t>36</a:t>
            </a:fld>
            <a:endParaRPr lang="en-US"/>
          </a:p>
        </p:txBody>
      </p:sp>
    </p:spTree>
    <p:extLst>
      <p:ext uri="{BB962C8B-B14F-4D97-AF65-F5344CB8AC3E}">
        <p14:creationId xmlns:p14="http://schemas.microsoft.com/office/powerpoint/2010/main" val="19171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38</a:t>
            </a:fld>
            <a:endParaRPr lang="it-IT"/>
          </a:p>
        </p:txBody>
      </p:sp>
    </p:spTree>
    <p:extLst>
      <p:ext uri="{BB962C8B-B14F-4D97-AF65-F5344CB8AC3E}">
        <p14:creationId xmlns:p14="http://schemas.microsoft.com/office/powerpoint/2010/main" val="2298142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err="1"/>
              <a:t>Each</a:t>
            </a:r>
            <a:r>
              <a:rPr lang="it-IT" dirty="0"/>
              <a:t> </a:t>
            </a:r>
            <a:r>
              <a:rPr lang="it-IT" dirty="0" err="1"/>
              <a:t>organisation</a:t>
            </a:r>
            <a:r>
              <a:rPr lang="it-IT" dirty="0"/>
              <a:t> can </a:t>
            </a:r>
            <a:r>
              <a:rPr lang="it-IT" dirty="0" err="1"/>
              <a:t>contribute</a:t>
            </a:r>
            <a:r>
              <a:rPr lang="it-IT" dirty="0"/>
              <a:t> </a:t>
            </a:r>
            <a:r>
              <a:rPr lang="it-IT" dirty="0" err="1"/>
              <a:t>within</a:t>
            </a:r>
            <a:r>
              <a:rPr lang="it-IT" dirty="0"/>
              <a:t> the </a:t>
            </a:r>
            <a:r>
              <a:rPr lang="it-IT" dirty="0" err="1"/>
              <a:t>border</a:t>
            </a:r>
            <a:r>
              <a:rPr lang="it-IT" dirty="0"/>
              <a:t> of </a:t>
            </a:r>
            <a:r>
              <a:rPr lang="it-IT" dirty="0" err="1"/>
              <a:t>its</a:t>
            </a:r>
            <a:r>
              <a:rPr lang="it-IT" dirty="0"/>
              <a:t> </a:t>
            </a:r>
            <a:r>
              <a:rPr lang="it-IT" dirty="0" err="1"/>
              <a:t>priority</a:t>
            </a:r>
            <a:r>
              <a:rPr lang="it-IT" dirty="0"/>
              <a:t> </a:t>
            </a:r>
            <a:r>
              <a:rPr lang="it-IT" dirty="0" err="1"/>
              <a:t>requirements</a:t>
            </a:r>
            <a:r>
              <a:rPr lang="it-IT" dirty="0"/>
              <a:t>, </a:t>
            </a:r>
            <a:r>
              <a:rPr lang="it-IT" dirty="0" err="1"/>
              <a:t>its</a:t>
            </a:r>
            <a:r>
              <a:rPr lang="it-IT" dirty="0"/>
              <a:t> </a:t>
            </a:r>
            <a:r>
              <a:rPr lang="it-IT" dirty="0" err="1"/>
              <a:t>own</a:t>
            </a:r>
            <a:r>
              <a:rPr lang="it-IT" dirty="0"/>
              <a:t> </a:t>
            </a:r>
            <a:r>
              <a:rPr lang="it-IT" dirty="0" err="1"/>
              <a:t>specific</a:t>
            </a:r>
            <a:r>
              <a:rPr lang="it-IT" dirty="0"/>
              <a:t> project plan, </a:t>
            </a:r>
            <a:r>
              <a:rPr lang="it-IT" dirty="0" err="1"/>
              <a:t>its</a:t>
            </a:r>
            <a:r>
              <a:rPr lang="it-IT" dirty="0"/>
              <a:t> </a:t>
            </a:r>
            <a:r>
              <a:rPr lang="it-IT" dirty="0" err="1"/>
              <a:t>own</a:t>
            </a:r>
            <a:r>
              <a:rPr lang="it-IT" dirty="0"/>
              <a:t> </a:t>
            </a:r>
            <a:r>
              <a:rPr lang="it-IT" dirty="0" err="1"/>
              <a:t>specific</a:t>
            </a:r>
            <a:r>
              <a:rPr lang="it-IT" dirty="0"/>
              <a:t> </a:t>
            </a:r>
            <a:r>
              <a:rPr lang="it-IT" dirty="0" err="1"/>
              <a:t>technological</a:t>
            </a:r>
            <a:r>
              <a:rPr lang="it-IT" dirty="0"/>
              <a:t> </a:t>
            </a:r>
            <a:r>
              <a:rPr lang="it-IT" dirty="0" err="1"/>
              <a:t>needs</a:t>
            </a:r>
            <a:endParaRPr lang="en-GB" dirty="0"/>
          </a:p>
        </p:txBody>
      </p:sp>
      <p:sp>
        <p:nvSpPr>
          <p:cNvPr id="4" name="Slide Number Placeholder 3"/>
          <p:cNvSpPr>
            <a:spLocks noGrp="1"/>
          </p:cNvSpPr>
          <p:nvPr>
            <p:ph type="sldNum" sz="quarter" idx="5"/>
          </p:nvPr>
        </p:nvSpPr>
        <p:spPr/>
        <p:txBody>
          <a:bodyPr/>
          <a:lstStyle/>
          <a:p>
            <a:pPr>
              <a:defRPr/>
            </a:pPr>
            <a:fld id="{F5F5882C-B867-4FE7-97C9-87FBF93DC802}" type="slidenum">
              <a:rPr lang="en-US" smtClean="0"/>
              <a:pPr>
                <a:defRPr/>
              </a:pPr>
              <a:t>2</a:t>
            </a:fld>
            <a:endParaRPr lang="en-US"/>
          </a:p>
        </p:txBody>
      </p:sp>
    </p:spTree>
    <p:extLst>
      <p:ext uri="{BB962C8B-B14F-4D97-AF65-F5344CB8AC3E}">
        <p14:creationId xmlns:p14="http://schemas.microsoft.com/office/powerpoint/2010/main" val="3431632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F5F5882C-B867-4FE7-97C9-87FBF93DC802}" type="slidenum">
              <a:rPr lang="en-US" smtClean="0"/>
              <a:pPr>
                <a:defRPr/>
              </a:pPr>
              <a:t>4</a:t>
            </a:fld>
            <a:endParaRPr lang="en-US"/>
          </a:p>
        </p:txBody>
      </p:sp>
    </p:spTree>
    <p:extLst>
      <p:ext uri="{BB962C8B-B14F-4D97-AF65-F5344CB8AC3E}">
        <p14:creationId xmlns:p14="http://schemas.microsoft.com/office/powerpoint/2010/main" val="1553992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F5F5882C-B867-4FE7-97C9-87FBF93DC802}" type="slidenum">
              <a:rPr lang="en-US" smtClean="0"/>
              <a:pPr>
                <a:defRPr/>
              </a:pPr>
              <a:t>5</a:t>
            </a:fld>
            <a:endParaRPr lang="en-US"/>
          </a:p>
        </p:txBody>
      </p:sp>
    </p:spTree>
    <p:extLst>
      <p:ext uri="{BB962C8B-B14F-4D97-AF65-F5344CB8AC3E}">
        <p14:creationId xmlns:p14="http://schemas.microsoft.com/office/powerpoint/2010/main" val="1494517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pPr>
              <a:defRPr/>
            </a:pPr>
            <a:fld id="{F5F5882C-B867-4FE7-97C9-87FBF93DC802}" type="slidenum">
              <a:rPr lang="en-US" smtClean="0"/>
              <a:pPr>
                <a:defRPr/>
              </a:pPr>
              <a:t>6</a:t>
            </a:fld>
            <a:endParaRPr lang="en-US"/>
          </a:p>
        </p:txBody>
      </p:sp>
    </p:spTree>
    <p:extLst>
      <p:ext uri="{BB962C8B-B14F-4D97-AF65-F5344CB8AC3E}">
        <p14:creationId xmlns:p14="http://schemas.microsoft.com/office/powerpoint/2010/main" val="261946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CRUD: Create, Read, Upgrade</a:t>
            </a:r>
            <a:r>
              <a:rPr lang="it-IT" baseline="0" dirty="0"/>
              <a:t> and </a:t>
            </a:r>
            <a:r>
              <a:rPr lang="it-IT" baseline="0" dirty="0" err="1"/>
              <a:t>Delite</a:t>
            </a:r>
            <a:endParaRPr lang="en-GB" dirty="0"/>
          </a:p>
        </p:txBody>
      </p:sp>
      <p:sp>
        <p:nvSpPr>
          <p:cNvPr id="4" name="Segnaposto numero diapositiva 3"/>
          <p:cNvSpPr>
            <a:spLocks noGrp="1"/>
          </p:cNvSpPr>
          <p:nvPr>
            <p:ph type="sldNum" sz="quarter" idx="10"/>
          </p:nvPr>
        </p:nvSpPr>
        <p:spPr/>
        <p:txBody>
          <a:bodyPr/>
          <a:lstStyle/>
          <a:p>
            <a:pPr>
              <a:defRPr/>
            </a:pPr>
            <a:fld id="{F5F5882C-B867-4FE7-97C9-87FBF93DC802}" type="slidenum">
              <a:rPr lang="en-US" smtClean="0"/>
              <a:pPr>
                <a:defRPr/>
              </a:pPr>
              <a:t>22</a:t>
            </a:fld>
            <a:endParaRPr lang="en-US"/>
          </a:p>
        </p:txBody>
      </p:sp>
    </p:spTree>
    <p:extLst>
      <p:ext uri="{BB962C8B-B14F-4D97-AF65-F5344CB8AC3E}">
        <p14:creationId xmlns:p14="http://schemas.microsoft.com/office/powerpoint/2010/main" val="117622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noProof="0" dirty="0"/>
              <a:t>Multidimensional Data Model is the model used in data warehousing and OLAP (</a:t>
            </a:r>
            <a:r>
              <a:rPr lang="en-GB" noProof="0" dirty="0" err="1"/>
              <a:t>OnLine</a:t>
            </a:r>
            <a:r>
              <a:rPr lang="en-GB" noProof="0" dirty="0"/>
              <a:t> Analytical Processing) </a:t>
            </a:r>
          </a:p>
          <a:p>
            <a:r>
              <a:rPr lang="en-GB" noProof="0" dirty="0"/>
              <a:t>CRUD: Create, Read, Upgrade</a:t>
            </a:r>
            <a:r>
              <a:rPr lang="en-GB" baseline="0" noProof="0" dirty="0"/>
              <a:t> and Delete</a:t>
            </a:r>
          </a:p>
          <a:p>
            <a:endParaRPr lang="en-GB" baseline="0" noProof="0" dirty="0"/>
          </a:p>
          <a:p>
            <a:r>
              <a:rPr lang="en-GB" baseline="0" noProof="0" dirty="0"/>
              <a:t>MDM allows to delete Series and records, update records</a:t>
            </a:r>
          </a:p>
        </p:txBody>
      </p:sp>
      <p:sp>
        <p:nvSpPr>
          <p:cNvPr id="4" name="Segnaposto numero diapositiva 3"/>
          <p:cNvSpPr>
            <a:spLocks noGrp="1"/>
          </p:cNvSpPr>
          <p:nvPr>
            <p:ph type="sldNum" sz="quarter" idx="10"/>
          </p:nvPr>
        </p:nvSpPr>
        <p:spPr/>
        <p:txBody>
          <a:bodyPr/>
          <a:lstStyle/>
          <a:p>
            <a:pPr>
              <a:defRPr/>
            </a:pPr>
            <a:fld id="{F5F5882C-B867-4FE7-97C9-87FBF93DC802}" type="slidenum">
              <a:rPr lang="en-US" smtClean="0"/>
              <a:pPr>
                <a:defRPr/>
              </a:pPr>
              <a:t>23</a:t>
            </a:fld>
            <a:endParaRPr lang="en-US"/>
          </a:p>
        </p:txBody>
      </p:sp>
    </p:spTree>
    <p:extLst>
      <p:ext uri="{BB962C8B-B14F-4D97-AF65-F5344CB8AC3E}">
        <p14:creationId xmlns:p14="http://schemas.microsoft.com/office/powerpoint/2010/main" val="149484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10"/>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pPr marL="0" marR="0" lvl="0" indent="0" algn="r" defTabSz="456981" rtl="0" eaLnBrk="1" fontAlgn="auto" latinLnBrk="0" hangingPunct="1">
              <a:lnSpc>
                <a:spcPct val="100000"/>
              </a:lnSpc>
              <a:spcBef>
                <a:spcPts val="0"/>
              </a:spcBef>
              <a:spcAft>
                <a:spcPts val="0"/>
              </a:spcAft>
              <a:buClrTx/>
              <a:buSzTx/>
              <a:buFontTx/>
              <a:buNone/>
              <a:tabLst/>
              <a:defRPr/>
            </a:pPr>
            <a:fld id="{A0CDC2D9-3DBA-4042-BDB9-A8016BB39CB7}"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81" rtl="0" eaLnBrk="1" fontAlgn="auto" latinLnBrk="0" hangingPunct="1">
                <a:lnSpc>
                  <a:spcPct val="100000"/>
                </a:lnSpc>
                <a:spcBef>
                  <a:spcPts val="0"/>
                </a:spcBef>
                <a:spcAft>
                  <a:spcPts val="0"/>
                </a:spcAft>
                <a:buClrTx/>
                <a:buSzTx/>
                <a:buFontTx/>
                <a:buNone/>
                <a:tabLst/>
                <a:defRPr/>
              </a:pPr>
              <a:t>24</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8476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F5F5882C-B867-4FE7-97C9-87FBF93DC802}" type="slidenum">
              <a:rPr lang="en-US" smtClean="0"/>
              <a:pPr>
                <a:defRPr/>
              </a:pPr>
              <a:t>27</a:t>
            </a:fld>
            <a:endParaRPr lang="en-US"/>
          </a:p>
        </p:txBody>
      </p:sp>
    </p:spTree>
    <p:extLst>
      <p:ext uri="{BB962C8B-B14F-4D97-AF65-F5344CB8AC3E}">
        <p14:creationId xmlns:p14="http://schemas.microsoft.com/office/powerpoint/2010/main" val="586467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pertin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1070" y="2621956"/>
            <a:ext cx="9818337" cy="2782819"/>
          </a:xfrm>
          <a:effectLst/>
        </p:spPr>
        <p:txBody>
          <a:bodyPr lIns="0" tIns="0" rIns="0" bIns="0" anchor="ctr">
            <a:normAutofit/>
          </a:bodyPr>
          <a:lstStyle>
            <a:lvl1pPr>
              <a:lnSpc>
                <a:spcPts val="3600"/>
              </a:lnSpc>
              <a:defRPr sz="3400" b="0" cap="none">
                <a:solidFill>
                  <a:srgbClr val="C00000"/>
                </a:solidFill>
                <a:latin typeface="Arial Narrow" panose="020B0606020202030204" pitchFamily="34" charset="0"/>
              </a:defRPr>
            </a:lvl1pPr>
          </a:lstStyle>
          <a:p>
            <a:r>
              <a:rPr lang="it-IT" dirty="0"/>
              <a:t>FARE CLIC PER MODIFICARE LO STILE DEL TITOLO DELLO SCHEMA FARE CLIC PER MODIFICARE LO STILE DEL TITOLO DELLO SCHEMA</a:t>
            </a:r>
            <a:endParaRPr lang="en-US" dirty="0"/>
          </a:p>
        </p:txBody>
      </p:sp>
      <p:sp>
        <p:nvSpPr>
          <p:cNvPr id="9" name="Text Placeholder 2">
            <a:extLst>
              <a:ext uri="{FF2B5EF4-FFF2-40B4-BE49-F238E27FC236}">
                <a16:creationId xmlns:a16="http://schemas.microsoft.com/office/drawing/2014/main" id="{384E50FF-EF10-4A0E-8686-237E66B249CE}"/>
              </a:ext>
            </a:extLst>
          </p:cNvPr>
          <p:cNvSpPr>
            <a:spLocks noGrp="1"/>
          </p:cNvSpPr>
          <p:nvPr>
            <p:ph type="body" idx="1"/>
          </p:nvPr>
        </p:nvSpPr>
        <p:spPr>
          <a:xfrm>
            <a:off x="469184" y="6495314"/>
            <a:ext cx="7481115" cy="179536"/>
          </a:xfrm>
        </p:spPr>
        <p:txBody>
          <a:bodyPr wrap="square" lIns="0" tIns="0" rIns="0" bIns="0">
            <a:spAutoFit/>
          </a:bodyPr>
          <a:lstStyle>
            <a:lvl1pPr marL="0" indent="0">
              <a:lnSpc>
                <a:spcPts val="1400"/>
              </a:lnSpc>
              <a:spcAft>
                <a:spcPts val="200"/>
              </a:spcAft>
              <a:buNone/>
              <a:defRPr sz="11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Modifica gli stili del testo dello schema</a:t>
            </a:r>
          </a:p>
        </p:txBody>
      </p:sp>
      <p:sp>
        <p:nvSpPr>
          <p:cNvPr id="20" name="Text Placeholder 2">
            <a:extLst>
              <a:ext uri="{FF2B5EF4-FFF2-40B4-BE49-F238E27FC236}">
                <a16:creationId xmlns:a16="http://schemas.microsoft.com/office/drawing/2014/main" id="{771492F8-659D-4E4C-A49D-B7C567539112}"/>
              </a:ext>
            </a:extLst>
          </p:cNvPr>
          <p:cNvSpPr>
            <a:spLocks noGrp="1"/>
          </p:cNvSpPr>
          <p:nvPr>
            <p:ph type="body" idx="10"/>
          </p:nvPr>
        </p:nvSpPr>
        <p:spPr>
          <a:xfrm>
            <a:off x="469185" y="1287956"/>
            <a:ext cx="3689746" cy="216000"/>
          </a:xfrm>
        </p:spPr>
        <p:txBody>
          <a:bodyPr lIns="0" tIns="0" rIns="0" bIns="0">
            <a:noAutofit/>
          </a:bodyPr>
          <a:lstStyle>
            <a:lvl1pPr marL="0" indent="0">
              <a:lnSpc>
                <a:spcPts val="1500"/>
              </a:lnSpc>
              <a:spcAft>
                <a:spcPts val="600"/>
              </a:spcAft>
              <a:buNone/>
              <a:defRPr lang="it-IT" sz="1200" dirty="0">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Modifica gli stili del testo dello schema</a:t>
            </a:r>
          </a:p>
        </p:txBody>
      </p:sp>
      <p:sp>
        <p:nvSpPr>
          <p:cNvPr id="23" name="Text Placeholder 2">
            <a:extLst>
              <a:ext uri="{FF2B5EF4-FFF2-40B4-BE49-F238E27FC236}">
                <a16:creationId xmlns:a16="http://schemas.microsoft.com/office/drawing/2014/main" id="{384E50FF-EF10-4A0E-8686-237E66B249CE}"/>
              </a:ext>
            </a:extLst>
          </p:cNvPr>
          <p:cNvSpPr>
            <a:spLocks noGrp="1"/>
          </p:cNvSpPr>
          <p:nvPr>
            <p:ph type="body" idx="11" hasCustomPrompt="1"/>
          </p:nvPr>
        </p:nvSpPr>
        <p:spPr>
          <a:xfrm>
            <a:off x="469184" y="1522956"/>
            <a:ext cx="3689747" cy="1080000"/>
          </a:xfrm>
        </p:spPr>
        <p:txBody>
          <a:bodyPr lIns="0" tIns="0" rIns="0" bIns="0" anchor="t" anchorCtr="0">
            <a:noAutofit/>
          </a:bodyPr>
          <a:lstStyle>
            <a:lvl1pPr marL="0" indent="0">
              <a:lnSpc>
                <a:spcPct val="100000"/>
              </a:lnSpc>
              <a:spcAft>
                <a:spcPts val="0"/>
              </a:spcAft>
              <a:buNone/>
              <a:defRPr sz="2000" b="0">
                <a:solidFill>
                  <a:srgbClr val="636462"/>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MODIFICA GLI STILI DEL TESTO</a:t>
            </a:r>
          </a:p>
        </p:txBody>
      </p:sp>
      <p:sp>
        <p:nvSpPr>
          <p:cNvPr id="11" name="Text Placeholder 2">
            <a:extLst>
              <a:ext uri="{FF2B5EF4-FFF2-40B4-BE49-F238E27FC236}">
                <a16:creationId xmlns:a16="http://schemas.microsoft.com/office/drawing/2014/main" id="{384E50FF-EF10-4A0E-8686-237E66B249CE}"/>
              </a:ext>
            </a:extLst>
          </p:cNvPr>
          <p:cNvSpPr>
            <a:spLocks noGrp="1"/>
          </p:cNvSpPr>
          <p:nvPr>
            <p:ph type="body" idx="12" hasCustomPrompt="1"/>
          </p:nvPr>
        </p:nvSpPr>
        <p:spPr>
          <a:xfrm>
            <a:off x="469184" y="6297672"/>
            <a:ext cx="7481115" cy="188513"/>
          </a:xfrm>
        </p:spPr>
        <p:txBody>
          <a:bodyPr wrap="square" lIns="0" tIns="0" rIns="0" bIns="0">
            <a:spAutoFit/>
          </a:bodyPr>
          <a:lstStyle>
            <a:lvl1pPr marL="0" indent="0">
              <a:lnSpc>
                <a:spcPts val="1400"/>
              </a:lnSpc>
              <a:spcAft>
                <a:spcPts val="200"/>
              </a:spcAft>
              <a:buNone/>
              <a:defRPr sz="1400" b="0">
                <a:solidFill>
                  <a:schemeClr val="tx1">
                    <a:lumMod val="65000"/>
                    <a:lumOff val="35000"/>
                  </a:schemeClr>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MODIFICA GLI STILI DEL TESTO DELLO SCHEMA</a:t>
            </a:r>
          </a:p>
        </p:txBody>
      </p:sp>
    </p:spTree>
    <p:extLst>
      <p:ext uri="{BB962C8B-B14F-4D97-AF65-F5344CB8AC3E}">
        <p14:creationId xmlns:p14="http://schemas.microsoft.com/office/powerpoint/2010/main" val="1655998298"/>
      </p:ext>
    </p:extLst>
  </p:cSld>
  <p:clrMapOvr>
    <a:masterClrMapping/>
  </p:clrMapOvr>
  <p:extLst>
    <p:ext uri="{DCECCB84-F9BA-43D5-87BE-67443E8EF086}">
      <p15:sldGuideLst xmlns:p15="http://schemas.microsoft.com/office/powerpoint/2012/main">
        <p15:guide id="1" orient="horz" pos="981"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ue immagini affiancate">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C2F57ACB-1A9A-42A2-B0B9-3C24FCCE916F}"/>
              </a:ext>
            </a:extLst>
          </p:cNvPr>
          <p:cNvSpPr/>
          <p:nvPr userDrawn="1"/>
        </p:nvSpPr>
        <p:spPr>
          <a:xfrm>
            <a:off x="471488" y="1571124"/>
            <a:ext cx="5472112" cy="439200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t-IT"/>
          </a:p>
        </p:txBody>
      </p:sp>
      <p:sp>
        <p:nvSpPr>
          <p:cNvPr id="21" name="Text Placeholder 3">
            <a:extLst>
              <a:ext uri="{FF2B5EF4-FFF2-40B4-BE49-F238E27FC236}">
                <a16:creationId xmlns:a16="http://schemas.microsoft.com/office/drawing/2014/main" id="{A0C542E8-A419-4B8E-8AE4-1D0DC75ADF26}"/>
              </a:ext>
            </a:extLst>
          </p:cNvPr>
          <p:cNvSpPr>
            <a:spLocks noGrp="1"/>
          </p:cNvSpPr>
          <p:nvPr>
            <p:ph type="body" sz="half" idx="12" hasCustomPrompt="1"/>
          </p:nvPr>
        </p:nvSpPr>
        <p:spPr>
          <a:xfrm>
            <a:off x="562922" y="1691683"/>
            <a:ext cx="5304733" cy="387373"/>
          </a:xfrm>
        </p:spPr>
        <p:txBody>
          <a:bodyPr lIns="0" tIns="0" rIns="0" bIns="0">
            <a:normAutofit/>
          </a:bodyPr>
          <a:lstStyle>
            <a:lvl1pPr marL="0" indent="0" algn="ctr">
              <a:buNone/>
              <a:defRPr sz="1400">
                <a:solidFill>
                  <a:srgbClr val="CC2A2A"/>
                </a:solidFill>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a:t>FARE CLIC PER MODIFICARE GLI STILI DEL TESTO DELLO SCHEMA</a:t>
            </a:r>
          </a:p>
        </p:txBody>
      </p:sp>
      <p:sp>
        <p:nvSpPr>
          <p:cNvPr id="22" name="Content Placeholder 3">
            <a:extLst>
              <a:ext uri="{FF2B5EF4-FFF2-40B4-BE49-F238E27FC236}">
                <a16:creationId xmlns:a16="http://schemas.microsoft.com/office/drawing/2014/main" id="{3F3446B5-6360-4947-B444-A1DBFD655274}"/>
              </a:ext>
            </a:extLst>
          </p:cNvPr>
          <p:cNvSpPr>
            <a:spLocks noGrp="1"/>
          </p:cNvSpPr>
          <p:nvPr>
            <p:ph sz="half" idx="13"/>
          </p:nvPr>
        </p:nvSpPr>
        <p:spPr>
          <a:xfrm>
            <a:off x="562922" y="2172243"/>
            <a:ext cx="5304733" cy="3668732"/>
          </a:xfrm>
        </p:spPr>
        <p:txBody>
          <a:bodyPr>
            <a:normAutofit/>
          </a:bodyPr>
          <a:lstStyle>
            <a:lvl1pPr marL="0" indent="0">
              <a:buFontTx/>
              <a:buNone/>
              <a:defRPr sz="1600">
                <a:solidFill>
                  <a:schemeClr val="tx1">
                    <a:lumMod val="75000"/>
                    <a:lumOff val="25000"/>
                  </a:schemeClr>
                </a:solidFill>
              </a:defRPr>
            </a:lvl1pPr>
            <a:lvl2pPr marL="324000" indent="0">
              <a:buFontTx/>
              <a:buNone/>
              <a:defRPr/>
            </a:lvl2pPr>
            <a:lvl3pPr marL="630000" indent="0">
              <a:buFontTx/>
              <a:buNone/>
              <a:defRPr/>
            </a:lvl3pPr>
            <a:lvl4pPr marL="1008000" indent="0">
              <a:buFontTx/>
              <a:buNone/>
              <a:defRPr/>
            </a:lvl4pPr>
            <a:lvl5pPr marL="1368000" indent="0">
              <a:buFontTx/>
              <a:buNone/>
              <a:defRPr/>
            </a:lvl5pPr>
          </a:lstStyle>
          <a:p>
            <a:pPr lvl="0"/>
            <a:r>
              <a:rPr lang="it-IT" dirty="0"/>
              <a:t>Fare clic per modificare gli stili del testo dello schema</a:t>
            </a:r>
          </a:p>
          <a:p>
            <a:pPr lvl="1"/>
            <a:endParaRPr lang="en-US" dirty="0"/>
          </a:p>
        </p:txBody>
      </p:sp>
      <p:sp>
        <p:nvSpPr>
          <p:cNvPr id="20" name="Rectangle 8">
            <a:extLst>
              <a:ext uri="{FF2B5EF4-FFF2-40B4-BE49-F238E27FC236}">
                <a16:creationId xmlns:a16="http://schemas.microsoft.com/office/drawing/2014/main" id="{D17306DB-EF2B-46DB-BE4C-67BA4581EC8A}"/>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10">
            <a:extLst>
              <a:ext uri="{FF2B5EF4-FFF2-40B4-BE49-F238E27FC236}">
                <a16:creationId xmlns:a16="http://schemas.microsoft.com/office/drawing/2014/main" id="{27663729-5A18-460D-BCC5-1C121255BEC2}"/>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9">
            <a:extLst>
              <a:ext uri="{FF2B5EF4-FFF2-40B4-BE49-F238E27FC236}">
                <a16:creationId xmlns:a16="http://schemas.microsoft.com/office/drawing/2014/main" id="{88AE038F-3265-4340-AFAF-203DBF97366C}"/>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26" name="Footer Placeholder 4">
            <a:extLst>
              <a:ext uri="{FF2B5EF4-FFF2-40B4-BE49-F238E27FC236}">
                <a16:creationId xmlns:a16="http://schemas.microsoft.com/office/drawing/2014/main" id="{DDB77A0D-9AB4-48A1-82C5-A09A7D4F72D4}"/>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29" name="Slide Number Placeholder 5">
            <a:extLst>
              <a:ext uri="{FF2B5EF4-FFF2-40B4-BE49-F238E27FC236}">
                <a16:creationId xmlns:a16="http://schemas.microsoft.com/office/drawing/2014/main" id="{ABB3C7F1-D02D-4858-A51B-B1211EF06EF0}"/>
              </a:ext>
            </a:extLst>
          </p:cNvPr>
          <p:cNvSpPr>
            <a:spLocks noGrp="1"/>
          </p:cNvSpPr>
          <p:nvPr>
            <p:ph type="sldNum" sz="quarter" idx="14"/>
          </p:nvPr>
        </p:nvSpPr>
        <p:spPr>
          <a:xfrm>
            <a:off x="323469" y="6405108"/>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30" name="Rettangolo 29">
            <a:extLst>
              <a:ext uri="{FF2B5EF4-FFF2-40B4-BE49-F238E27FC236}">
                <a16:creationId xmlns:a16="http://schemas.microsoft.com/office/drawing/2014/main" id="{2E11952F-B65E-4BC4-A306-BA5F2E5E1051}"/>
              </a:ext>
            </a:extLst>
          </p:cNvPr>
          <p:cNvSpPr/>
          <p:nvPr userDrawn="1"/>
        </p:nvSpPr>
        <p:spPr>
          <a:xfrm>
            <a:off x="6256216" y="1557338"/>
            <a:ext cx="5472000" cy="4392612"/>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t-IT"/>
          </a:p>
        </p:txBody>
      </p:sp>
      <p:sp>
        <p:nvSpPr>
          <p:cNvPr id="31" name="Text Placeholder 3">
            <a:extLst>
              <a:ext uri="{FF2B5EF4-FFF2-40B4-BE49-F238E27FC236}">
                <a16:creationId xmlns:a16="http://schemas.microsoft.com/office/drawing/2014/main" id="{10FF5994-804D-479E-8547-F402AE8DD1DD}"/>
              </a:ext>
            </a:extLst>
          </p:cNvPr>
          <p:cNvSpPr>
            <a:spLocks noGrp="1"/>
          </p:cNvSpPr>
          <p:nvPr>
            <p:ph type="body" sz="half" idx="11" hasCustomPrompt="1"/>
          </p:nvPr>
        </p:nvSpPr>
        <p:spPr>
          <a:xfrm>
            <a:off x="6376432" y="1684420"/>
            <a:ext cx="5231635" cy="457200"/>
          </a:xfrm>
        </p:spPr>
        <p:txBody>
          <a:bodyPr lIns="0" tIns="0" rIns="0" bIns="0">
            <a:normAutofit/>
          </a:bodyPr>
          <a:lstStyle>
            <a:lvl1pPr marL="0" indent="0" algn="ctr">
              <a:buNone/>
              <a:defRPr sz="1400">
                <a:solidFill>
                  <a:srgbClr val="CC2A2A"/>
                </a:solidFill>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a:t>FARE CLIC PER MODIFICARE GLI STILI DEL TESTO DELLO SCHEMA</a:t>
            </a:r>
          </a:p>
        </p:txBody>
      </p:sp>
      <p:sp>
        <p:nvSpPr>
          <p:cNvPr id="32" name="Content Placeholder 3">
            <a:extLst>
              <a:ext uri="{FF2B5EF4-FFF2-40B4-BE49-F238E27FC236}">
                <a16:creationId xmlns:a16="http://schemas.microsoft.com/office/drawing/2014/main" id="{4C0547B4-6D28-4C23-830C-984AB52D9776}"/>
              </a:ext>
            </a:extLst>
          </p:cNvPr>
          <p:cNvSpPr>
            <a:spLocks noGrp="1"/>
          </p:cNvSpPr>
          <p:nvPr>
            <p:ph sz="half" idx="2"/>
          </p:nvPr>
        </p:nvSpPr>
        <p:spPr>
          <a:xfrm>
            <a:off x="6376432" y="2220577"/>
            <a:ext cx="5231636" cy="3620398"/>
          </a:xfrm>
        </p:spPr>
        <p:txBody>
          <a:bodyPr>
            <a:normAutofit/>
          </a:bodyPr>
          <a:lstStyle>
            <a:lvl1pPr marL="0" indent="0">
              <a:buFontTx/>
              <a:buNone/>
              <a:defRPr sz="1600">
                <a:solidFill>
                  <a:schemeClr val="tx1">
                    <a:lumMod val="75000"/>
                    <a:lumOff val="25000"/>
                  </a:schemeClr>
                </a:solidFill>
              </a:defRPr>
            </a:lvl1pPr>
            <a:lvl2pPr marL="324000" indent="0">
              <a:buFontTx/>
              <a:buNone/>
              <a:defRPr/>
            </a:lvl2pPr>
            <a:lvl3pPr marL="630000" indent="0">
              <a:buFontTx/>
              <a:buNone/>
              <a:defRPr/>
            </a:lvl3pPr>
            <a:lvl4pPr marL="1008000" indent="0">
              <a:buFontTx/>
              <a:buNone/>
              <a:defRPr/>
            </a:lvl4pPr>
            <a:lvl5pPr marL="1368000" indent="0">
              <a:buFontTx/>
              <a:buNone/>
              <a:defRPr/>
            </a:lvl5pPr>
          </a:lstStyle>
          <a:p>
            <a:pPr lvl="0"/>
            <a:r>
              <a:rPr lang="it-IT" dirty="0"/>
              <a:t>Fare clic per modificare gli stili del testo dello schema</a:t>
            </a:r>
          </a:p>
          <a:p>
            <a:pPr lvl="1"/>
            <a:endParaRPr lang="en-US" dirty="0"/>
          </a:p>
        </p:txBody>
      </p:sp>
      <p:sp>
        <p:nvSpPr>
          <p:cNvPr id="15"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3774320508"/>
      </p:ext>
    </p:extLst>
  </p:cSld>
  <p:clrMapOvr>
    <a:masterClrMapping/>
  </p:clrMapOvr>
  <p:extLst>
    <p:ext uri="{DCECCB84-F9BA-43D5-87BE-67443E8EF086}">
      <p15:sldGuideLst xmlns:p15="http://schemas.microsoft.com/office/powerpoint/2012/main">
        <p15:guide id="1" orient="horz" pos="981"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dascalia+grafico o tavola grand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3786" y="1557338"/>
            <a:ext cx="11283042" cy="662557"/>
          </a:xfrm>
        </p:spPr>
        <p:txBody>
          <a:bodyPr lIns="0" tIns="0" rIns="0" bIns="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4" name="Content Placeholder 3"/>
          <p:cNvSpPr>
            <a:spLocks noGrp="1"/>
          </p:cNvSpPr>
          <p:nvPr>
            <p:ph sz="half" idx="2"/>
          </p:nvPr>
        </p:nvSpPr>
        <p:spPr>
          <a:xfrm>
            <a:off x="463786" y="2319687"/>
            <a:ext cx="11283042" cy="3630263"/>
          </a:xfrm>
        </p:spPr>
        <p:txBody>
          <a:bodyPr>
            <a:normAutofit/>
          </a:bodyPr>
          <a:lstStyle>
            <a:lvl1pPr marL="0" indent="0">
              <a:buFontTx/>
              <a:buNone/>
              <a:defRPr sz="1600">
                <a:solidFill>
                  <a:schemeClr val="tx1">
                    <a:lumMod val="75000"/>
                    <a:lumOff val="25000"/>
                  </a:schemeClr>
                </a:solidFill>
              </a:defRPr>
            </a:lvl1pPr>
            <a:lvl2pPr marL="324000" indent="0">
              <a:buFontTx/>
              <a:buNone/>
              <a:defRPr/>
            </a:lvl2pPr>
            <a:lvl3pPr marL="630000" indent="0">
              <a:buFontTx/>
              <a:buNone/>
              <a:defRPr/>
            </a:lvl3pPr>
            <a:lvl4pPr marL="1008000" indent="0">
              <a:buFontTx/>
              <a:buNone/>
              <a:defRPr/>
            </a:lvl4pPr>
            <a:lvl5pPr marL="1368000" indent="0">
              <a:buFontTx/>
              <a:buNone/>
              <a:defRPr/>
            </a:lvl5pPr>
          </a:lstStyle>
          <a:p>
            <a:pPr lvl="0"/>
            <a:r>
              <a:rPr lang="it-IT" dirty="0"/>
              <a:t>Fare clic per modificare gli stili del testo dello schema</a:t>
            </a:r>
          </a:p>
          <a:p>
            <a:pPr lvl="1"/>
            <a:endParaRPr lang="en-US" dirty="0"/>
          </a:p>
        </p:txBody>
      </p:sp>
      <p:sp>
        <p:nvSpPr>
          <p:cNvPr id="14" name="Footer Placeholder 4">
            <a:extLst>
              <a:ext uri="{FF2B5EF4-FFF2-40B4-BE49-F238E27FC236}">
                <a16:creationId xmlns:a16="http://schemas.microsoft.com/office/drawing/2014/main" id="{A4B33C25-F53C-40FF-87FE-5A1021509E50}"/>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17" name="Rectangle 8">
            <a:extLst>
              <a:ext uri="{FF2B5EF4-FFF2-40B4-BE49-F238E27FC236}">
                <a16:creationId xmlns:a16="http://schemas.microsoft.com/office/drawing/2014/main" id="{96897485-CF07-4D6A-ABB8-A29D7DC57109}"/>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10">
            <a:extLst>
              <a:ext uri="{FF2B5EF4-FFF2-40B4-BE49-F238E27FC236}">
                <a16:creationId xmlns:a16="http://schemas.microsoft.com/office/drawing/2014/main" id="{BC91E05A-8494-49B6-B257-61F68DA8B315}"/>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9">
            <a:extLst>
              <a:ext uri="{FF2B5EF4-FFF2-40B4-BE49-F238E27FC236}">
                <a16:creationId xmlns:a16="http://schemas.microsoft.com/office/drawing/2014/main" id="{422199A7-2A62-43D5-872A-CD0B9A3D6E61}"/>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20" name="Slide Number Placeholder 5">
            <a:extLst>
              <a:ext uri="{FF2B5EF4-FFF2-40B4-BE49-F238E27FC236}">
                <a16:creationId xmlns:a16="http://schemas.microsoft.com/office/drawing/2014/main" id="{1B2ED1D9-25D5-4BB7-87C2-D519D9336366}"/>
              </a:ext>
            </a:extLst>
          </p:cNvPr>
          <p:cNvSpPr>
            <a:spLocks noGrp="1"/>
          </p:cNvSpPr>
          <p:nvPr>
            <p:ph type="sldNum" sz="quarter" idx="14"/>
          </p:nvPr>
        </p:nvSpPr>
        <p:spPr>
          <a:xfrm>
            <a:off x="323469"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11"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3069949798"/>
      </p:ext>
    </p:extLst>
  </p:cSld>
  <p:clrMapOvr>
    <a:masterClrMapping/>
  </p:clrMapOvr>
  <p:extLst>
    <p:ext uri="{DCECCB84-F9BA-43D5-87BE-67443E8EF086}">
      <p15:sldGuideLst xmlns:p15="http://schemas.microsoft.com/office/powerpoint/2012/main">
        <p15:guide id="1" orient="horz" pos="3748"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uota">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48324380-A91B-40DB-8B06-87F1716A8EF9}"/>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9" name="Slide Number Placeholder 5">
            <a:extLst>
              <a:ext uri="{FF2B5EF4-FFF2-40B4-BE49-F238E27FC236}">
                <a16:creationId xmlns:a16="http://schemas.microsoft.com/office/drawing/2014/main" id="{9376CEDB-6160-4575-AAD8-45EA5C0ED54C}"/>
              </a:ext>
            </a:extLst>
          </p:cNvPr>
          <p:cNvSpPr>
            <a:spLocks noGrp="1"/>
          </p:cNvSpPr>
          <p:nvPr>
            <p:ph type="sldNum" sz="quarter" idx="11"/>
          </p:nvPr>
        </p:nvSpPr>
        <p:spPr>
          <a:xfrm>
            <a:off x="323469"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Tree>
    <p:extLst>
      <p:ext uri="{BB962C8B-B14F-4D97-AF65-F5344CB8AC3E}">
        <p14:creationId xmlns:p14="http://schemas.microsoft.com/office/powerpoint/2010/main" val="294222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ingraziamenti">
    <p:spTree>
      <p:nvGrpSpPr>
        <p:cNvPr id="1" name=""/>
        <p:cNvGrpSpPr/>
        <p:nvPr/>
      </p:nvGrpSpPr>
      <p:grpSpPr>
        <a:xfrm>
          <a:off x="0" y="0"/>
          <a:ext cx="0" cy="0"/>
          <a:chOff x="0" y="0"/>
          <a:chExt cx="0" cy="0"/>
        </a:xfrm>
      </p:grpSpPr>
      <p:sp>
        <p:nvSpPr>
          <p:cNvPr id="2" name="Title 1"/>
          <p:cNvSpPr>
            <a:spLocks noGrp="1"/>
          </p:cNvSpPr>
          <p:nvPr>
            <p:ph type="ctrTitle"/>
          </p:nvPr>
        </p:nvSpPr>
        <p:spPr>
          <a:xfrm>
            <a:off x="463786" y="1796902"/>
            <a:ext cx="11283042" cy="1839433"/>
          </a:xfrm>
          <a:effectLst/>
        </p:spPr>
        <p:txBody>
          <a:bodyPr anchor="ctr">
            <a:noAutofit/>
          </a:bodyPr>
          <a:lstStyle>
            <a:lvl1pPr algn="ctr">
              <a:defRPr sz="7000" b="0" cap="none">
                <a:solidFill>
                  <a:schemeClr val="tx1">
                    <a:lumMod val="50000"/>
                    <a:lumOff val="50000"/>
                  </a:schemeClr>
                </a:solidFill>
              </a:defRPr>
            </a:lvl1pPr>
          </a:lstStyle>
          <a:p>
            <a:endParaRPr lang="en-US" dirty="0"/>
          </a:p>
        </p:txBody>
      </p:sp>
      <p:sp>
        <p:nvSpPr>
          <p:cNvPr id="10" name="Text Placeholder 2">
            <a:extLst>
              <a:ext uri="{FF2B5EF4-FFF2-40B4-BE49-F238E27FC236}">
                <a16:creationId xmlns:a16="http://schemas.microsoft.com/office/drawing/2014/main" id="{05894EA2-4831-F84E-BBDE-8E89A351653C}"/>
              </a:ext>
            </a:extLst>
          </p:cNvPr>
          <p:cNvSpPr>
            <a:spLocks noGrp="1"/>
          </p:cNvSpPr>
          <p:nvPr>
            <p:ph type="body" idx="1"/>
          </p:nvPr>
        </p:nvSpPr>
        <p:spPr>
          <a:xfrm>
            <a:off x="3296093" y="3683529"/>
            <a:ext cx="5624623" cy="423612"/>
          </a:xfrm>
        </p:spPr>
        <p:txBody>
          <a:bodyPr spcCol="360000" anchor="ctr">
            <a:noAutofit/>
          </a:bodyPr>
          <a:lstStyle>
            <a:lvl1pPr marL="0" indent="0" algn="ctr">
              <a:buNone/>
              <a:defRPr sz="18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Tree>
    <p:extLst>
      <p:ext uri="{BB962C8B-B14F-4D97-AF65-F5344CB8AC3E}">
        <p14:creationId xmlns:p14="http://schemas.microsoft.com/office/powerpoint/2010/main" val="1547396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 name="Segnaposto numero diapositiva 5"/>
          <p:cNvSpPr txBox="1">
            <a:spLocks/>
          </p:cNvSpPr>
          <p:nvPr userDrawn="1"/>
        </p:nvSpPr>
        <p:spPr>
          <a:xfrm>
            <a:off x="630124" y="6254754"/>
            <a:ext cx="749125" cy="365125"/>
          </a:xfrm>
          <a:prstGeom prst="rect">
            <a:avLst/>
          </a:prstGeom>
        </p:spPr>
        <p:txBody>
          <a:bodyPr vert="horz" lIns="121861" tIns="60932" rIns="121861" bIns="60932" rtlCol="0" anchor="ctr"/>
          <a:lstStyle>
            <a:defPPr>
              <a:defRPr lang="it-IT"/>
            </a:defPPr>
            <a:lvl1pPr marL="0" algn="r" defTabSz="456981" rtl="0" eaLnBrk="1" latinLnBrk="0" hangingPunct="1">
              <a:defRPr sz="1200" kern="1200">
                <a:solidFill>
                  <a:schemeClr val="tx1">
                    <a:tint val="75000"/>
                  </a:schemeClr>
                </a:solidFill>
                <a:latin typeface="+mn-lt"/>
                <a:ea typeface="+mn-ea"/>
                <a:cs typeface="+mn-cs"/>
              </a:defRPr>
            </a:lvl1pPr>
            <a:lvl2pPr marL="456981" algn="l" defTabSz="456981" rtl="0" eaLnBrk="1" latinLnBrk="0" hangingPunct="1">
              <a:defRPr sz="1900" kern="1200">
                <a:solidFill>
                  <a:schemeClr val="tx1"/>
                </a:solidFill>
                <a:latin typeface="+mn-lt"/>
                <a:ea typeface="+mn-ea"/>
                <a:cs typeface="+mn-cs"/>
              </a:defRPr>
            </a:lvl2pPr>
            <a:lvl3pPr marL="913981" algn="l" defTabSz="456981" rtl="0" eaLnBrk="1" latinLnBrk="0" hangingPunct="1">
              <a:defRPr sz="1900" kern="1200">
                <a:solidFill>
                  <a:schemeClr val="tx1"/>
                </a:solidFill>
                <a:latin typeface="+mn-lt"/>
                <a:ea typeface="+mn-ea"/>
                <a:cs typeface="+mn-cs"/>
              </a:defRPr>
            </a:lvl3pPr>
            <a:lvl4pPr marL="1370969" algn="l" defTabSz="456981" rtl="0" eaLnBrk="1" latinLnBrk="0" hangingPunct="1">
              <a:defRPr sz="1900" kern="1200">
                <a:solidFill>
                  <a:schemeClr val="tx1"/>
                </a:solidFill>
                <a:latin typeface="+mn-lt"/>
                <a:ea typeface="+mn-ea"/>
                <a:cs typeface="+mn-cs"/>
              </a:defRPr>
            </a:lvl4pPr>
            <a:lvl5pPr marL="1827964" algn="l" defTabSz="456981" rtl="0" eaLnBrk="1" latinLnBrk="0" hangingPunct="1">
              <a:defRPr sz="1900" kern="1200">
                <a:solidFill>
                  <a:schemeClr val="tx1"/>
                </a:solidFill>
                <a:latin typeface="+mn-lt"/>
                <a:ea typeface="+mn-ea"/>
                <a:cs typeface="+mn-cs"/>
              </a:defRPr>
            </a:lvl5pPr>
            <a:lvl6pPr marL="2284945" algn="l" defTabSz="456981" rtl="0" eaLnBrk="1" latinLnBrk="0" hangingPunct="1">
              <a:defRPr sz="1900" kern="1200">
                <a:solidFill>
                  <a:schemeClr val="tx1"/>
                </a:solidFill>
                <a:latin typeface="+mn-lt"/>
                <a:ea typeface="+mn-ea"/>
                <a:cs typeface="+mn-cs"/>
              </a:defRPr>
            </a:lvl6pPr>
            <a:lvl7pPr marL="2741943" algn="l" defTabSz="456981" rtl="0" eaLnBrk="1" latinLnBrk="0" hangingPunct="1">
              <a:defRPr sz="1900" kern="1200">
                <a:solidFill>
                  <a:schemeClr val="tx1"/>
                </a:solidFill>
                <a:latin typeface="+mn-lt"/>
                <a:ea typeface="+mn-ea"/>
                <a:cs typeface="+mn-cs"/>
              </a:defRPr>
            </a:lvl7pPr>
            <a:lvl8pPr marL="3198933" algn="l" defTabSz="456981" rtl="0" eaLnBrk="1" latinLnBrk="0" hangingPunct="1">
              <a:defRPr sz="1900" kern="1200">
                <a:solidFill>
                  <a:schemeClr val="tx1"/>
                </a:solidFill>
                <a:latin typeface="+mn-lt"/>
                <a:ea typeface="+mn-ea"/>
                <a:cs typeface="+mn-cs"/>
              </a:defRPr>
            </a:lvl8pPr>
            <a:lvl9pPr marL="3655928" algn="l" defTabSz="456981" rtl="0" eaLnBrk="1" latinLnBrk="0" hangingPunct="1">
              <a:defRPr sz="1900" kern="1200">
                <a:solidFill>
                  <a:schemeClr val="tx1"/>
                </a:solidFill>
                <a:latin typeface="+mn-lt"/>
                <a:ea typeface="+mn-ea"/>
                <a:cs typeface="+mn-cs"/>
              </a:defRPr>
            </a:lvl9pPr>
          </a:lstStyle>
          <a:p>
            <a:fld id="{28555E64-09E7-E944-8DB2-BD243D665CB3}" type="slidenum">
              <a:rPr lang="it-IT" sz="1600" smtClean="0"/>
              <a:pPr/>
              <a:t>‹N›</a:t>
            </a:fld>
            <a:endParaRPr lang="it-IT" sz="1600"/>
          </a:p>
        </p:txBody>
      </p:sp>
      <p:cxnSp>
        <p:nvCxnSpPr>
          <p:cNvPr id="11" name="Connettore 1 12"/>
          <p:cNvCxnSpPr/>
          <p:nvPr userDrawn="1"/>
        </p:nvCxnSpPr>
        <p:spPr>
          <a:xfrm>
            <a:off x="2044040" y="6088436"/>
            <a:ext cx="9879749"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6" name="Immagin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10075985" y="6304100"/>
            <a:ext cx="1811215" cy="309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72584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392" y="3933056"/>
            <a:ext cx="4992555"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Click to edit Master text styles</a:t>
            </a:r>
          </a:p>
        </p:txBody>
      </p:sp>
      <p:sp>
        <p:nvSpPr>
          <p:cNvPr id="7" name="Rectangle 4"/>
          <p:cNvSpPr>
            <a:spLocks noGrp="1" noChangeArrowheads="1"/>
          </p:cNvSpPr>
          <p:nvPr>
            <p:ph type="dt" sz="half" idx="10"/>
          </p:nvPr>
        </p:nvSpPr>
        <p:spPr>
          <a:xfrm>
            <a:off x="609601" y="6381751"/>
            <a:ext cx="1742017" cy="339725"/>
          </a:xfrm>
          <a:prstGeom prst="rect">
            <a:avLst/>
          </a:prstGeom>
        </p:spPr>
        <p:txBody>
          <a:bodyPr/>
          <a:lstStyle>
            <a:lvl1pPr>
              <a:defRPr>
                <a:solidFill>
                  <a:schemeClr val="bg1"/>
                </a:solidFill>
              </a:defRPr>
            </a:lvl1pPr>
          </a:lstStyle>
          <a:p>
            <a:pPr>
              <a:defRPr/>
            </a:pPr>
            <a:endParaRPr lang="en-GB"/>
          </a:p>
        </p:txBody>
      </p:sp>
      <p:sp>
        <p:nvSpPr>
          <p:cNvPr id="8" name="Rectangle 5"/>
          <p:cNvSpPr>
            <a:spLocks noGrp="1" noChangeArrowheads="1"/>
          </p:cNvSpPr>
          <p:nvPr>
            <p:ph type="ftr" sz="quarter" idx="11"/>
          </p:nvPr>
        </p:nvSpPr>
        <p:spPr>
          <a:xfrm>
            <a:off x="2832100" y="6245225"/>
            <a:ext cx="8257117" cy="476250"/>
          </a:xfrm>
          <a:prstGeom prst="rect">
            <a:avLst/>
          </a:prstGeom>
        </p:spPr>
        <p:txBody>
          <a:bodyPr/>
          <a:lstStyle>
            <a:lvl1pPr>
              <a:defRPr sz="900" b="1">
                <a:solidFill>
                  <a:schemeClr val="bg1"/>
                </a:solidFill>
              </a:defRPr>
            </a:lvl1pPr>
          </a:lstStyle>
          <a:p>
            <a:pPr>
              <a:defRPr/>
            </a:pPr>
            <a:r>
              <a:t>CONTRACTORS ORGANISING SOME OF THE COURSES ARE ACTING UNDER A FRAMEWORK CONTRACT CONCLUDED WITH THE COMMISSION</a:t>
            </a:r>
          </a:p>
        </p:txBody>
      </p:sp>
      <p:sp>
        <p:nvSpPr>
          <p:cNvPr id="9" name="Rectangle 6"/>
          <p:cNvSpPr>
            <a:spLocks noGrp="1" noChangeArrowheads="1"/>
          </p:cNvSpPr>
          <p:nvPr>
            <p:ph type="sldNum" sz="quarter" idx="12"/>
          </p:nvPr>
        </p:nvSpPr>
        <p:spPr>
          <a:xfrm>
            <a:off x="11184467" y="6327775"/>
            <a:ext cx="768351" cy="395288"/>
          </a:xfrm>
          <a:prstGeom prst="rect">
            <a:avLst/>
          </a:prstGeom>
        </p:spPr>
        <p:txBody>
          <a:bodyPr/>
          <a:lstStyle>
            <a:lvl1pPr>
              <a:defRPr>
                <a:solidFill>
                  <a:schemeClr val="bg1"/>
                </a:solidFill>
              </a:defRPr>
            </a:lvl1pPr>
          </a:lstStyle>
          <a:p>
            <a:pPr>
              <a:defRPr/>
            </a:pPr>
            <a:fld id="{0F3AD73D-0CA2-4FC6-A091-8E572CE299FB}" type="slidenum">
              <a:rPr lang="en-GB"/>
              <a:pPr>
                <a:defRPr/>
              </a:pPr>
              <a:t>‹N›</a:t>
            </a:fld>
            <a:endParaRPr lang="en-GB" dirty="0"/>
          </a:p>
        </p:txBody>
      </p:sp>
    </p:spTree>
    <p:extLst>
      <p:ext uri="{BB962C8B-B14F-4D97-AF65-F5344CB8AC3E}">
        <p14:creationId xmlns:p14="http://schemas.microsoft.com/office/powerpoint/2010/main" val="175646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ice o elenco punta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5122" y="1009650"/>
            <a:ext cx="11264002" cy="5169987"/>
          </a:xfrm>
        </p:spPr>
        <p:txBody>
          <a:bodyPr lIns="0" tIns="0" rIns="0" bIns="0">
            <a:noAutofit/>
          </a:bodyPr>
          <a:lstStyle>
            <a:lvl1pPr marL="285750" indent="-285750">
              <a:spcAft>
                <a:spcPts val="1800"/>
              </a:spcAft>
              <a:buSzPct val="120000"/>
              <a:buFont typeface="Courier New" panose="02070309020205020404" pitchFamily="49" charset="0"/>
              <a:buChar char="o"/>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9"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151050"/>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
        <p:nvSpPr>
          <p:cNvPr id="10" name="Slide Number Placeholder 5">
            <a:extLst>
              <a:ext uri="{FF2B5EF4-FFF2-40B4-BE49-F238E27FC236}">
                <a16:creationId xmlns:a16="http://schemas.microsoft.com/office/drawing/2014/main" id="{FF4E3F12-6C4D-C642-90EC-9F9AE3161A4F}"/>
              </a:ext>
            </a:extLst>
          </p:cNvPr>
          <p:cNvSpPr>
            <a:spLocks noGrp="1"/>
          </p:cNvSpPr>
          <p:nvPr>
            <p:ph type="sldNum" sz="quarter" idx="11"/>
          </p:nvPr>
        </p:nvSpPr>
        <p:spPr>
          <a:xfrm>
            <a:off x="11547274"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0"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11" name="Rectangle 8">
            <a:extLst>
              <a:ext uri="{FF2B5EF4-FFF2-40B4-BE49-F238E27FC236}">
                <a16:creationId xmlns:a16="http://schemas.microsoft.com/office/drawing/2014/main" id="{6BE73488-10D2-46C5-8886-B5262B4036E9}"/>
              </a:ext>
            </a:extLst>
          </p:cNvPr>
          <p:cNvSpPr/>
          <p:nvPr userDrawn="1"/>
        </p:nvSpPr>
        <p:spPr>
          <a:xfrm>
            <a:off x="463550" y="664600"/>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0">
            <a:extLst>
              <a:ext uri="{FF2B5EF4-FFF2-40B4-BE49-F238E27FC236}">
                <a16:creationId xmlns:a16="http://schemas.microsoft.com/office/drawing/2014/main" id="{9DFCC48B-BCC3-4AAB-8EE4-592BE912D5A8}"/>
              </a:ext>
            </a:extLst>
          </p:cNvPr>
          <p:cNvSpPr/>
          <p:nvPr userDrawn="1"/>
        </p:nvSpPr>
        <p:spPr>
          <a:xfrm>
            <a:off x="4251325" y="664600"/>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9">
            <a:extLst>
              <a:ext uri="{FF2B5EF4-FFF2-40B4-BE49-F238E27FC236}">
                <a16:creationId xmlns:a16="http://schemas.microsoft.com/office/drawing/2014/main" id="{02EE5703-F2FA-4A41-8927-030A564B0F80}"/>
              </a:ext>
            </a:extLst>
          </p:cNvPr>
          <p:cNvSpPr/>
          <p:nvPr userDrawn="1"/>
        </p:nvSpPr>
        <p:spPr>
          <a:xfrm>
            <a:off x="8037513" y="664600"/>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39054892"/>
      </p:ext>
    </p:extLst>
  </p:cSld>
  <p:clrMapOvr>
    <a:masterClrMapping/>
  </p:clrMapOvr>
  <p:extLst>
    <p:ext uri="{DCECCB84-F9BA-43D5-87BE-67443E8EF086}">
      <p15:sldGuideLst xmlns:p15="http://schemas.microsoft.com/office/powerpoint/2012/main">
        <p15:guide id="1" orient="horz" pos="4178"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sto 1 colonna">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74201" y="1557338"/>
            <a:ext cx="11264002" cy="4472526"/>
          </a:xfrm>
        </p:spPr>
        <p:txBody>
          <a:bodyPr lIns="0" tIns="0" rIns="0" bIns="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2" name="Title Placeholder 1">
            <a:extLst>
              <a:ext uri="{FF2B5EF4-FFF2-40B4-BE49-F238E27FC236}">
                <a16:creationId xmlns:a16="http://schemas.microsoft.com/office/drawing/2014/main" id="{86F2967F-3AC1-482F-9FA1-FB5058EEC437}"/>
              </a:ext>
            </a:extLst>
          </p:cNvPr>
          <p:cNvSpPr>
            <a:spLocks noGrp="1"/>
          </p:cNvSpPr>
          <p:nvPr>
            <p:ph type="title"/>
          </p:nvPr>
        </p:nvSpPr>
        <p:spPr>
          <a:xfrm>
            <a:off x="468895" y="503475"/>
            <a:ext cx="11269308" cy="384721"/>
          </a:xfrm>
          <a:prstGeom prst="rect">
            <a:avLst/>
          </a:prstGeom>
        </p:spPr>
        <p:txBody>
          <a:bodyPr lIns="0" tIns="0" rIns="0" bIns="0" rtlCol="0">
            <a:spAutoFit/>
          </a:bodyPr>
          <a:lstStyle>
            <a:lvl1pPr>
              <a:lnSpc>
                <a:spcPts val="3000"/>
              </a:lnSpc>
              <a:defRPr sz="2800" cap="none"/>
            </a:lvl1pPr>
          </a:lstStyle>
          <a:p>
            <a:r>
              <a:rPr lang="it-IT" dirty="0"/>
              <a:t>Fare clic per modificare lo stile del titolo dello schema</a:t>
            </a:r>
            <a:endParaRPr lang="en-US" dirty="0"/>
          </a:p>
        </p:txBody>
      </p:sp>
      <p:sp>
        <p:nvSpPr>
          <p:cNvPr id="13" name="Rectangle 8">
            <a:extLst>
              <a:ext uri="{FF2B5EF4-FFF2-40B4-BE49-F238E27FC236}">
                <a16:creationId xmlns:a16="http://schemas.microsoft.com/office/drawing/2014/main" id="{BB147208-B303-4867-B415-427BFDB712AA}"/>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0">
            <a:extLst>
              <a:ext uri="{FF2B5EF4-FFF2-40B4-BE49-F238E27FC236}">
                <a16:creationId xmlns:a16="http://schemas.microsoft.com/office/drawing/2014/main" id="{3AC1916D-DE81-4DEB-837D-9B1EBBEBAB9E}"/>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9">
            <a:extLst>
              <a:ext uri="{FF2B5EF4-FFF2-40B4-BE49-F238E27FC236}">
                <a16:creationId xmlns:a16="http://schemas.microsoft.com/office/drawing/2014/main" id="{EA5C2815-3F5D-4F03-A9B8-AD61D140AB8F}"/>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17" name="Footer Placeholder 4">
            <a:extLst>
              <a:ext uri="{FF2B5EF4-FFF2-40B4-BE49-F238E27FC236}">
                <a16:creationId xmlns:a16="http://schemas.microsoft.com/office/drawing/2014/main" id="{3DB52600-6114-4FF8-A64F-1419078C0669}"/>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19" name="Slide Number Placeholder 5">
            <a:extLst>
              <a:ext uri="{FF2B5EF4-FFF2-40B4-BE49-F238E27FC236}">
                <a16:creationId xmlns:a16="http://schemas.microsoft.com/office/drawing/2014/main" id="{C98E623A-5D96-4DDD-91E6-E567C5082EFA}"/>
              </a:ext>
            </a:extLst>
          </p:cNvPr>
          <p:cNvSpPr>
            <a:spLocks noGrp="1"/>
          </p:cNvSpPr>
          <p:nvPr>
            <p:ph type="sldNum" sz="quarter" idx="11"/>
          </p:nvPr>
        </p:nvSpPr>
        <p:spPr>
          <a:xfrm>
            <a:off x="11610035"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0"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Tree>
    <p:extLst>
      <p:ext uri="{BB962C8B-B14F-4D97-AF65-F5344CB8AC3E}">
        <p14:creationId xmlns:p14="http://schemas.microsoft.com/office/powerpoint/2010/main" val="1652028618"/>
      </p:ext>
    </p:extLst>
  </p:cSld>
  <p:clrMapOvr>
    <a:masterClrMapping/>
  </p:clrMapOvr>
  <p:extLst>
    <p:ext uri="{DCECCB84-F9BA-43D5-87BE-67443E8EF086}">
      <p15:sldGuideLst xmlns:p15="http://schemas.microsoft.com/office/powerpoint/2012/main">
        <p15:guide id="1" orient="horz" pos="981"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sto 2 colonn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3786" y="1557338"/>
            <a:ext cx="11276765" cy="4472526"/>
          </a:xfrm>
        </p:spPr>
        <p:txBody>
          <a:bodyPr lIns="0" tIns="0" rIns="0" bIns="0" numCol="2" spcCol="54000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3" name="Rectangle 8">
            <a:extLst>
              <a:ext uri="{FF2B5EF4-FFF2-40B4-BE49-F238E27FC236}">
                <a16:creationId xmlns:a16="http://schemas.microsoft.com/office/drawing/2014/main" id="{85F80FCE-DB62-4AE9-8E37-C5ECE83CEA2A}"/>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0">
            <a:extLst>
              <a:ext uri="{FF2B5EF4-FFF2-40B4-BE49-F238E27FC236}">
                <a16:creationId xmlns:a16="http://schemas.microsoft.com/office/drawing/2014/main" id="{5337BA55-D4F4-482D-9902-A7DF343CF4BD}"/>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9">
            <a:extLst>
              <a:ext uri="{FF2B5EF4-FFF2-40B4-BE49-F238E27FC236}">
                <a16:creationId xmlns:a16="http://schemas.microsoft.com/office/drawing/2014/main" id="{1E77F523-A47D-4ED1-A730-DF5462674088}"/>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17" name="Footer Placeholder 4">
            <a:extLst>
              <a:ext uri="{FF2B5EF4-FFF2-40B4-BE49-F238E27FC236}">
                <a16:creationId xmlns:a16="http://schemas.microsoft.com/office/drawing/2014/main" id="{BC87520E-C40B-4CBE-A2FA-D2587AA9999C}"/>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19" name="Slide Number Placeholder 5">
            <a:extLst>
              <a:ext uri="{FF2B5EF4-FFF2-40B4-BE49-F238E27FC236}">
                <a16:creationId xmlns:a16="http://schemas.microsoft.com/office/drawing/2014/main" id="{98ED1510-B77E-4E58-8FB2-F06301CA45C2}"/>
              </a:ext>
            </a:extLst>
          </p:cNvPr>
          <p:cNvSpPr>
            <a:spLocks noGrp="1"/>
          </p:cNvSpPr>
          <p:nvPr>
            <p:ph type="sldNum" sz="quarter" idx="11"/>
          </p:nvPr>
        </p:nvSpPr>
        <p:spPr>
          <a:xfrm>
            <a:off x="11547276"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0"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10"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1527588422"/>
      </p:ext>
    </p:extLst>
  </p:cSld>
  <p:clrMapOvr>
    <a:masterClrMapping/>
  </p:clrMapOvr>
  <p:extLst>
    <p:ext uri="{DCECCB84-F9BA-43D5-87BE-67443E8EF086}">
      <p15:sldGuideLst xmlns:p15="http://schemas.microsoft.com/office/powerpoint/2012/main">
        <p15:guide id="1" orient="horz" pos="981"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sto 3 colonn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3787" y="1557337"/>
            <a:ext cx="11269308" cy="4392613"/>
          </a:xfrm>
        </p:spPr>
        <p:txBody>
          <a:bodyPr lIns="0" tIns="0" rIns="0" bIns="0" numCol="3" spcCol="43200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3" name="Rectangle 8">
            <a:extLst>
              <a:ext uri="{FF2B5EF4-FFF2-40B4-BE49-F238E27FC236}">
                <a16:creationId xmlns:a16="http://schemas.microsoft.com/office/drawing/2014/main" id="{A97EA33F-8FE6-43F7-B87B-F8A75881DC82}"/>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0">
            <a:extLst>
              <a:ext uri="{FF2B5EF4-FFF2-40B4-BE49-F238E27FC236}">
                <a16:creationId xmlns:a16="http://schemas.microsoft.com/office/drawing/2014/main" id="{4457ED34-8FD7-4334-B58D-DE5268F487BB}"/>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9">
            <a:extLst>
              <a:ext uri="{FF2B5EF4-FFF2-40B4-BE49-F238E27FC236}">
                <a16:creationId xmlns:a16="http://schemas.microsoft.com/office/drawing/2014/main" id="{DE95361B-2753-4630-8435-D8D6DFA2E2B3}"/>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17" name="Footer Placeholder 4">
            <a:extLst>
              <a:ext uri="{FF2B5EF4-FFF2-40B4-BE49-F238E27FC236}">
                <a16:creationId xmlns:a16="http://schemas.microsoft.com/office/drawing/2014/main" id="{2EA2B975-3B1B-40A2-9512-420987E4167F}"/>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19" name="Slide Number Placeholder 5">
            <a:extLst>
              <a:ext uri="{FF2B5EF4-FFF2-40B4-BE49-F238E27FC236}">
                <a16:creationId xmlns:a16="http://schemas.microsoft.com/office/drawing/2014/main" id="{2FD83117-18D4-4F50-B150-B24C3ADCCAF6}"/>
              </a:ext>
            </a:extLst>
          </p:cNvPr>
          <p:cNvSpPr>
            <a:spLocks noGrp="1"/>
          </p:cNvSpPr>
          <p:nvPr>
            <p:ph type="sldNum" sz="quarter" idx="11"/>
          </p:nvPr>
        </p:nvSpPr>
        <p:spPr>
          <a:xfrm>
            <a:off x="323469"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10"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3709207066"/>
      </p:ext>
    </p:extLst>
  </p:cSld>
  <p:clrMapOvr>
    <a:masterClrMapping/>
  </p:clrMapOvr>
  <p:extLst>
    <p:ext uri="{DCECCB84-F9BA-43D5-87BE-67443E8EF086}">
      <p15:sldGuideLst xmlns:p15="http://schemas.microsoft.com/office/powerpoint/2012/main">
        <p15:guide id="1" orient="horz" pos="3748"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sto+grafico piccolo">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8FFAF148-8C21-EB4F-9093-19ADD1A51882}"/>
              </a:ext>
            </a:extLst>
          </p:cNvPr>
          <p:cNvSpPr/>
          <p:nvPr userDrawn="1"/>
        </p:nvSpPr>
        <p:spPr>
          <a:xfrm>
            <a:off x="8081963" y="1557338"/>
            <a:ext cx="3653783" cy="4392612"/>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t-IT"/>
          </a:p>
        </p:txBody>
      </p:sp>
      <p:sp>
        <p:nvSpPr>
          <p:cNvPr id="3" name="Text Placeholder 2"/>
          <p:cNvSpPr>
            <a:spLocks noGrp="1"/>
          </p:cNvSpPr>
          <p:nvPr>
            <p:ph type="body" idx="1"/>
          </p:nvPr>
        </p:nvSpPr>
        <p:spPr>
          <a:xfrm>
            <a:off x="477519" y="1557338"/>
            <a:ext cx="7305513" cy="4392612"/>
          </a:xfrm>
        </p:spPr>
        <p:txBody>
          <a:bodyPr lIns="0" tIns="0" rIns="0" bIns="0" spcCol="36000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3" name="Text Placeholder 3">
            <a:extLst>
              <a:ext uri="{FF2B5EF4-FFF2-40B4-BE49-F238E27FC236}">
                <a16:creationId xmlns:a16="http://schemas.microsoft.com/office/drawing/2014/main" id="{8FE997AC-2DEF-4982-9219-0DE8E80C2C1D}"/>
              </a:ext>
            </a:extLst>
          </p:cNvPr>
          <p:cNvSpPr>
            <a:spLocks noGrp="1"/>
          </p:cNvSpPr>
          <p:nvPr>
            <p:ph type="body" sz="half" idx="11" hasCustomPrompt="1"/>
          </p:nvPr>
        </p:nvSpPr>
        <p:spPr>
          <a:xfrm>
            <a:off x="8162224" y="1696688"/>
            <a:ext cx="3492000" cy="457200"/>
          </a:xfrm>
        </p:spPr>
        <p:txBody>
          <a:bodyPr lIns="0" tIns="0" rIns="0" bIns="0">
            <a:noAutofit/>
          </a:bodyPr>
          <a:lstStyle>
            <a:lvl1pPr marL="0" indent="0" algn="ctr">
              <a:buNone/>
              <a:defRPr sz="1400">
                <a:solidFill>
                  <a:srgbClr val="CC2A2A"/>
                </a:solidFill>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a:t>FARE CLIC PER MODIFICARE GLI STILI DEL TESTO</a:t>
            </a:r>
          </a:p>
        </p:txBody>
      </p:sp>
      <p:sp>
        <p:nvSpPr>
          <p:cNvPr id="14" name="Content Placeholder 3">
            <a:extLst>
              <a:ext uri="{FF2B5EF4-FFF2-40B4-BE49-F238E27FC236}">
                <a16:creationId xmlns:a16="http://schemas.microsoft.com/office/drawing/2014/main" id="{5014FC49-70B3-48C6-AAEA-1B6DEB762BE4}"/>
              </a:ext>
            </a:extLst>
          </p:cNvPr>
          <p:cNvSpPr>
            <a:spLocks noGrp="1"/>
          </p:cNvSpPr>
          <p:nvPr>
            <p:ph sz="half" idx="2"/>
          </p:nvPr>
        </p:nvSpPr>
        <p:spPr>
          <a:xfrm>
            <a:off x="8162222" y="2261938"/>
            <a:ext cx="3492000" cy="3600000"/>
          </a:xfrm>
        </p:spPr>
        <p:txBody>
          <a:bodyPr>
            <a:normAutofit/>
          </a:bodyPr>
          <a:lstStyle>
            <a:lvl1pPr marL="0" indent="0">
              <a:buFontTx/>
              <a:buNone/>
              <a:defRPr sz="1600">
                <a:solidFill>
                  <a:schemeClr val="tx1">
                    <a:lumMod val="75000"/>
                    <a:lumOff val="25000"/>
                  </a:schemeClr>
                </a:solidFill>
              </a:defRPr>
            </a:lvl1pPr>
            <a:lvl2pPr marL="324000" indent="0">
              <a:buFontTx/>
              <a:buNone/>
              <a:defRPr/>
            </a:lvl2pPr>
            <a:lvl3pPr marL="630000" indent="0">
              <a:buFontTx/>
              <a:buNone/>
              <a:defRPr/>
            </a:lvl3pPr>
            <a:lvl4pPr marL="1008000" indent="0">
              <a:buFontTx/>
              <a:buNone/>
              <a:defRPr/>
            </a:lvl4pPr>
            <a:lvl5pPr marL="1368000" indent="0">
              <a:buFontTx/>
              <a:buNone/>
              <a:defRPr/>
            </a:lvl5pPr>
          </a:lstStyle>
          <a:p>
            <a:pPr lvl="0"/>
            <a:r>
              <a:rPr lang="it-IT" dirty="0"/>
              <a:t>Fare clic per modificare gli stili del testo dello schema</a:t>
            </a:r>
          </a:p>
          <a:p>
            <a:pPr lvl="1"/>
            <a:endParaRPr lang="en-US" dirty="0"/>
          </a:p>
        </p:txBody>
      </p:sp>
      <p:sp>
        <p:nvSpPr>
          <p:cNvPr id="18" name="Rectangle 8">
            <a:extLst>
              <a:ext uri="{FF2B5EF4-FFF2-40B4-BE49-F238E27FC236}">
                <a16:creationId xmlns:a16="http://schemas.microsoft.com/office/drawing/2014/main" id="{BFF0EAD9-FB2A-4B10-AC7E-2867676F5114}"/>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10">
            <a:extLst>
              <a:ext uri="{FF2B5EF4-FFF2-40B4-BE49-F238E27FC236}">
                <a16:creationId xmlns:a16="http://schemas.microsoft.com/office/drawing/2014/main" id="{4DE85F56-C820-4265-A4F2-F29B8154D702}"/>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9">
            <a:extLst>
              <a:ext uri="{FF2B5EF4-FFF2-40B4-BE49-F238E27FC236}">
                <a16:creationId xmlns:a16="http://schemas.microsoft.com/office/drawing/2014/main" id="{6D6C4BEC-89CF-43B7-9CD5-49EE71B27928}"/>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22" name="Footer Placeholder 4">
            <a:extLst>
              <a:ext uri="{FF2B5EF4-FFF2-40B4-BE49-F238E27FC236}">
                <a16:creationId xmlns:a16="http://schemas.microsoft.com/office/drawing/2014/main" id="{C1DD249C-FFFA-4674-9CB5-ABEFDF504139}"/>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24" name="Slide Number Placeholder 5">
            <a:extLst>
              <a:ext uri="{FF2B5EF4-FFF2-40B4-BE49-F238E27FC236}">
                <a16:creationId xmlns:a16="http://schemas.microsoft.com/office/drawing/2014/main" id="{48756CF5-11CA-40E9-BF7A-4F15C16E34DC}"/>
              </a:ext>
            </a:extLst>
          </p:cNvPr>
          <p:cNvSpPr>
            <a:spLocks noGrp="1"/>
          </p:cNvSpPr>
          <p:nvPr>
            <p:ph type="sldNum" sz="quarter" idx="12"/>
          </p:nvPr>
        </p:nvSpPr>
        <p:spPr>
          <a:xfrm>
            <a:off x="323469"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15"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3095217166"/>
      </p:ext>
    </p:extLst>
  </p:cSld>
  <p:clrMapOvr>
    <a:masterClrMapping/>
  </p:clrMapOvr>
  <p:extLst>
    <p:ext uri="{DCECCB84-F9BA-43D5-87BE-67443E8EF086}">
      <p15:sldGuideLst xmlns:p15="http://schemas.microsoft.com/office/powerpoint/2012/main">
        <p15:guide id="1" orient="horz" pos="3748"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sto piccolo+grafico">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8FFAF148-8C21-EB4F-9093-19ADD1A51882}"/>
              </a:ext>
            </a:extLst>
          </p:cNvPr>
          <p:cNvSpPr/>
          <p:nvPr userDrawn="1"/>
        </p:nvSpPr>
        <p:spPr>
          <a:xfrm>
            <a:off x="4251325" y="1557338"/>
            <a:ext cx="7485063" cy="4392612"/>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t-IT"/>
          </a:p>
        </p:txBody>
      </p:sp>
      <p:sp>
        <p:nvSpPr>
          <p:cNvPr id="3" name="Text Placeholder 2"/>
          <p:cNvSpPr>
            <a:spLocks noGrp="1"/>
          </p:cNvSpPr>
          <p:nvPr>
            <p:ph type="body" idx="1"/>
          </p:nvPr>
        </p:nvSpPr>
        <p:spPr>
          <a:xfrm>
            <a:off x="468895" y="1557338"/>
            <a:ext cx="3528947" cy="4392612"/>
          </a:xfrm>
        </p:spPr>
        <p:txBody>
          <a:bodyPr lIns="0" tIns="0" rIns="0" bIns="0" spcCol="36000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20" name="Text Placeholder 3">
            <a:extLst>
              <a:ext uri="{FF2B5EF4-FFF2-40B4-BE49-F238E27FC236}">
                <a16:creationId xmlns:a16="http://schemas.microsoft.com/office/drawing/2014/main" id="{10E25EF9-674A-4A68-B7E8-41ACE37CAFAA}"/>
              </a:ext>
            </a:extLst>
          </p:cNvPr>
          <p:cNvSpPr>
            <a:spLocks noGrp="1"/>
          </p:cNvSpPr>
          <p:nvPr>
            <p:ph type="body" sz="half" idx="11" hasCustomPrompt="1"/>
          </p:nvPr>
        </p:nvSpPr>
        <p:spPr>
          <a:xfrm>
            <a:off x="4366950" y="1679423"/>
            <a:ext cx="7253812" cy="457386"/>
          </a:xfrm>
        </p:spPr>
        <p:txBody>
          <a:bodyPr lIns="0" tIns="0" rIns="0" bIns="0">
            <a:normAutofit/>
          </a:bodyPr>
          <a:lstStyle>
            <a:lvl1pPr marL="0" indent="0" algn="ctr">
              <a:buNone/>
              <a:defRPr sz="1400">
                <a:solidFill>
                  <a:srgbClr val="CC2A2A"/>
                </a:solidFill>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a:t>FARE CLIC PER MODIFICARE GLI STILI DEL TESTO</a:t>
            </a:r>
          </a:p>
        </p:txBody>
      </p:sp>
      <p:sp>
        <p:nvSpPr>
          <p:cNvPr id="21" name="Content Placeholder 3">
            <a:extLst>
              <a:ext uri="{FF2B5EF4-FFF2-40B4-BE49-F238E27FC236}">
                <a16:creationId xmlns:a16="http://schemas.microsoft.com/office/drawing/2014/main" id="{9BCFAF2C-DE26-450A-8C7B-A22A26FF4391}"/>
              </a:ext>
            </a:extLst>
          </p:cNvPr>
          <p:cNvSpPr>
            <a:spLocks noGrp="1"/>
          </p:cNvSpPr>
          <p:nvPr>
            <p:ph sz="half" idx="2"/>
          </p:nvPr>
        </p:nvSpPr>
        <p:spPr>
          <a:xfrm>
            <a:off x="4366949" y="2165685"/>
            <a:ext cx="7253813" cy="3704166"/>
          </a:xfrm>
        </p:spPr>
        <p:txBody>
          <a:bodyPr>
            <a:normAutofit/>
          </a:bodyPr>
          <a:lstStyle>
            <a:lvl1pPr marL="0" indent="0">
              <a:buFontTx/>
              <a:buNone/>
              <a:defRPr sz="1600">
                <a:solidFill>
                  <a:schemeClr val="tx1">
                    <a:lumMod val="75000"/>
                    <a:lumOff val="25000"/>
                  </a:schemeClr>
                </a:solidFill>
              </a:defRPr>
            </a:lvl1pPr>
            <a:lvl2pPr marL="324000" indent="0">
              <a:buFontTx/>
              <a:buNone/>
              <a:defRPr/>
            </a:lvl2pPr>
            <a:lvl3pPr marL="630000" indent="0">
              <a:buFontTx/>
              <a:buNone/>
              <a:defRPr/>
            </a:lvl3pPr>
            <a:lvl4pPr marL="1008000" indent="0">
              <a:buFontTx/>
              <a:buNone/>
              <a:defRPr/>
            </a:lvl4pPr>
            <a:lvl5pPr marL="1368000" indent="0">
              <a:buFontTx/>
              <a:buNone/>
              <a:defRPr/>
            </a:lvl5pPr>
          </a:lstStyle>
          <a:p>
            <a:pPr lvl="0"/>
            <a:r>
              <a:rPr lang="it-IT" dirty="0"/>
              <a:t>Fare clic per modificare gli stili del testo dello schema</a:t>
            </a:r>
          </a:p>
          <a:p>
            <a:pPr lvl="1"/>
            <a:endParaRPr lang="en-US" dirty="0"/>
          </a:p>
        </p:txBody>
      </p:sp>
      <p:sp>
        <p:nvSpPr>
          <p:cNvPr id="15" name="Rectangle 8">
            <a:extLst>
              <a:ext uri="{FF2B5EF4-FFF2-40B4-BE49-F238E27FC236}">
                <a16:creationId xmlns:a16="http://schemas.microsoft.com/office/drawing/2014/main" id="{D9D4E6DC-14B8-4843-AA1D-57AA39AE5B3E}"/>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0">
            <a:extLst>
              <a:ext uri="{FF2B5EF4-FFF2-40B4-BE49-F238E27FC236}">
                <a16:creationId xmlns:a16="http://schemas.microsoft.com/office/drawing/2014/main" id="{91CC3821-0B1E-41AB-852F-4CB74E2EA3CC}"/>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9">
            <a:extLst>
              <a:ext uri="{FF2B5EF4-FFF2-40B4-BE49-F238E27FC236}">
                <a16:creationId xmlns:a16="http://schemas.microsoft.com/office/drawing/2014/main" id="{75FDA81B-88AF-4AF4-8B43-18134CE8E446}"/>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19" name="Footer Placeholder 4">
            <a:extLst>
              <a:ext uri="{FF2B5EF4-FFF2-40B4-BE49-F238E27FC236}">
                <a16:creationId xmlns:a16="http://schemas.microsoft.com/office/drawing/2014/main" id="{51A03A1C-8D78-4F26-8F73-B711C52ED0D9}"/>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24" name="Slide Number Placeholder 5">
            <a:extLst>
              <a:ext uri="{FF2B5EF4-FFF2-40B4-BE49-F238E27FC236}">
                <a16:creationId xmlns:a16="http://schemas.microsoft.com/office/drawing/2014/main" id="{6C03E07E-3B47-479C-ADF1-A58628B5A275}"/>
              </a:ext>
            </a:extLst>
          </p:cNvPr>
          <p:cNvSpPr>
            <a:spLocks noGrp="1"/>
          </p:cNvSpPr>
          <p:nvPr>
            <p:ph type="sldNum" sz="quarter" idx="12"/>
          </p:nvPr>
        </p:nvSpPr>
        <p:spPr>
          <a:xfrm>
            <a:off x="323469"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13"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1744056969"/>
      </p:ext>
    </p:extLst>
  </p:cSld>
  <p:clrMapOvr>
    <a:masterClrMapping/>
  </p:clrMapOvr>
  <p:extLst>
    <p:ext uri="{DCECCB84-F9BA-43D5-87BE-67443E8EF086}">
      <p15:sldGuideLst xmlns:p15="http://schemas.microsoft.com/office/powerpoint/2012/main">
        <p15:guide id="1" orient="horz" pos="3748"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fico + colonna libera a destra">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8FFAF148-8C21-EB4F-9093-19ADD1A51882}"/>
              </a:ext>
            </a:extLst>
          </p:cNvPr>
          <p:cNvSpPr/>
          <p:nvPr userDrawn="1"/>
        </p:nvSpPr>
        <p:spPr>
          <a:xfrm>
            <a:off x="473075" y="1557338"/>
            <a:ext cx="7485063" cy="4392612"/>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t-IT"/>
          </a:p>
        </p:txBody>
      </p:sp>
      <p:sp>
        <p:nvSpPr>
          <p:cNvPr id="3" name="Text Placeholder 2"/>
          <p:cNvSpPr>
            <a:spLocks noGrp="1"/>
          </p:cNvSpPr>
          <p:nvPr>
            <p:ph type="body" idx="1"/>
          </p:nvPr>
        </p:nvSpPr>
        <p:spPr>
          <a:xfrm>
            <a:off x="8207439" y="1560749"/>
            <a:ext cx="3528947" cy="4392612"/>
          </a:xfrm>
        </p:spPr>
        <p:txBody>
          <a:bodyPr lIns="0" tIns="0" rIns="0" bIns="0" spcCol="36000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20" name="Text Placeholder 3">
            <a:extLst>
              <a:ext uri="{FF2B5EF4-FFF2-40B4-BE49-F238E27FC236}">
                <a16:creationId xmlns:a16="http://schemas.microsoft.com/office/drawing/2014/main" id="{10E25EF9-674A-4A68-B7E8-41ACE37CAFAA}"/>
              </a:ext>
            </a:extLst>
          </p:cNvPr>
          <p:cNvSpPr>
            <a:spLocks noGrp="1"/>
          </p:cNvSpPr>
          <p:nvPr>
            <p:ph type="body" sz="half" idx="11" hasCustomPrompt="1"/>
          </p:nvPr>
        </p:nvSpPr>
        <p:spPr>
          <a:xfrm>
            <a:off x="588700" y="1679423"/>
            <a:ext cx="7253812" cy="457386"/>
          </a:xfrm>
        </p:spPr>
        <p:txBody>
          <a:bodyPr lIns="0" tIns="0" rIns="0" bIns="0">
            <a:normAutofit/>
          </a:bodyPr>
          <a:lstStyle>
            <a:lvl1pPr marL="0" indent="0" algn="ctr">
              <a:buNone/>
              <a:defRPr sz="1400">
                <a:solidFill>
                  <a:srgbClr val="CC2A2A"/>
                </a:solidFill>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a:t>FARE CLIC PER MODIFICARE GLI STILI DEL TESTO</a:t>
            </a:r>
          </a:p>
        </p:txBody>
      </p:sp>
      <p:sp>
        <p:nvSpPr>
          <p:cNvPr id="21" name="Content Placeholder 3">
            <a:extLst>
              <a:ext uri="{FF2B5EF4-FFF2-40B4-BE49-F238E27FC236}">
                <a16:creationId xmlns:a16="http://schemas.microsoft.com/office/drawing/2014/main" id="{9BCFAF2C-DE26-450A-8C7B-A22A26FF4391}"/>
              </a:ext>
            </a:extLst>
          </p:cNvPr>
          <p:cNvSpPr>
            <a:spLocks noGrp="1"/>
          </p:cNvSpPr>
          <p:nvPr>
            <p:ph sz="half" idx="2"/>
          </p:nvPr>
        </p:nvSpPr>
        <p:spPr>
          <a:xfrm>
            <a:off x="588699" y="2165685"/>
            <a:ext cx="7253813" cy="3704166"/>
          </a:xfrm>
        </p:spPr>
        <p:txBody>
          <a:bodyPr>
            <a:normAutofit/>
          </a:bodyPr>
          <a:lstStyle>
            <a:lvl1pPr marL="0" indent="0">
              <a:buFontTx/>
              <a:buNone/>
              <a:defRPr sz="1600">
                <a:solidFill>
                  <a:schemeClr val="tx1">
                    <a:lumMod val="75000"/>
                    <a:lumOff val="25000"/>
                  </a:schemeClr>
                </a:solidFill>
              </a:defRPr>
            </a:lvl1pPr>
            <a:lvl2pPr marL="324000" indent="0">
              <a:buFontTx/>
              <a:buNone/>
              <a:defRPr/>
            </a:lvl2pPr>
            <a:lvl3pPr marL="630000" indent="0">
              <a:buFontTx/>
              <a:buNone/>
              <a:defRPr/>
            </a:lvl3pPr>
            <a:lvl4pPr marL="1008000" indent="0">
              <a:buFontTx/>
              <a:buNone/>
              <a:defRPr/>
            </a:lvl4pPr>
            <a:lvl5pPr marL="1368000" indent="0">
              <a:buFontTx/>
              <a:buNone/>
              <a:defRPr/>
            </a:lvl5pPr>
          </a:lstStyle>
          <a:p>
            <a:pPr lvl="0"/>
            <a:r>
              <a:rPr lang="it-IT" dirty="0"/>
              <a:t>Fare clic per modificare gli stili del testo dello schema</a:t>
            </a:r>
          </a:p>
          <a:p>
            <a:pPr lvl="1"/>
            <a:endParaRPr lang="en-US" dirty="0"/>
          </a:p>
        </p:txBody>
      </p:sp>
      <p:sp>
        <p:nvSpPr>
          <p:cNvPr id="15" name="Rectangle 8">
            <a:extLst>
              <a:ext uri="{FF2B5EF4-FFF2-40B4-BE49-F238E27FC236}">
                <a16:creationId xmlns:a16="http://schemas.microsoft.com/office/drawing/2014/main" id="{D9D4E6DC-14B8-4843-AA1D-57AA39AE5B3E}"/>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0">
            <a:extLst>
              <a:ext uri="{FF2B5EF4-FFF2-40B4-BE49-F238E27FC236}">
                <a16:creationId xmlns:a16="http://schemas.microsoft.com/office/drawing/2014/main" id="{91CC3821-0B1E-41AB-852F-4CB74E2EA3CC}"/>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9">
            <a:extLst>
              <a:ext uri="{FF2B5EF4-FFF2-40B4-BE49-F238E27FC236}">
                <a16:creationId xmlns:a16="http://schemas.microsoft.com/office/drawing/2014/main" id="{75FDA81B-88AF-4AF4-8B43-18134CE8E446}"/>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19" name="Footer Placeholder 4">
            <a:extLst>
              <a:ext uri="{FF2B5EF4-FFF2-40B4-BE49-F238E27FC236}">
                <a16:creationId xmlns:a16="http://schemas.microsoft.com/office/drawing/2014/main" id="{51A03A1C-8D78-4F26-8F73-B711C52ED0D9}"/>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13" name="Slide Number Placeholder 5">
            <a:extLst>
              <a:ext uri="{FF2B5EF4-FFF2-40B4-BE49-F238E27FC236}">
                <a16:creationId xmlns:a16="http://schemas.microsoft.com/office/drawing/2014/main" id="{FB3668A3-50F9-4865-BCB1-15BD808B594F}"/>
              </a:ext>
            </a:extLst>
          </p:cNvPr>
          <p:cNvSpPr>
            <a:spLocks noGrp="1"/>
          </p:cNvSpPr>
          <p:nvPr>
            <p:ph type="sldNum" sz="quarter" idx="12"/>
          </p:nvPr>
        </p:nvSpPr>
        <p:spPr>
          <a:xfrm>
            <a:off x="323469"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22"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3375704632"/>
      </p:ext>
    </p:extLst>
  </p:cSld>
  <p:clrMapOvr>
    <a:masterClrMapping/>
  </p:clrMapOvr>
  <p:extLst>
    <p:ext uri="{DCECCB84-F9BA-43D5-87BE-67443E8EF086}">
      <p15:sldGuideLst xmlns:p15="http://schemas.microsoft.com/office/powerpoint/2012/main">
        <p15:guide id="1" orient="horz" pos="3748"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tà testo+metà grafico">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8FFAF148-8C21-EB4F-9093-19ADD1A51882}"/>
              </a:ext>
            </a:extLst>
          </p:cNvPr>
          <p:cNvSpPr/>
          <p:nvPr userDrawn="1"/>
        </p:nvSpPr>
        <p:spPr>
          <a:xfrm>
            <a:off x="6256216" y="1557338"/>
            <a:ext cx="5472000" cy="4392612"/>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t-IT"/>
          </a:p>
        </p:txBody>
      </p:sp>
      <p:sp>
        <p:nvSpPr>
          <p:cNvPr id="3" name="Text Placeholder 2"/>
          <p:cNvSpPr>
            <a:spLocks noGrp="1"/>
          </p:cNvSpPr>
          <p:nvPr>
            <p:ph type="body" idx="1"/>
          </p:nvPr>
        </p:nvSpPr>
        <p:spPr>
          <a:xfrm>
            <a:off x="463786" y="1557338"/>
            <a:ext cx="5472000" cy="4392612"/>
          </a:xfrm>
        </p:spPr>
        <p:txBody>
          <a:bodyPr lIns="0" tIns="0" rIns="0" bIns="0" spcCol="360000">
            <a:noAutofit/>
          </a:bodyPr>
          <a:lstStyle>
            <a:lvl1pPr marL="0" indent="0">
              <a:buNone/>
              <a:defRPr sz="1800" b="0">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20" name="Text Placeholder 3">
            <a:extLst>
              <a:ext uri="{FF2B5EF4-FFF2-40B4-BE49-F238E27FC236}">
                <a16:creationId xmlns:a16="http://schemas.microsoft.com/office/drawing/2014/main" id="{1BE1843A-CB5F-4920-B032-23C22AAE931F}"/>
              </a:ext>
            </a:extLst>
          </p:cNvPr>
          <p:cNvSpPr>
            <a:spLocks noGrp="1"/>
          </p:cNvSpPr>
          <p:nvPr>
            <p:ph type="body" sz="half" idx="11" hasCustomPrompt="1"/>
          </p:nvPr>
        </p:nvSpPr>
        <p:spPr>
          <a:xfrm>
            <a:off x="6376432" y="1684420"/>
            <a:ext cx="5231635" cy="457200"/>
          </a:xfrm>
        </p:spPr>
        <p:txBody>
          <a:bodyPr lIns="0" tIns="0" rIns="0" bIns="0">
            <a:normAutofit/>
          </a:bodyPr>
          <a:lstStyle>
            <a:lvl1pPr marL="0" indent="0" algn="ctr">
              <a:buNone/>
              <a:defRPr sz="1400">
                <a:solidFill>
                  <a:srgbClr val="CC2A2A"/>
                </a:solidFill>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a:t>FARE CLIC PER MODIFICARE GLI STILI DEL TESTO DELLO SCHEMA</a:t>
            </a:r>
          </a:p>
        </p:txBody>
      </p:sp>
      <p:sp>
        <p:nvSpPr>
          <p:cNvPr id="21" name="Content Placeholder 3">
            <a:extLst>
              <a:ext uri="{FF2B5EF4-FFF2-40B4-BE49-F238E27FC236}">
                <a16:creationId xmlns:a16="http://schemas.microsoft.com/office/drawing/2014/main" id="{22E57A97-B19C-4884-84CD-94CF8F6244FF}"/>
              </a:ext>
            </a:extLst>
          </p:cNvPr>
          <p:cNvSpPr>
            <a:spLocks noGrp="1"/>
          </p:cNvSpPr>
          <p:nvPr>
            <p:ph sz="half" idx="2"/>
          </p:nvPr>
        </p:nvSpPr>
        <p:spPr>
          <a:xfrm>
            <a:off x="6376432" y="2220577"/>
            <a:ext cx="5231636" cy="3620398"/>
          </a:xfrm>
        </p:spPr>
        <p:txBody>
          <a:bodyPr>
            <a:normAutofit/>
          </a:bodyPr>
          <a:lstStyle>
            <a:lvl1pPr marL="0" indent="0">
              <a:buFontTx/>
              <a:buNone/>
              <a:defRPr sz="1600">
                <a:solidFill>
                  <a:schemeClr val="tx1">
                    <a:lumMod val="75000"/>
                    <a:lumOff val="25000"/>
                  </a:schemeClr>
                </a:solidFill>
              </a:defRPr>
            </a:lvl1pPr>
            <a:lvl2pPr marL="324000" indent="0">
              <a:buFontTx/>
              <a:buNone/>
              <a:defRPr/>
            </a:lvl2pPr>
            <a:lvl3pPr marL="630000" indent="0">
              <a:buFontTx/>
              <a:buNone/>
              <a:defRPr/>
            </a:lvl3pPr>
            <a:lvl4pPr marL="1008000" indent="0">
              <a:buFontTx/>
              <a:buNone/>
              <a:defRPr/>
            </a:lvl4pPr>
            <a:lvl5pPr marL="1368000" indent="0">
              <a:buFontTx/>
              <a:buNone/>
              <a:defRPr/>
            </a:lvl5pPr>
          </a:lstStyle>
          <a:p>
            <a:pPr lvl="0"/>
            <a:r>
              <a:rPr lang="it-IT" dirty="0"/>
              <a:t>Fare clic per modificare gli stili del testo dello schema</a:t>
            </a:r>
          </a:p>
          <a:p>
            <a:pPr lvl="1"/>
            <a:endParaRPr lang="en-US" dirty="0"/>
          </a:p>
        </p:txBody>
      </p:sp>
      <p:sp>
        <p:nvSpPr>
          <p:cNvPr id="15" name="Rectangle 8">
            <a:extLst>
              <a:ext uri="{FF2B5EF4-FFF2-40B4-BE49-F238E27FC236}">
                <a16:creationId xmlns:a16="http://schemas.microsoft.com/office/drawing/2014/main" id="{EBDED907-CBCE-4C48-8974-1732296AB56B}"/>
              </a:ext>
            </a:extLst>
          </p:cNvPr>
          <p:cNvSpPr/>
          <p:nvPr userDrawn="1"/>
        </p:nvSpPr>
        <p:spPr>
          <a:xfrm>
            <a:off x="463550" y="1017025"/>
            <a:ext cx="3708400" cy="72000"/>
          </a:xfrm>
          <a:prstGeom prst="rect">
            <a:avLst/>
          </a:prstGeom>
          <a:solidFill>
            <a:srgbClr val="942639"/>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0">
            <a:extLst>
              <a:ext uri="{FF2B5EF4-FFF2-40B4-BE49-F238E27FC236}">
                <a16:creationId xmlns:a16="http://schemas.microsoft.com/office/drawing/2014/main" id="{F1D4BD23-7064-4A1A-B3B8-22936DC971AB}"/>
              </a:ext>
            </a:extLst>
          </p:cNvPr>
          <p:cNvSpPr/>
          <p:nvPr userDrawn="1"/>
        </p:nvSpPr>
        <p:spPr>
          <a:xfrm>
            <a:off x="4251325" y="1017025"/>
            <a:ext cx="3706813" cy="72000"/>
          </a:xfrm>
          <a:prstGeom prst="rect">
            <a:avLst/>
          </a:prstGeom>
          <a:solidFill>
            <a:srgbClr val="CC2A2A">
              <a:alpha val="98824"/>
            </a:srgb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9">
            <a:extLst>
              <a:ext uri="{FF2B5EF4-FFF2-40B4-BE49-F238E27FC236}">
                <a16:creationId xmlns:a16="http://schemas.microsoft.com/office/drawing/2014/main" id="{45DD4428-CB25-4CE0-B3BD-9E45A9B024CE}"/>
              </a:ext>
            </a:extLst>
          </p:cNvPr>
          <p:cNvSpPr/>
          <p:nvPr userDrawn="1"/>
        </p:nvSpPr>
        <p:spPr>
          <a:xfrm>
            <a:off x="8037513" y="1017025"/>
            <a:ext cx="3708400" cy="72000"/>
          </a:xfrm>
          <a:prstGeom prst="rect">
            <a:avLst/>
          </a:prstGeom>
          <a:solidFill>
            <a:srgbClr val="7B7C7E"/>
          </a:solidFill>
          <a:ln>
            <a:noFill/>
          </a:ln>
          <a:effectLst/>
        </p:spPr>
        <p:style>
          <a:lnRef idx="1">
            <a:schemeClr val="accent1"/>
          </a:lnRef>
          <a:fillRef idx="3">
            <a:schemeClr val="accent1"/>
          </a:fillRef>
          <a:effectRef idx="2">
            <a:schemeClr val="accent1"/>
          </a:effectRef>
          <a:fontRef idx="minor">
            <a:schemeClr val="lt1"/>
          </a:fontRef>
        </p:style>
      </p:sp>
      <p:sp>
        <p:nvSpPr>
          <p:cNvPr id="19" name="Footer Placeholder 4">
            <a:extLst>
              <a:ext uri="{FF2B5EF4-FFF2-40B4-BE49-F238E27FC236}">
                <a16:creationId xmlns:a16="http://schemas.microsoft.com/office/drawing/2014/main" id="{0A34ABB8-E594-41C5-B46B-F19275F5E598}"/>
              </a:ext>
            </a:extLst>
          </p:cNvPr>
          <p:cNvSpPr>
            <a:spLocks noGrp="1"/>
          </p:cNvSpPr>
          <p:nvPr>
            <p:ph type="ftr" sz="quarter" idx="10"/>
          </p:nvPr>
        </p:nvSpPr>
        <p:spPr>
          <a:xfrm>
            <a:off x="898588" y="6394753"/>
            <a:ext cx="9644444" cy="259965"/>
          </a:xfrm>
          <a:prstGeom prst="rect">
            <a:avLst/>
          </a:prstGeom>
        </p:spPr>
        <p:txBody>
          <a:bodyPr vert="horz" lIns="0" tIns="0" rIns="0" bIns="0" rtlCol="0" anchor="b" anchorCtr="0"/>
          <a:lstStyle>
            <a:lvl1pPr algn="l" eaLnBrk="1" fontAlgn="auto" hangingPunct="1">
              <a:spcBef>
                <a:spcPts val="0"/>
              </a:spcBef>
              <a:spcAft>
                <a:spcPts val="0"/>
              </a:spcAft>
              <a:defRPr sz="900" cap="all" dirty="0">
                <a:solidFill>
                  <a:schemeClr val="tx1">
                    <a:lumMod val="65000"/>
                    <a:lumOff val="35000"/>
                  </a:schemeClr>
                </a:solidFill>
                <a:latin typeface="Arial" panose="020B0604020202020204" pitchFamily="34" charset="0"/>
                <a:cs typeface="Arial" panose="020B0604020202020204" pitchFamily="34" charset="0"/>
              </a:defRPr>
            </a:lvl1pPr>
          </a:lstStyle>
          <a:p>
            <a:pPr>
              <a:defRPr/>
            </a:pPr>
            <a:endParaRPr lang="en-US" dirty="0"/>
          </a:p>
        </p:txBody>
      </p:sp>
      <p:sp>
        <p:nvSpPr>
          <p:cNvPr id="24" name="Slide Number Placeholder 5">
            <a:extLst>
              <a:ext uri="{FF2B5EF4-FFF2-40B4-BE49-F238E27FC236}">
                <a16:creationId xmlns:a16="http://schemas.microsoft.com/office/drawing/2014/main" id="{EB9757BE-24B5-4D77-9B24-FA598161B26F}"/>
              </a:ext>
            </a:extLst>
          </p:cNvPr>
          <p:cNvSpPr>
            <a:spLocks noGrp="1"/>
          </p:cNvSpPr>
          <p:nvPr>
            <p:ph type="sldNum" sz="quarter" idx="12"/>
          </p:nvPr>
        </p:nvSpPr>
        <p:spPr>
          <a:xfrm>
            <a:off x="323469" y="6397225"/>
            <a:ext cx="5016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1" smtClean="0">
                <a:solidFill>
                  <a:srgbClr val="C00000"/>
                </a:solidFill>
                <a:latin typeface="Arial" panose="020B0604020202020204" pitchFamily="34" charset="0"/>
                <a:cs typeface="Arial" panose="020B0604020202020204" pitchFamily="34" charset="0"/>
              </a:defRPr>
            </a:lvl1pPr>
          </a:lstStyle>
          <a:p>
            <a:pPr>
              <a:defRPr/>
            </a:pPr>
            <a:fld id="{48B4153A-D4C5-4CEF-8992-0D8815C829E3}" type="slidenum">
              <a:rPr lang="en-US" smtClean="0"/>
              <a:pPr>
                <a:defRPr/>
              </a:pPr>
              <a:t>‹N›</a:t>
            </a:fld>
            <a:endParaRPr lang="en-US" dirty="0"/>
          </a:p>
        </p:txBody>
      </p:sp>
      <p:sp>
        <p:nvSpPr>
          <p:cNvPr id="13" name="Title Placeholder 1">
            <a:extLst>
              <a:ext uri="{FF2B5EF4-FFF2-40B4-BE49-F238E27FC236}">
                <a16:creationId xmlns:a16="http://schemas.microsoft.com/office/drawing/2014/main" id="{385672B4-73ED-0645-AF4D-5916A1BEEC00}"/>
              </a:ext>
            </a:extLst>
          </p:cNvPr>
          <p:cNvSpPr>
            <a:spLocks noGrp="1"/>
          </p:cNvSpPr>
          <p:nvPr>
            <p:ph type="title" hasCustomPrompt="1"/>
          </p:nvPr>
        </p:nvSpPr>
        <p:spPr>
          <a:xfrm>
            <a:off x="468895" y="503475"/>
            <a:ext cx="11269308" cy="384721"/>
          </a:xfrm>
          <a:prstGeom prst="rect">
            <a:avLst/>
          </a:prstGeom>
        </p:spPr>
        <p:txBody>
          <a:bodyPr lIns="0" tIns="0" rIns="0" bIns="0" rtlCol="0">
            <a:spAutoFit/>
          </a:bodyPr>
          <a:lstStyle>
            <a:lvl1pPr>
              <a:lnSpc>
                <a:spcPts val="3000"/>
              </a:lnSpc>
              <a:defRPr sz="2800" cap="none" baseline="0"/>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3690147616"/>
      </p:ext>
    </p:extLst>
  </p:cSld>
  <p:clrMapOvr>
    <a:masterClrMapping/>
  </p:clrMapOvr>
  <p:extLst>
    <p:ext uri="{DCECCB84-F9BA-43D5-87BE-67443E8EF086}">
      <p15:sldGuideLst xmlns:p15="http://schemas.microsoft.com/office/powerpoint/2012/main">
        <p15:guide id="1" orient="horz" pos="981"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08000" y="939800"/>
            <a:ext cx="11204575"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t-IT" altLang="it-IT"/>
              <a:t>Fare clic per modificare lo stile del titolo dello schema</a:t>
            </a:r>
            <a:endParaRPr lang="en-US" altLang="it-IT"/>
          </a:p>
        </p:txBody>
      </p:sp>
      <p:sp>
        <p:nvSpPr>
          <p:cNvPr id="1027" name="Text Placeholder 2"/>
          <p:cNvSpPr>
            <a:spLocks noGrp="1"/>
          </p:cNvSpPr>
          <p:nvPr>
            <p:ph type="body" idx="1"/>
          </p:nvPr>
        </p:nvSpPr>
        <p:spPr bwMode="auto">
          <a:xfrm>
            <a:off x="508000" y="2103438"/>
            <a:ext cx="11204575"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p:txBody>
      </p:sp>
    </p:spTree>
  </p:cSld>
  <p:clrMap bg1="lt1" tx1="dk1" bg2="lt2" tx2="dk2" accent1="accent1" accent2="accent2" accent3="accent3" accent4="accent4" accent5="accent5" accent6="accent6" hlink="hlink" folHlink="folHlink"/>
  <p:sldLayoutIdLst>
    <p:sldLayoutId id="2147483719" r:id="rId1"/>
    <p:sldLayoutId id="2147483708" r:id="rId2"/>
    <p:sldLayoutId id="2147483709" r:id="rId3"/>
    <p:sldLayoutId id="2147483710" r:id="rId4"/>
    <p:sldLayoutId id="2147483711" r:id="rId5"/>
    <p:sldLayoutId id="2147483712" r:id="rId6"/>
    <p:sldLayoutId id="2147483713" r:id="rId7"/>
    <p:sldLayoutId id="2147483720" r:id="rId8"/>
    <p:sldLayoutId id="2147483714" r:id="rId9"/>
    <p:sldLayoutId id="2147483716" r:id="rId10"/>
    <p:sldLayoutId id="2147483715" r:id="rId11"/>
    <p:sldLayoutId id="2147483717" r:id="rId12"/>
    <p:sldLayoutId id="2147483718" r:id="rId13"/>
    <p:sldLayoutId id="2147483721" r:id="rId14"/>
    <p:sldLayoutId id="2147483722" r:id="rId15"/>
  </p:sldLayoutIdLst>
  <p:hf hdr="0" dt="0"/>
  <p:txStyles>
    <p:titleStyle>
      <a:lvl1pPr algn="l" defTabSz="457200" rtl="0" fontAlgn="base">
        <a:spcBef>
          <a:spcPct val="0"/>
        </a:spcBef>
        <a:spcAft>
          <a:spcPct val="0"/>
        </a:spcAft>
        <a:defRPr sz="2400" b="1" kern="1200">
          <a:solidFill>
            <a:srgbClr val="595959"/>
          </a:solidFill>
          <a:latin typeface="Arial" panose="020B0604020202020204" pitchFamily="34" charset="0"/>
          <a:ea typeface="+mj-ea"/>
          <a:cs typeface="Arial" panose="020B0604020202020204" pitchFamily="34" charset="0"/>
        </a:defRPr>
      </a:lvl1pPr>
      <a:lvl2pPr algn="l" defTabSz="457200" rtl="0" fontAlgn="base">
        <a:spcBef>
          <a:spcPct val="0"/>
        </a:spcBef>
        <a:spcAft>
          <a:spcPct val="0"/>
        </a:spcAft>
        <a:defRPr sz="2400" b="1">
          <a:solidFill>
            <a:srgbClr val="595959"/>
          </a:solidFill>
          <a:latin typeface="Arial" panose="020B0604020202020204" pitchFamily="34" charset="0"/>
          <a:cs typeface="Arial" panose="020B0604020202020204" pitchFamily="34" charset="0"/>
        </a:defRPr>
      </a:lvl2pPr>
      <a:lvl3pPr algn="l" defTabSz="457200" rtl="0" fontAlgn="base">
        <a:spcBef>
          <a:spcPct val="0"/>
        </a:spcBef>
        <a:spcAft>
          <a:spcPct val="0"/>
        </a:spcAft>
        <a:defRPr sz="2400" b="1">
          <a:solidFill>
            <a:srgbClr val="595959"/>
          </a:solidFill>
          <a:latin typeface="Arial" panose="020B0604020202020204" pitchFamily="34" charset="0"/>
          <a:cs typeface="Arial" panose="020B0604020202020204" pitchFamily="34" charset="0"/>
        </a:defRPr>
      </a:lvl3pPr>
      <a:lvl4pPr algn="l" defTabSz="457200" rtl="0" fontAlgn="base">
        <a:spcBef>
          <a:spcPct val="0"/>
        </a:spcBef>
        <a:spcAft>
          <a:spcPct val="0"/>
        </a:spcAft>
        <a:defRPr sz="2400" b="1">
          <a:solidFill>
            <a:srgbClr val="595959"/>
          </a:solidFill>
          <a:latin typeface="Arial" panose="020B0604020202020204" pitchFamily="34" charset="0"/>
          <a:cs typeface="Arial" panose="020B0604020202020204" pitchFamily="34" charset="0"/>
        </a:defRPr>
      </a:lvl4pPr>
      <a:lvl5pPr algn="l" defTabSz="457200" rtl="0" fontAlgn="base">
        <a:spcBef>
          <a:spcPct val="0"/>
        </a:spcBef>
        <a:spcAft>
          <a:spcPct val="0"/>
        </a:spcAft>
        <a:defRPr sz="2400" b="1">
          <a:solidFill>
            <a:srgbClr val="595959"/>
          </a:solidFill>
          <a:latin typeface="Arial" panose="020B0604020202020204" pitchFamily="34" charset="0"/>
          <a:cs typeface="Arial" panose="020B0604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algn="l" defTabSz="457200" rtl="0" fontAlgn="t">
        <a:spcBef>
          <a:spcPct val="0"/>
        </a:spcBef>
        <a:spcAft>
          <a:spcPts val="1200"/>
        </a:spcAft>
        <a:buClr>
          <a:srgbClr val="CC2A2A"/>
        </a:buClr>
        <a:buSzPct val="100000"/>
        <a:defRPr kern="1200">
          <a:solidFill>
            <a:schemeClr val="tx2"/>
          </a:solidFill>
          <a:latin typeface="Arial" panose="020B0604020202020204" pitchFamily="34" charset="0"/>
          <a:ea typeface="+mn-ea"/>
          <a:cs typeface="Arial" panose="020B0604020202020204" pitchFamily="34" charset="0"/>
        </a:defRPr>
      </a:lvl1pPr>
      <a:lvl2pPr marL="323850" algn="l" defTabSz="457200" rtl="0" fontAlgn="base">
        <a:spcBef>
          <a:spcPct val="20000"/>
        </a:spcBef>
        <a:spcAft>
          <a:spcPts val="600"/>
        </a:spcAft>
        <a:buClr>
          <a:srgbClr val="CC2A2A"/>
        </a:buClr>
        <a:buSzPct val="100000"/>
        <a:defRPr sz="1600" kern="1200">
          <a:solidFill>
            <a:schemeClr val="tx2"/>
          </a:solidFill>
          <a:latin typeface="Arial" panose="020B0604020202020204" pitchFamily="34" charset="0"/>
          <a:ea typeface="+mn-ea"/>
          <a:cs typeface="Arial" panose="020B0604020202020204" pitchFamily="34" charset="0"/>
        </a:defRPr>
      </a:lvl2pPr>
      <a:lvl3pPr marL="628650" algn="l" defTabSz="457200" rtl="0" fontAlgn="base">
        <a:spcBef>
          <a:spcPct val="20000"/>
        </a:spcBef>
        <a:spcAft>
          <a:spcPts val="600"/>
        </a:spcAft>
        <a:buClr>
          <a:srgbClr val="CC2A2A"/>
        </a:buClr>
        <a:buSzPct val="100000"/>
        <a:defRPr sz="1400" kern="1200">
          <a:solidFill>
            <a:schemeClr val="tx2"/>
          </a:solidFill>
          <a:latin typeface="Arial" panose="020B0604020202020204" pitchFamily="34" charset="0"/>
          <a:ea typeface="+mn-ea"/>
          <a:cs typeface="Arial" panose="020B0604020202020204" pitchFamily="34" charset="0"/>
        </a:defRPr>
      </a:lvl3pPr>
      <a:lvl4pPr marL="1006475" algn="l" defTabSz="457200" rtl="0" fontAlgn="base">
        <a:spcBef>
          <a:spcPct val="20000"/>
        </a:spcBef>
        <a:spcAft>
          <a:spcPts val="600"/>
        </a:spcAft>
        <a:buClr>
          <a:srgbClr val="CC2A2A"/>
        </a:buClr>
        <a:buSzPct val="100000"/>
        <a:defRPr sz="1200" kern="1200">
          <a:solidFill>
            <a:schemeClr val="tx2"/>
          </a:solidFill>
          <a:latin typeface="Arial" panose="020B0604020202020204" pitchFamily="34" charset="0"/>
          <a:ea typeface="+mn-ea"/>
          <a:cs typeface="Arial" panose="020B0604020202020204" pitchFamily="34" charset="0"/>
        </a:defRPr>
      </a:lvl4pPr>
      <a:lvl5pPr marL="1366838" algn="l" defTabSz="457200" rtl="0" fontAlgn="base">
        <a:spcBef>
          <a:spcPct val="20000"/>
        </a:spcBef>
        <a:spcAft>
          <a:spcPts val="600"/>
        </a:spcAft>
        <a:buClr>
          <a:srgbClr val="CC2A2A"/>
        </a:buClr>
        <a:buSzPct val="100000"/>
        <a:defRPr sz="1200" kern="1200">
          <a:solidFill>
            <a:schemeClr val="tx2"/>
          </a:solidFill>
          <a:latin typeface="Arial" panose="020B0604020202020204" pitchFamily="34" charset="0"/>
          <a:ea typeface="+mn-ea"/>
          <a:cs typeface="Arial" panose="020B0604020202020204" pitchFamily="34" charset="0"/>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jpg"/><Relationship Id="rId5" Type="http://schemas.openxmlformats.org/officeDocument/2006/relationships/image" Target="../media/image42.jpg"/><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gif"/><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avana2012/IstatRegistryGUI_07072015/" TargetMode="External"/><Relationship Id="rId2" Type="http://schemas.openxmlformats.org/officeDocument/2006/relationships/hyperlink" Target="http://avana2012/SDMXDataLoader_08072015/login.aspx" TargetMode="Externa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esploradati.censimentopopolazione.istat.it/databrowser/#/en" TargetMode="External"/><Relationship Id="rId2" Type="http://schemas.openxmlformats.org/officeDocument/2006/relationships/hyperlink" Target="mailto:rizzo@istat.it" TargetMode="External"/><Relationship Id="rId1" Type="http://schemas.openxmlformats.org/officeDocument/2006/relationships/slideLayout" Target="../slideLayouts/slideLayout13.xml"/><Relationship Id="rId4" Type="http://schemas.openxmlformats.org/officeDocument/2006/relationships/hyperlink" Target="https://esploradati.istat.it/databrowser/#/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66201E88-91EF-4D22-8297-5B2EBE142FEF}"/>
              </a:ext>
            </a:extLst>
          </p:cNvPr>
          <p:cNvSpPr txBox="1">
            <a:spLocks/>
          </p:cNvSpPr>
          <p:nvPr/>
        </p:nvSpPr>
        <p:spPr bwMode="auto">
          <a:xfrm>
            <a:off x="1974008" y="1972504"/>
            <a:ext cx="8229600"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2400" b="0">
                <a:solidFill>
                  <a:srgbClr val="004E60"/>
                </a:solidFill>
                <a:latin typeface="+mj-lt"/>
                <a:ea typeface="+mj-ea"/>
                <a:cs typeface="+mj-cs"/>
              </a:defRPr>
            </a:lvl1pPr>
            <a:lvl2pPr algn="l" rtl="0" eaLnBrk="0" fontAlgn="base" hangingPunct="0">
              <a:spcBef>
                <a:spcPct val="0"/>
              </a:spcBef>
              <a:spcAft>
                <a:spcPct val="0"/>
              </a:spcAft>
              <a:defRPr sz="1600">
                <a:solidFill>
                  <a:schemeClr val="tx2"/>
                </a:solidFill>
                <a:latin typeface="Arial" charset="0"/>
              </a:defRPr>
            </a:lvl2pPr>
            <a:lvl3pPr algn="l" rtl="0" eaLnBrk="0" fontAlgn="base" hangingPunct="0">
              <a:spcBef>
                <a:spcPct val="0"/>
              </a:spcBef>
              <a:spcAft>
                <a:spcPct val="0"/>
              </a:spcAft>
              <a:defRPr sz="1600">
                <a:solidFill>
                  <a:schemeClr val="tx2"/>
                </a:solidFill>
                <a:latin typeface="Arial" charset="0"/>
              </a:defRPr>
            </a:lvl3pPr>
            <a:lvl4pPr algn="l" rtl="0" eaLnBrk="0" fontAlgn="base" hangingPunct="0">
              <a:spcBef>
                <a:spcPct val="0"/>
              </a:spcBef>
              <a:spcAft>
                <a:spcPct val="0"/>
              </a:spcAft>
              <a:defRPr sz="1600">
                <a:solidFill>
                  <a:schemeClr val="tx2"/>
                </a:solidFill>
                <a:latin typeface="Arial" charset="0"/>
              </a:defRPr>
            </a:lvl4pPr>
            <a:lvl5pPr algn="l" rtl="0" eaLnBrk="0" fontAlgn="base" hangingPunct="0">
              <a:spcBef>
                <a:spcPct val="0"/>
              </a:spcBef>
              <a:spcAft>
                <a:spcPct val="0"/>
              </a:spcAft>
              <a:defRPr sz="1600">
                <a:solidFill>
                  <a:schemeClr val="tx2"/>
                </a:solidFill>
                <a:latin typeface="Arial" charset="0"/>
              </a:defRPr>
            </a:lvl5pPr>
            <a:lvl6pPr marL="457200" algn="l" rtl="0" fontAlgn="base">
              <a:spcBef>
                <a:spcPct val="0"/>
              </a:spcBef>
              <a:spcAft>
                <a:spcPct val="0"/>
              </a:spcAft>
              <a:defRPr sz="1600">
                <a:solidFill>
                  <a:schemeClr val="tx2"/>
                </a:solidFill>
                <a:latin typeface="Arial" charset="0"/>
              </a:defRPr>
            </a:lvl6pPr>
            <a:lvl7pPr marL="914400" algn="l" rtl="0" fontAlgn="base">
              <a:spcBef>
                <a:spcPct val="0"/>
              </a:spcBef>
              <a:spcAft>
                <a:spcPct val="0"/>
              </a:spcAft>
              <a:defRPr sz="1600">
                <a:solidFill>
                  <a:schemeClr val="tx2"/>
                </a:solidFill>
                <a:latin typeface="Arial" charset="0"/>
              </a:defRPr>
            </a:lvl7pPr>
            <a:lvl8pPr marL="1371600" algn="l" rtl="0" fontAlgn="base">
              <a:spcBef>
                <a:spcPct val="0"/>
              </a:spcBef>
              <a:spcAft>
                <a:spcPct val="0"/>
              </a:spcAft>
              <a:defRPr sz="1600">
                <a:solidFill>
                  <a:schemeClr val="tx2"/>
                </a:solidFill>
                <a:latin typeface="Arial" charset="0"/>
              </a:defRPr>
            </a:lvl8pPr>
            <a:lvl9pPr marL="1828800" algn="l" rtl="0" fontAlgn="base">
              <a:spcBef>
                <a:spcPct val="0"/>
              </a:spcBef>
              <a:spcAft>
                <a:spcPct val="0"/>
              </a:spcAft>
              <a:defRPr sz="1600">
                <a:solidFill>
                  <a:schemeClr val="tx2"/>
                </a:solidFill>
                <a:latin typeface="Arial" charset="0"/>
              </a:defRPr>
            </a:lvl9pPr>
          </a:lstStyle>
          <a:p>
            <a:pPr lvl="0">
              <a:defRPr/>
            </a:pPr>
            <a:r>
              <a:rPr lang="en-GB" sz="3200" b="1" kern="0" dirty="0">
                <a:latin typeface="Calibri" panose="020F0502020204030204" pitchFamily="34" charset="0"/>
                <a:ea typeface="Calibri" panose="020F0502020204030204" pitchFamily="34" charset="0"/>
                <a:cs typeface="Arial" panose="020B0604020202020204" pitchFamily="34" charset="0"/>
              </a:rPr>
              <a:t>StatKit: the statistical toolkit SDMX based</a:t>
            </a:r>
            <a:br>
              <a:rPr lang="en-GB" sz="3200" b="1" kern="0" dirty="0">
                <a:latin typeface="Calibri" panose="020F0502020204030204" pitchFamily="34" charset="0"/>
                <a:ea typeface="Calibri" panose="020F0502020204030204" pitchFamily="34" charset="0"/>
                <a:cs typeface="Arial" panose="020B0604020202020204" pitchFamily="34" charset="0"/>
              </a:rPr>
            </a:br>
            <a:r>
              <a:rPr lang="en-GB" sz="3200" b="1" kern="0" dirty="0">
                <a:latin typeface="Calibri" panose="020F0502020204030204" pitchFamily="34" charset="0"/>
                <a:ea typeface="Calibri" panose="020F0502020204030204" pitchFamily="34" charset="0"/>
                <a:cs typeface="Arial" panose="020B0604020202020204" pitchFamily="34" charset="0"/>
              </a:rPr>
              <a:t/>
            </a:r>
            <a:br>
              <a:rPr lang="en-GB" sz="3200" b="1" kern="0" dirty="0">
                <a:latin typeface="Calibri" panose="020F0502020204030204" pitchFamily="34" charset="0"/>
                <a:ea typeface="Calibri" panose="020F0502020204030204" pitchFamily="34" charset="0"/>
                <a:cs typeface="Arial" panose="020B0604020202020204" pitchFamily="34" charset="0"/>
              </a:rPr>
            </a:br>
            <a:endParaRPr lang="en-US" sz="1400" kern="0" dirty="0">
              <a:latin typeface="Arial"/>
            </a:endParaRPr>
          </a:p>
        </p:txBody>
      </p:sp>
      <p:sp>
        <p:nvSpPr>
          <p:cNvPr id="11" name="Title 1">
            <a:extLst>
              <a:ext uri="{FF2B5EF4-FFF2-40B4-BE49-F238E27FC236}">
                <a16:creationId xmlns:a16="http://schemas.microsoft.com/office/drawing/2014/main" id="{8EE0B034-C023-4B64-8B49-B9D042A3F112}"/>
              </a:ext>
            </a:extLst>
          </p:cNvPr>
          <p:cNvSpPr txBox="1">
            <a:spLocks/>
          </p:cNvSpPr>
          <p:nvPr/>
        </p:nvSpPr>
        <p:spPr bwMode="auto">
          <a:xfrm>
            <a:off x="2956460" y="3573017"/>
            <a:ext cx="6264696" cy="532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2400" b="0">
                <a:solidFill>
                  <a:srgbClr val="004E60"/>
                </a:solidFill>
                <a:latin typeface="+mj-lt"/>
                <a:ea typeface="+mj-ea"/>
                <a:cs typeface="+mj-cs"/>
              </a:defRPr>
            </a:lvl1pPr>
            <a:lvl2pPr algn="l" rtl="0" eaLnBrk="0" fontAlgn="base" hangingPunct="0">
              <a:spcBef>
                <a:spcPct val="0"/>
              </a:spcBef>
              <a:spcAft>
                <a:spcPct val="0"/>
              </a:spcAft>
              <a:defRPr sz="1600">
                <a:solidFill>
                  <a:schemeClr val="tx2"/>
                </a:solidFill>
                <a:latin typeface="Arial" charset="0"/>
              </a:defRPr>
            </a:lvl2pPr>
            <a:lvl3pPr algn="l" rtl="0" eaLnBrk="0" fontAlgn="base" hangingPunct="0">
              <a:spcBef>
                <a:spcPct val="0"/>
              </a:spcBef>
              <a:spcAft>
                <a:spcPct val="0"/>
              </a:spcAft>
              <a:defRPr sz="1600">
                <a:solidFill>
                  <a:schemeClr val="tx2"/>
                </a:solidFill>
                <a:latin typeface="Arial" charset="0"/>
              </a:defRPr>
            </a:lvl3pPr>
            <a:lvl4pPr algn="l" rtl="0" eaLnBrk="0" fontAlgn="base" hangingPunct="0">
              <a:spcBef>
                <a:spcPct val="0"/>
              </a:spcBef>
              <a:spcAft>
                <a:spcPct val="0"/>
              </a:spcAft>
              <a:defRPr sz="1600">
                <a:solidFill>
                  <a:schemeClr val="tx2"/>
                </a:solidFill>
                <a:latin typeface="Arial" charset="0"/>
              </a:defRPr>
            </a:lvl4pPr>
            <a:lvl5pPr algn="l" rtl="0" eaLnBrk="0" fontAlgn="base" hangingPunct="0">
              <a:spcBef>
                <a:spcPct val="0"/>
              </a:spcBef>
              <a:spcAft>
                <a:spcPct val="0"/>
              </a:spcAft>
              <a:defRPr sz="1600">
                <a:solidFill>
                  <a:schemeClr val="tx2"/>
                </a:solidFill>
                <a:latin typeface="Arial" charset="0"/>
              </a:defRPr>
            </a:lvl5pPr>
            <a:lvl6pPr marL="457200" algn="l" rtl="0" fontAlgn="base">
              <a:spcBef>
                <a:spcPct val="0"/>
              </a:spcBef>
              <a:spcAft>
                <a:spcPct val="0"/>
              </a:spcAft>
              <a:defRPr sz="1600">
                <a:solidFill>
                  <a:schemeClr val="tx2"/>
                </a:solidFill>
                <a:latin typeface="Arial" charset="0"/>
              </a:defRPr>
            </a:lvl6pPr>
            <a:lvl7pPr marL="914400" algn="l" rtl="0" fontAlgn="base">
              <a:spcBef>
                <a:spcPct val="0"/>
              </a:spcBef>
              <a:spcAft>
                <a:spcPct val="0"/>
              </a:spcAft>
              <a:defRPr sz="1600">
                <a:solidFill>
                  <a:schemeClr val="tx2"/>
                </a:solidFill>
                <a:latin typeface="Arial" charset="0"/>
              </a:defRPr>
            </a:lvl7pPr>
            <a:lvl8pPr marL="1371600" algn="l" rtl="0" fontAlgn="base">
              <a:spcBef>
                <a:spcPct val="0"/>
              </a:spcBef>
              <a:spcAft>
                <a:spcPct val="0"/>
              </a:spcAft>
              <a:defRPr sz="1600">
                <a:solidFill>
                  <a:schemeClr val="tx2"/>
                </a:solidFill>
                <a:latin typeface="Arial" charset="0"/>
              </a:defRPr>
            </a:lvl8pPr>
            <a:lvl9pPr marL="1828800" algn="l" rtl="0" fontAlgn="base">
              <a:spcBef>
                <a:spcPct val="0"/>
              </a:spcBef>
              <a:spcAft>
                <a:spcPct val="0"/>
              </a:spcAft>
              <a:defRPr sz="1600">
                <a:solidFill>
                  <a:schemeClr val="tx2"/>
                </a:solidFill>
                <a:latin typeface="Arial" charset="0"/>
              </a:defRPr>
            </a:lvl9pPr>
          </a:lstStyle>
          <a:p>
            <a:pPr defTabSz="914400">
              <a:defRPr/>
            </a:pPr>
            <a:r>
              <a:rPr lang="en-US" sz="1400" b="1" kern="0" dirty="0">
                <a:latin typeface="Arial"/>
              </a:rPr>
              <a:t>Francesco Rizzo</a:t>
            </a:r>
          </a:p>
          <a:p>
            <a:pPr defTabSz="914400">
              <a:defRPr/>
            </a:pPr>
            <a:r>
              <a:rPr lang="en-US" sz="1400" kern="0" dirty="0">
                <a:latin typeface="Arial"/>
              </a:rPr>
              <a:t>rizzo@istat.it</a:t>
            </a:r>
          </a:p>
        </p:txBody>
      </p:sp>
      <p:sp>
        <p:nvSpPr>
          <p:cNvPr id="5" name="Rectangle 3"/>
          <p:cNvSpPr>
            <a:spLocks noChangeArrowheads="1"/>
          </p:cNvSpPr>
          <p:nvPr/>
        </p:nvSpPr>
        <p:spPr bwMode="auto">
          <a:xfrm>
            <a:off x="1990330" y="448598"/>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3" name="Picture 2">
            <a:extLst>
              <a:ext uri="{FF2B5EF4-FFF2-40B4-BE49-F238E27FC236}">
                <a16:creationId xmlns:a16="http://schemas.microsoft.com/office/drawing/2014/main" id="{5B822AC6-17AA-EAC4-23D3-439F66AD62BE}"/>
              </a:ext>
            </a:extLst>
          </p:cNvPr>
          <p:cNvPicPr>
            <a:picLocks noChangeAspect="1"/>
          </p:cNvPicPr>
          <p:nvPr/>
        </p:nvPicPr>
        <p:blipFill>
          <a:blip r:embed="rId3"/>
          <a:stretch>
            <a:fillRect/>
          </a:stretch>
        </p:blipFill>
        <p:spPr>
          <a:xfrm>
            <a:off x="932112" y="415207"/>
            <a:ext cx="1800225" cy="714375"/>
          </a:xfrm>
          <a:prstGeom prst="rect">
            <a:avLst/>
          </a:prstGeom>
        </p:spPr>
      </p:pic>
    </p:spTree>
    <p:extLst>
      <p:ext uri="{BB962C8B-B14F-4D97-AF65-F5344CB8AC3E}">
        <p14:creationId xmlns:p14="http://schemas.microsoft.com/office/powerpoint/2010/main" val="2648698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Transformation - Excel2CSV tool </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10</a:t>
            </a:fld>
            <a:endParaRPr lang="en-US" dirty="0"/>
          </a:p>
        </p:txBody>
      </p:sp>
      <p:pic>
        <p:nvPicPr>
          <p:cNvPr id="9" name="Immagine 8"/>
          <p:cNvPicPr>
            <a:picLocks noChangeAspect="1"/>
          </p:cNvPicPr>
          <p:nvPr/>
        </p:nvPicPr>
        <p:blipFill>
          <a:blip r:embed="rId2"/>
          <a:stretch>
            <a:fillRect/>
          </a:stretch>
        </p:blipFill>
        <p:spPr>
          <a:xfrm>
            <a:off x="7995907" y="4352351"/>
            <a:ext cx="2603660" cy="1648863"/>
          </a:xfrm>
          <a:prstGeom prst="rect">
            <a:avLst/>
          </a:prstGeom>
        </p:spPr>
      </p:pic>
      <p:sp>
        <p:nvSpPr>
          <p:cNvPr id="12" name="CasellaDiTesto 11"/>
          <p:cNvSpPr txBox="1"/>
          <p:nvPr/>
        </p:nvSpPr>
        <p:spPr>
          <a:xfrm>
            <a:off x="8390128" y="4023682"/>
            <a:ext cx="1702710" cy="369332"/>
          </a:xfrm>
          <a:prstGeom prst="rect">
            <a:avLst/>
          </a:prstGeom>
          <a:noFill/>
        </p:spPr>
        <p:txBody>
          <a:bodyPr wrap="none" rtlCol="0">
            <a:spAutoFit/>
          </a:bodyPr>
          <a:lstStyle/>
          <a:p>
            <a:r>
              <a:rPr lang="en-GB" dirty="0"/>
              <a:t>SDMX Data File</a:t>
            </a:r>
          </a:p>
        </p:txBody>
      </p:sp>
      <p:pic>
        <p:nvPicPr>
          <p:cNvPr id="14" name="Immagine 13"/>
          <p:cNvPicPr>
            <a:picLocks noChangeAspect="1"/>
          </p:cNvPicPr>
          <p:nvPr/>
        </p:nvPicPr>
        <p:blipFill>
          <a:blip r:embed="rId3"/>
          <a:stretch>
            <a:fillRect/>
          </a:stretch>
        </p:blipFill>
        <p:spPr>
          <a:xfrm>
            <a:off x="4744077" y="1009357"/>
            <a:ext cx="4582164" cy="2181529"/>
          </a:xfrm>
          <a:prstGeom prst="rect">
            <a:avLst/>
          </a:prstGeom>
        </p:spPr>
      </p:pic>
      <p:pic>
        <p:nvPicPr>
          <p:cNvPr id="16" name="Immagine 15"/>
          <p:cNvPicPr>
            <a:picLocks noChangeAspect="1"/>
          </p:cNvPicPr>
          <p:nvPr/>
        </p:nvPicPr>
        <p:blipFill>
          <a:blip r:embed="rId4"/>
          <a:stretch>
            <a:fillRect/>
          </a:stretch>
        </p:blipFill>
        <p:spPr>
          <a:xfrm>
            <a:off x="141993" y="1016801"/>
            <a:ext cx="3992485" cy="1791902"/>
          </a:xfrm>
          <a:prstGeom prst="rect">
            <a:avLst/>
          </a:prstGeom>
        </p:spPr>
      </p:pic>
      <p:sp>
        <p:nvSpPr>
          <p:cNvPr id="17" name="Freccia a destra 16"/>
          <p:cNvSpPr/>
          <p:nvPr/>
        </p:nvSpPr>
        <p:spPr>
          <a:xfrm>
            <a:off x="4130093" y="1636488"/>
            <a:ext cx="641131" cy="772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uppo 5"/>
          <p:cNvGrpSpPr/>
          <p:nvPr/>
        </p:nvGrpSpPr>
        <p:grpSpPr>
          <a:xfrm>
            <a:off x="9283628" y="1845379"/>
            <a:ext cx="2685822" cy="923330"/>
            <a:chOff x="9283628" y="1845379"/>
            <a:chExt cx="2685822" cy="923330"/>
          </a:xfrm>
        </p:grpSpPr>
        <p:sp>
          <p:nvSpPr>
            <p:cNvPr id="21" name="Freccia a sinistra 20"/>
            <p:cNvSpPr/>
            <p:nvPr/>
          </p:nvSpPr>
          <p:spPr>
            <a:xfrm>
              <a:off x="9283628" y="1912752"/>
              <a:ext cx="651642" cy="66985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CasellaDiTesto 21"/>
            <p:cNvSpPr txBox="1"/>
            <p:nvPr/>
          </p:nvSpPr>
          <p:spPr>
            <a:xfrm>
              <a:off x="9910681" y="1845379"/>
              <a:ext cx="2058769" cy="923330"/>
            </a:xfrm>
            <a:prstGeom prst="rect">
              <a:avLst/>
            </a:prstGeom>
            <a:solidFill>
              <a:srgbClr val="FFE389"/>
            </a:solidFill>
            <a:ln>
              <a:solidFill>
                <a:schemeClr val="tx1"/>
              </a:solidFill>
            </a:ln>
          </p:spPr>
          <p:txBody>
            <a:bodyPr wrap="none" rtlCol="0">
              <a:spAutoFit/>
            </a:bodyPr>
            <a:lstStyle/>
            <a:p>
              <a:pPr algn="ctr"/>
              <a:r>
                <a:rPr lang="en-US" dirty="0"/>
                <a:t>SDMX</a:t>
              </a:r>
            </a:p>
            <a:p>
              <a:pPr algn="ctr"/>
              <a:r>
                <a:rPr lang="en-US" dirty="0"/>
                <a:t>Data </a:t>
              </a:r>
            </a:p>
            <a:p>
              <a:pPr algn="ctr"/>
              <a:r>
                <a:rPr lang="en-US" dirty="0"/>
                <a:t>Structure Definition</a:t>
              </a:r>
            </a:p>
          </p:txBody>
        </p:sp>
      </p:grpSp>
      <p:grpSp>
        <p:nvGrpSpPr>
          <p:cNvPr id="4" name="Gruppo 3"/>
          <p:cNvGrpSpPr/>
          <p:nvPr/>
        </p:nvGrpSpPr>
        <p:grpSpPr>
          <a:xfrm>
            <a:off x="1798970" y="2955237"/>
            <a:ext cx="3103353" cy="2669162"/>
            <a:chOff x="1798970" y="2955237"/>
            <a:chExt cx="3103353" cy="2669162"/>
          </a:xfrm>
        </p:grpSpPr>
        <p:pic>
          <p:nvPicPr>
            <p:cNvPr id="10" name="Immagine 9"/>
            <p:cNvPicPr>
              <a:picLocks noChangeAspect="1"/>
            </p:cNvPicPr>
            <p:nvPr/>
          </p:nvPicPr>
          <p:blipFill>
            <a:blip r:embed="rId5"/>
            <a:stretch>
              <a:fillRect/>
            </a:stretch>
          </p:blipFill>
          <p:spPr>
            <a:xfrm>
              <a:off x="1798970" y="3931940"/>
              <a:ext cx="1653099" cy="1692459"/>
            </a:xfrm>
            <a:prstGeom prst="rect">
              <a:avLst/>
            </a:prstGeom>
          </p:spPr>
        </p:pic>
        <p:sp>
          <p:nvSpPr>
            <p:cNvPr id="18" name="CasellaDiTesto 17"/>
            <p:cNvSpPr txBox="1"/>
            <p:nvPr/>
          </p:nvSpPr>
          <p:spPr>
            <a:xfrm>
              <a:off x="1861273" y="3631948"/>
              <a:ext cx="1720343" cy="369332"/>
            </a:xfrm>
            <a:prstGeom prst="rect">
              <a:avLst/>
            </a:prstGeom>
            <a:noFill/>
          </p:spPr>
          <p:txBody>
            <a:bodyPr wrap="none" rtlCol="0">
              <a:spAutoFit/>
            </a:bodyPr>
            <a:lstStyle/>
            <a:p>
              <a:r>
                <a:rPr lang="it-IT" dirty="0"/>
                <a:t>Code List (CSV)</a:t>
              </a:r>
              <a:endParaRPr lang="en-GB" dirty="0"/>
            </a:p>
          </p:txBody>
        </p:sp>
        <p:sp>
          <p:nvSpPr>
            <p:cNvPr id="23" name="Freccia in giù 22"/>
            <p:cNvSpPr/>
            <p:nvPr/>
          </p:nvSpPr>
          <p:spPr>
            <a:xfrm rot="2769621">
              <a:off x="3876438" y="2625170"/>
              <a:ext cx="695818" cy="13559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 name="Gruppo 1"/>
          <p:cNvGrpSpPr/>
          <p:nvPr/>
        </p:nvGrpSpPr>
        <p:grpSpPr>
          <a:xfrm>
            <a:off x="5100359" y="3303146"/>
            <a:ext cx="2404027" cy="2856678"/>
            <a:chOff x="5100359" y="3303146"/>
            <a:chExt cx="2404027" cy="2856678"/>
          </a:xfrm>
        </p:grpSpPr>
        <p:pic>
          <p:nvPicPr>
            <p:cNvPr id="19" name="Immagine 18"/>
            <p:cNvPicPr>
              <a:picLocks noChangeAspect="1"/>
            </p:cNvPicPr>
            <p:nvPr/>
          </p:nvPicPr>
          <p:blipFill>
            <a:blip r:embed="rId6"/>
            <a:stretch>
              <a:fillRect/>
            </a:stretch>
          </p:blipFill>
          <p:spPr>
            <a:xfrm>
              <a:off x="5100359" y="4111663"/>
              <a:ext cx="2095792" cy="2048161"/>
            </a:xfrm>
            <a:prstGeom prst="rect">
              <a:avLst/>
            </a:prstGeom>
          </p:spPr>
        </p:pic>
        <p:sp>
          <p:nvSpPr>
            <p:cNvPr id="20" name="CasellaDiTesto 19"/>
            <p:cNvSpPr txBox="1"/>
            <p:nvPr/>
          </p:nvSpPr>
          <p:spPr>
            <a:xfrm>
              <a:off x="5156509" y="3762952"/>
              <a:ext cx="1640193" cy="369332"/>
            </a:xfrm>
            <a:prstGeom prst="rect">
              <a:avLst/>
            </a:prstGeom>
            <a:noFill/>
          </p:spPr>
          <p:txBody>
            <a:bodyPr wrap="none" rtlCol="0">
              <a:spAutoFit/>
            </a:bodyPr>
            <a:lstStyle/>
            <a:p>
              <a:r>
                <a:rPr lang="it-IT" dirty="0"/>
                <a:t>Data File (CSV)</a:t>
              </a:r>
              <a:endParaRPr lang="en-GB" dirty="0"/>
            </a:p>
          </p:txBody>
        </p:sp>
        <p:sp>
          <p:nvSpPr>
            <p:cNvPr id="24" name="Freccia a sinistra 23"/>
            <p:cNvSpPr/>
            <p:nvPr/>
          </p:nvSpPr>
          <p:spPr>
            <a:xfrm rot="20217021">
              <a:off x="6400800" y="3303146"/>
              <a:ext cx="1103586" cy="4598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Freccia a sinistra 24"/>
          <p:cNvSpPr/>
          <p:nvPr/>
        </p:nvSpPr>
        <p:spPr>
          <a:xfrm rot="13373829">
            <a:off x="8399058" y="3392088"/>
            <a:ext cx="1103586" cy="4598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6599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Excel2CSV tool – from complex multidimensional tables</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11</a:t>
            </a:fld>
            <a:endParaRPr lang="en-US" dirty="0"/>
          </a:p>
        </p:txBody>
      </p:sp>
      <p:pic>
        <p:nvPicPr>
          <p:cNvPr id="6" name="Immagine 5"/>
          <p:cNvPicPr>
            <a:picLocks noChangeAspect="1"/>
          </p:cNvPicPr>
          <p:nvPr/>
        </p:nvPicPr>
        <p:blipFill>
          <a:blip r:embed="rId2"/>
          <a:stretch>
            <a:fillRect/>
          </a:stretch>
        </p:blipFill>
        <p:spPr bwMode="auto">
          <a:xfrm>
            <a:off x="574294" y="1088048"/>
            <a:ext cx="10725691" cy="4428832"/>
          </a:xfrm>
          <a:prstGeom prst="rect">
            <a:avLst/>
          </a:prstGeom>
        </p:spPr>
      </p:pic>
      <p:sp>
        <p:nvSpPr>
          <p:cNvPr id="7" name="Parentesi graffa aperta 6"/>
          <p:cNvSpPr/>
          <p:nvPr/>
        </p:nvSpPr>
        <p:spPr>
          <a:xfrm rot="16200000">
            <a:off x="2580872" y="4020072"/>
            <a:ext cx="396572" cy="374432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8" name="Parentesi graffa chiusa 7"/>
          <p:cNvSpPr/>
          <p:nvPr/>
        </p:nvSpPr>
        <p:spPr>
          <a:xfrm>
            <a:off x="11404315" y="1705510"/>
            <a:ext cx="142959" cy="1089061"/>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17" name="Gruppo 16"/>
          <p:cNvGrpSpPr/>
          <p:nvPr/>
        </p:nvGrpSpPr>
        <p:grpSpPr>
          <a:xfrm>
            <a:off x="3585681" y="5516880"/>
            <a:ext cx="840767" cy="888909"/>
            <a:chOff x="3585681" y="5516880"/>
            <a:chExt cx="840767" cy="888909"/>
          </a:xfrm>
        </p:grpSpPr>
        <p:cxnSp>
          <p:nvCxnSpPr>
            <p:cNvPr id="10" name="Connettore 2 9"/>
            <p:cNvCxnSpPr/>
            <p:nvPr/>
          </p:nvCxnSpPr>
          <p:spPr>
            <a:xfrm flipV="1">
              <a:off x="3585681" y="5516880"/>
              <a:ext cx="10274" cy="88034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flipV="1">
              <a:off x="4416174" y="5525444"/>
              <a:ext cx="10274" cy="88034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3" name="Connettore 2 12"/>
          <p:cNvCxnSpPr/>
          <p:nvPr/>
        </p:nvCxnSpPr>
        <p:spPr>
          <a:xfrm>
            <a:off x="5095979" y="2373330"/>
            <a:ext cx="109933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11299450" y="2659292"/>
            <a:ext cx="750860" cy="0"/>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41586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Excel2CSV tool – Eurostat Data collection questionnaire for NA</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12</a:t>
            </a:fld>
            <a:endParaRPr lang="en-US" dirty="0"/>
          </a:p>
        </p:txBody>
      </p:sp>
      <p:pic>
        <p:nvPicPr>
          <p:cNvPr id="2" name="Immagine 1"/>
          <p:cNvPicPr>
            <a:picLocks noChangeAspect="1"/>
          </p:cNvPicPr>
          <p:nvPr/>
        </p:nvPicPr>
        <p:blipFill>
          <a:blip r:embed="rId2"/>
          <a:stretch>
            <a:fillRect/>
          </a:stretch>
        </p:blipFill>
        <p:spPr>
          <a:xfrm>
            <a:off x="2647625" y="822480"/>
            <a:ext cx="6896748" cy="5747289"/>
          </a:xfrm>
          <a:prstGeom prst="rect">
            <a:avLst/>
          </a:prstGeom>
        </p:spPr>
      </p:pic>
      <p:sp>
        <p:nvSpPr>
          <p:cNvPr id="4" name="Parentesi graffa aperta 3"/>
          <p:cNvSpPr/>
          <p:nvPr/>
        </p:nvSpPr>
        <p:spPr>
          <a:xfrm>
            <a:off x="2024009" y="1160980"/>
            <a:ext cx="400692" cy="1787703"/>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Parentesi graffa aperta 5"/>
          <p:cNvSpPr/>
          <p:nvPr/>
        </p:nvSpPr>
        <p:spPr>
          <a:xfrm rot="16200000">
            <a:off x="3780674" y="2048055"/>
            <a:ext cx="281118" cy="2082376"/>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8" name="Parentesi graffa aperta 7"/>
          <p:cNvSpPr/>
          <p:nvPr/>
        </p:nvSpPr>
        <p:spPr>
          <a:xfrm rot="16200000">
            <a:off x="5376665" y="2544714"/>
            <a:ext cx="281118" cy="1089058"/>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0" name="Connettore 2 9"/>
          <p:cNvCxnSpPr/>
          <p:nvPr/>
        </p:nvCxnSpPr>
        <p:spPr>
          <a:xfrm>
            <a:off x="7941924" y="2178121"/>
            <a:ext cx="30822" cy="179798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8186790" y="2186685"/>
            <a:ext cx="30822" cy="179798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Parentesi graffa aperta 3">
            <a:extLst>
              <a:ext uri="{FF2B5EF4-FFF2-40B4-BE49-F238E27FC236}">
                <a16:creationId xmlns:a16="http://schemas.microsoft.com/office/drawing/2014/main" id="{A6266116-4291-1EEC-44DE-A409BB394547}"/>
              </a:ext>
            </a:extLst>
          </p:cNvPr>
          <p:cNvSpPr/>
          <p:nvPr/>
        </p:nvSpPr>
        <p:spPr>
          <a:xfrm>
            <a:off x="2013122" y="4044244"/>
            <a:ext cx="400692" cy="353687"/>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9" name="Connettore 2 11">
            <a:extLst>
              <a:ext uri="{FF2B5EF4-FFF2-40B4-BE49-F238E27FC236}">
                <a16:creationId xmlns:a16="http://schemas.microsoft.com/office/drawing/2014/main" id="{54BA4485-E4AB-4CAA-AFF0-461281A4D860}"/>
              </a:ext>
            </a:extLst>
          </p:cNvPr>
          <p:cNvCxnSpPr/>
          <p:nvPr/>
        </p:nvCxnSpPr>
        <p:spPr>
          <a:xfrm>
            <a:off x="3331768" y="3459964"/>
            <a:ext cx="30822" cy="10149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112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Excel2CSV tool – Data collection questionnaire</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13</a:t>
            </a:fld>
            <a:endParaRPr lang="en-US" dirty="0"/>
          </a:p>
        </p:txBody>
      </p:sp>
      <p:pic>
        <p:nvPicPr>
          <p:cNvPr id="2" name="Immagine 1"/>
          <p:cNvPicPr>
            <a:picLocks noChangeAspect="1"/>
          </p:cNvPicPr>
          <p:nvPr/>
        </p:nvPicPr>
        <p:blipFill>
          <a:blip r:embed="rId2"/>
          <a:stretch>
            <a:fillRect/>
          </a:stretch>
        </p:blipFill>
        <p:spPr>
          <a:xfrm>
            <a:off x="2328769" y="892393"/>
            <a:ext cx="7534460" cy="5479607"/>
          </a:xfrm>
          <a:prstGeom prst="rect">
            <a:avLst/>
          </a:prstGeom>
        </p:spPr>
      </p:pic>
    </p:spTree>
    <p:extLst>
      <p:ext uri="{BB962C8B-B14F-4D97-AF65-F5344CB8AC3E}">
        <p14:creationId xmlns:p14="http://schemas.microsoft.com/office/powerpoint/2010/main" val="2189105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b="1" dirty="0"/>
              <a:t>Processing – </a:t>
            </a:r>
            <a:r>
              <a:rPr lang="en-US" b="1" dirty="0" err="1"/>
              <a:t>CsvHandler</a:t>
            </a:r>
            <a:r>
              <a:rPr lang="en-US" b="1" dirty="0"/>
              <a:t> tool</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14</a:t>
            </a:fld>
            <a:endParaRPr lang="en-US" dirty="0"/>
          </a:p>
        </p:txBody>
      </p:sp>
      <p:sp>
        <p:nvSpPr>
          <p:cNvPr id="4" name="CasellaDiTesto 9">
            <a:extLst>
              <a:ext uri="{FF2B5EF4-FFF2-40B4-BE49-F238E27FC236}">
                <a16:creationId xmlns:a16="http://schemas.microsoft.com/office/drawing/2014/main" id="{AC3445B2-8F21-3C2B-FE34-FCB7444912D3}"/>
              </a:ext>
            </a:extLst>
          </p:cNvPr>
          <p:cNvSpPr txBox="1"/>
          <p:nvPr/>
        </p:nvSpPr>
        <p:spPr>
          <a:xfrm>
            <a:off x="708660" y="1110630"/>
            <a:ext cx="10641330" cy="4893647"/>
          </a:xfrm>
          <a:prstGeom prst="rect">
            <a:avLst/>
          </a:prstGeom>
          <a:noFill/>
        </p:spPr>
        <p:txBody>
          <a:bodyPr wrap="square" rtlCol="0">
            <a:spAutoFit/>
          </a:bodyPr>
          <a:lstStyle/>
          <a:p>
            <a:pPr>
              <a:spcBef>
                <a:spcPts val="600"/>
              </a:spcBef>
              <a:spcAft>
                <a:spcPts val="600"/>
              </a:spcAft>
            </a:pPr>
            <a:r>
              <a:rPr lang="en-GB" sz="2200" dirty="0">
                <a:latin typeface="Verdana" panose="020B0604030504040204" pitchFamily="34" charset="0"/>
                <a:ea typeface="Verdana" panose="020B0604030504040204" pitchFamily="34" charset="0"/>
                <a:cs typeface="Verdana" panose="020B0604030504040204" pitchFamily="34" charset="0"/>
              </a:rPr>
              <a:t>CsvHandler is a free and open-source desktop (windows) application for processing CSV files to be consumed by “Meta and Data Manager”.</a:t>
            </a:r>
          </a:p>
          <a:p>
            <a:pPr>
              <a:spcBef>
                <a:spcPts val="600"/>
              </a:spcBef>
              <a:spcAft>
                <a:spcPts val="600"/>
              </a:spcAft>
            </a:pPr>
            <a:r>
              <a:rPr lang="en-GB" sz="2200" dirty="0">
                <a:latin typeface="Verdana" panose="020B0604030504040204" pitchFamily="34" charset="0"/>
                <a:ea typeface="Verdana" panose="020B0604030504040204" pitchFamily="34" charset="0"/>
                <a:cs typeface="Verdana" panose="020B0604030504040204" pitchFamily="34" charset="0"/>
              </a:rPr>
              <a:t>CsvHandler allows:</a:t>
            </a:r>
          </a:p>
          <a:p>
            <a:pPr marL="285750" indent="-285750">
              <a:spcBef>
                <a:spcPts val="600"/>
              </a:spcBef>
              <a:spcAft>
                <a:spcPts val="6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Add columns with a fixed value</a:t>
            </a:r>
          </a:p>
          <a:p>
            <a:pPr marL="285750" indent="-285750">
              <a:spcBef>
                <a:spcPts val="600"/>
              </a:spcBef>
              <a:spcAft>
                <a:spcPts val="6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Add columns with calculated values applying rules</a:t>
            </a:r>
          </a:p>
          <a:p>
            <a:pPr marL="285750" indent="-285750">
              <a:spcBef>
                <a:spcPts val="600"/>
              </a:spcBef>
              <a:spcAft>
                <a:spcPts val="6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Add columns with transcoded values</a:t>
            </a:r>
          </a:p>
          <a:p>
            <a:pPr marL="285750" indent="-285750">
              <a:spcBef>
                <a:spcPts val="600"/>
              </a:spcBef>
              <a:spcAft>
                <a:spcPts val="6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Reorder and/or hide the columns</a:t>
            </a:r>
          </a:p>
          <a:p>
            <a:pPr marL="285750" indent="-285750">
              <a:spcBef>
                <a:spcPts val="600"/>
              </a:spcBef>
              <a:spcAft>
                <a:spcPts val="6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Export the records after the processing in a new CSV file, also applying filters, in order to export a subset of the rows</a:t>
            </a:r>
          </a:p>
          <a:p>
            <a:pPr marL="285750" indent="-285750">
              <a:spcBef>
                <a:spcPts val="600"/>
              </a:spcBef>
              <a:spcAft>
                <a:spcPts val="6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Save all the processing actions and rules in a “XML Mapping” file, in order to be applied late</a:t>
            </a:r>
          </a:p>
        </p:txBody>
      </p:sp>
    </p:spTree>
    <p:extLst>
      <p:ext uri="{BB962C8B-B14F-4D97-AF65-F5344CB8AC3E}">
        <p14:creationId xmlns:p14="http://schemas.microsoft.com/office/powerpoint/2010/main" val="9094561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b="1" dirty="0"/>
              <a:t>How </a:t>
            </a:r>
            <a:r>
              <a:rPr lang="en-US" b="1" dirty="0" err="1"/>
              <a:t>CsvHandler</a:t>
            </a:r>
            <a:r>
              <a:rPr lang="en-US" b="1" dirty="0"/>
              <a:t> operates</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15</a:t>
            </a:fld>
            <a:endParaRPr lang="en-US" dirty="0"/>
          </a:p>
        </p:txBody>
      </p:sp>
      <p:sp>
        <p:nvSpPr>
          <p:cNvPr id="2" name="CasellaDiTesto 9">
            <a:extLst>
              <a:ext uri="{FF2B5EF4-FFF2-40B4-BE49-F238E27FC236}">
                <a16:creationId xmlns:a16="http://schemas.microsoft.com/office/drawing/2014/main" id="{623865F0-1058-FA0A-A83B-4ABE2F9FC075}"/>
              </a:ext>
            </a:extLst>
          </p:cNvPr>
          <p:cNvSpPr txBox="1"/>
          <p:nvPr/>
        </p:nvSpPr>
        <p:spPr>
          <a:xfrm>
            <a:off x="754499" y="847741"/>
            <a:ext cx="10983703" cy="3600986"/>
          </a:xfrm>
          <a:prstGeom prst="rect">
            <a:avLst/>
          </a:prstGeom>
          <a:noFill/>
        </p:spPr>
        <p:txBody>
          <a:bodyPr wrap="square" rtlCol="0">
            <a:spAutoFit/>
          </a:bodyPr>
          <a:lstStyle/>
          <a:p>
            <a:pPr marL="342900" indent="-342900">
              <a:spcAft>
                <a:spcPts val="12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CsvHandler processes CSV files using rules written through standard SQL statement</a:t>
            </a:r>
          </a:p>
          <a:p>
            <a:pPr marL="342900" indent="-342900">
              <a:spcAft>
                <a:spcPts val="1200"/>
              </a:spcAft>
              <a:buFont typeface="Wingdings" panose="05000000000000000000" pitchFamily="2" charset="2"/>
              <a:buChar char="q"/>
            </a:pPr>
            <a:r>
              <a:rPr lang="en-GB" sz="2200" dirty="0" err="1">
                <a:latin typeface="Verdana" panose="020B0604030504040204" pitchFamily="34" charset="0"/>
                <a:ea typeface="Verdana" panose="020B0604030504040204" pitchFamily="34" charset="0"/>
                <a:cs typeface="Verdana" panose="020B0604030504040204" pitchFamily="34" charset="0"/>
              </a:rPr>
              <a:t>Transcodings</a:t>
            </a:r>
            <a:r>
              <a:rPr lang="en-GB" sz="2200" dirty="0">
                <a:latin typeface="Verdana" panose="020B0604030504040204" pitchFamily="34" charset="0"/>
                <a:ea typeface="Verdana" panose="020B0604030504040204" pitchFamily="34" charset="0"/>
                <a:cs typeface="Verdana" panose="020B0604030504040204" pitchFamily="34" charset="0"/>
              </a:rPr>
              <a:t> are achieved importing the rules from a CSV file (two columns: the first column with the codes that must be transcoded, the second column with the new codes)</a:t>
            </a:r>
          </a:p>
          <a:p>
            <a:pPr marL="342900" indent="-342900">
              <a:spcAft>
                <a:spcPts val="12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A non-expert SQL user can operate through pre-prepared rules; therefore she/he can process files clicking on specific buttons and complete the proposed templates rules</a:t>
            </a:r>
          </a:p>
          <a:p>
            <a:pPr marL="342900" indent="-342900">
              <a:spcAft>
                <a:spcPts val="1200"/>
              </a:spcAft>
              <a:buFont typeface="Wingdings" panose="05000000000000000000" pitchFamily="2" charset="2"/>
              <a:buChar char="q"/>
            </a:pPr>
            <a:r>
              <a:rPr lang="en-GB" sz="2200" dirty="0">
                <a:latin typeface="Verdana" panose="020B0604030504040204" pitchFamily="34" charset="0"/>
                <a:ea typeface="Verdana" panose="020B0604030504040204" pitchFamily="34" charset="0"/>
                <a:cs typeface="Verdana" panose="020B0604030504040204" pitchFamily="34" charset="0"/>
              </a:rPr>
              <a:t>An expert SQL user can write directly the rules</a:t>
            </a:r>
          </a:p>
        </p:txBody>
      </p:sp>
      <p:sp>
        <p:nvSpPr>
          <p:cNvPr id="6" name="Rettangolo 2">
            <a:extLst>
              <a:ext uri="{FF2B5EF4-FFF2-40B4-BE49-F238E27FC236}">
                <a16:creationId xmlns:a16="http://schemas.microsoft.com/office/drawing/2014/main" id="{0CA808BE-758D-4939-CC3E-48144F4957DB}"/>
              </a:ext>
            </a:extLst>
          </p:cNvPr>
          <p:cNvSpPr/>
          <p:nvPr/>
        </p:nvSpPr>
        <p:spPr>
          <a:xfrm>
            <a:off x="942254" y="5086929"/>
            <a:ext cx="10608192" cy="1107996"/>
          </a:xfrm>
          <a:prstGeom prst="rect">
            <a:avLst/>
          </a:prstGeom>
          <a:solidFill>
            <a:schemeClr val="bg1">
              <a:lumMod val="95000"/>
            </a:schemeClr>
          </a:solidFill>
        </p:spPr>
        <p:txBody>
          <a:bodyPr wrap="square">
            <a:spAutoFit/>
          </a:bodyPr>
          <a:lstStyle/>
          <a:p>
            <a:pPr algn="just">
              <a:spcAft>
                <a:spcPts val="1200"/>
              </a:spcAft>
            </a:pPr>
            <a:r>
              <a:rPr lang="en-GB" sz="2200" dirty="0">
                <a:latin typeface="Verdana" panose="020B0604030504040204" pitchFamily="34" charset="0"/>
                <a:ea typeface="Verdana" panose="020B0604030504040204" pitchFamily="34" charset="0"/>
                <a:cs typeface="Verdana" panose="020B0604030504040204" pitchFamily="34" charset="0"/>
              </a:rPr>
              <a:t>CsvHandler can be used successfully when IT developer are not available or involved staff doesn’t have specific expertise in using data management tools and languages (e.g., Power PI, R, Python, etc.)</a:t>
            </a:r>
          </a:p>
        </p:txBody>
      </p:sp>
    </p:spTree>
    <p:extLst>
      <p:ext uri="{BB962C8B-B14F-4D97-AF65-F5344CB8AC3E}">
        <p14:creationId xmlns:p14="http://schemas.microsoft.com/office/powerpoint/2010/main" val="842108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pPr algn="ctr"/>
            <a:r>
              <a:rPr lang="en-GB" altLang="it-IT" dirty="0" smtClean="0">
                <a:solidFill>
                  <a:schemeClr val="tx1"/>
                </a:solidFill>
              </a:rPr>
              <a:t>CSV Handler – example of CSV file and rules</a:t>
            </a:r>
            <a:endParaRPr lang="en-GB" dirty="0">
              <a:solidFill>
                <a:schemeClr val="tx1"/>
              </a:solidFill>
            </a:endParaRPr>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16</a:t>
            </a:fld>
            <a:endParaRPr lang="en-US" dirty="0"/>
          </a:p>
        </p:txBody>
      </p:sp>
      <p:sp>
        <p:nvSpPr>
          <p:cNvPr id="2" name="Rettangolo 1"/>
          <p:cNvSpPr/>
          <p:nvPr/>
        </p:nvSpPr>
        <p:spPr>
          <a:xfrm>
            <a:off x="394184" y="4204265"/>
            <a:ext cx="10900842" cy="2554545"/>
          </a:xfrm>
          <a:prstGeom prst="rect">
            <a:avLst/>
          </a:prstGeom>
        </p:spPr>
        <p:txBody>
          <a:bodyPr wrap="square">
            <a:spAutoFit/>
          </a:bodyPr>
          <a:lstStyle/>
          <a:p>
            <a:pPr>
              <a:spcAft>
                <a:spcPts val="0"/>
              </a:spcAft>
            </a:pPr>
            <a:r>
              <a:rPr lang="en-GB" sz="1600" dirty="0" smtClean="0">
                <a:latin typeface="Verdana" panose="020B0604030504040204" pitchFamily="34" charset="0"/>
                <a:ea typeface="Verdana" panose="020B0604030504040204" pitchFamily="34" charset="0"/>
                <a:cs typeface="Verdana" panose="020B0604030504040204" pitchFamily="34" charset="0"/>
              </a:rPr>
              <a:t>Rules:</a:t>
            </a: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Aft>
                <a:spcPts val="0"/>
              </a:spcAft>
              <a:buFont typeface="Wingdings" panose="05000000000000000000" pitchFamily="2" charset="2"/>
              <a:buChar char="q"/>
            </a:pPr>
            <a:r>
              <a:rPr lang="en-GB" sz="1600" dirty="0">
                <a:latin typeface="Courier New" panose="02070309020205020404" pitchFamily="49" charset="0"/>
                <a:cs typeface="Courier New" panose="02070309020205020404" pitchFamily="49" charset="0"/>
              </a:rPr>
              <a:t>If </a:t>
            </a:r>
            <a:r>
              <a:rPr lang="en-US" sz="1600" dirty="0" smtClean="0">
                <a:latin typeface="Courier New" panose="02070309020205020404" pitchFamily="49" charset="0"/>
                <a:cs typeface="Courier New" panose="02070309020205020404" pitchFamily="49" charset="0"/>
              </a:rPr>
              <a:t>INDICATOR='NIC‘ BASE_PER =‘2015’ Else BASE_PER = ‘2020’</a:t>
            </a:r>
          </a:p>
          <a:p>
            <a:pPr marL="342900" indent="-342900">
              <a:spcAft>
                <a:spcPts val="0"/>
              </a:spcAft>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WHEN [INDICATOR]='NIC' and [COICOP]='00' and [TIME_PERIOD]='2022-10' and [REF_AREA] IN('IT', 'ITC', 'ITC11', 'ITC12', 'ITC15', 'ITC16', 'ITC17', 'ITC18', 'ITC13', 'ITC14') THEN </a:t>
            </a:r>
            <a:r>
              <a:rPr lang="en-US" sz="1600" dirty="0" smtClean="0">
                <a:latin typeface="Courier New" panose="02070309020205020404" pitchFamily="49" charset="0"/>
                <a:cs typeface="Courier New" panose="02070309020205020404" pitchFamily="49" charset="0"/>
              </a:rPr>
              <a:t>'P‘</a:t>
            </a:r>
          </a:p>
          <a:p>
            <a:pPr marL="342900" indent="-342900">
              <a:spcAft>
                <a:spcPts val="0"/>
              </a:spcAft>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WHEN [INDICATOR]='NIC' and [COICOP]='00' and [TIME_PERIOD]='2022-11' and [REF_AREA] IN('ITC1', 'ITC2', 'ITC3') THEN </a:t>
            </a:r>
            <a:r>
              <a:rPr lang="en-US" sz="1600" dirty="0" smtClean="0">
                <a:latin typeface="Courier New" panose="02070309020205020404" pitchFamily="49" charset="0"/>
                <a:cs typeface="Courier New" panose="02070309020205020404" pitchFamily="49" charset="0"/>
              </a:rPr>
              <a:t>'E‘</a:t>
            </a:r>
          </a:p>
          <a:p>
            <a:pPr marL="342900" indent="-342900">
              <a:spcAft>
                <a:spcPts val="0"/>
              </a:spcAft>
              <a:buFont typeface="Wingdings" panose="05000000000000000000" pitchFamily="2" charset="2"/>
              <a:buChar char="q"/>
            </a:pPr>
            <a:r>
              <a:rPr lang="en-US" sz="1600" dirty="0">
                <a:latin typeface="Courier New" panose="02070309020205020404" pitchFamily="49" charset="0"/>
                <a:cs typeface="Courier New" panose="02070309020205020404" pitchFamily="49" charset="0"/>
              </a:rPr>
              <a:t>WHEN [INDICATOR]='FOI' and [TIME_PERIOD]=(SELECT(MAX([TIME_PERIOD])) FROM CSVINPUTTABLE) THEN </a:t>
            </a:r>
            <a:r>
              <a:rPr lang="en-US" sz="1600" dirty="0" smtClean="0">
                <a:latin typeface="Courier New" panose="02070309020205020404" pitchFamily="49" charset="0"/>
                <a:cs typeface="Courier New" panose="02070309020205020404" pitchFamily="49" charset="0"/>
              </a:rPr>
              <a:t>'P‘</a:t>
            </a:r>
          </a:p>
          <a:p>
            <a:pPr marL="342900" indent="-342900">
              <a:spcAft>
                <a:spcPts val="0"/>
              </a:spcAft>
              <a:buFont typeface="Wingdings" panose="05000000000000000000" pitchFamily="2" charset="2"/>
              <a:buChar char="q"/>
            </a:pPr>
            <a:r>
              <a:rPr lang="en-US" sz="1600" dirty="0" smtClean="0">
                <a:latin typeface="Courier New" panose="02070309020205020404" pitchFamily="49" charset="0"/>
                <a:cs typeface="Courier New" panose="02070309020205020404" pitchFamily="49" charset="0"/>
              </a:rPr>
              <a:t>REPLACE the strings (P) and (E) with nothing </a:t>
            </a:r>
            <a:endParaRPr lang="en-GB" sz="1600" dirty="0">
              <a:latin typeface="Courier New" panose="02070309020205020404" pitchFamily="49" charset="0"/>
              <a:cs typeface="Courier New" panose="02070309020205020404" pitchFamily="49" charset="0"/>
            </a:endParaRPr>
          </a:p>
        </p:txBody>
      </p:sp>
      <p:pic>
        <p:nvPicPr>
          <p:cNvPr id="6" name="Immagine 5"/>
          <p:cNvPicPr>
            <a:picLocks noChangeAspect="1"/>
          </p:cNvPicPr>
          <p:nvPr/>
        </p:nvPicPr>
        <p:blipFill>
          <a:blip r:embed="rId2"/>
          <a:stretch>
            <a:fillRect/>
          </a:stretch>
        </p:blipFill>
        <p:spPr>
          <a:xfrm>
            <a:off x="1990725" y="807488"/>
            <a:ext cx="8210550" cy="3267075"/>
          </a:xfrm>
          <a:prstGeom prst="rect">
            <a:avLst/>
          </a:prstGeom>
        </p:spPr>
      </p:pic>
    </p:spTree>
    <p:extLst>
      <p:ext uri="{BB962C8B-B14F-4D97-AF65-F5344CB8AC3E}">
        <p14:creationId xmlns:p14="http://schemas.microsoft.com/office/powerpoint/2010/main" val="21290605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stretch>
            <a:fillRect/>
          </a:stretch>
        </p:blipFill>
        <p:spPr>
          <a:xfrm>
            <a:off x="1293863" y="635219"/>
            <a:ext cx="9604272" cy="6183454"/>
          </a:xfrm>
          <a:prstGeom prst="rect">
            <a:avLst/>
          </a:prstGeom>
        </p:spPr>
      </p:pic>
      <p:sp>
        <p:nvSpPr>
          <p:cNvPr id="3" name="Titolo 2"/>
          <p:cNvSpPr>
            <a:spLocks noGrp="1"/>
          </p:cNvSpPr>
          <p:nvPr>
            <p:ph type="title"/>
          </p:nvPr>
        </p:nvSpPr>
        <p:spPr/>
        <p:txBody>
          <a:bodyPr/>
          <a:lstStyle/>
          <a:p>
            <a:pPr algn="ctr"/>
            <a:r>
              <a:rPr lang="en-GB" altLang="it-IT" dirty="0" smtClean="0">
                <a:solidFill>
                  <a:schemeClr val="tx1"/>
                </a:solidFill>
              </a:rPr>
              <a:t>CSV Handler – home page</a:t>
            </a:r>
            <a:endParaRPr lang="en-GB" dirty="0">
              <a:solidFill>
                <a:schemeClr val="tx1"/>
              </a:solidFill>
            </a:endParaRPr>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17</a:t>
            </a:fld>
            <a:endParaRPr lang="en-US" dirty="0"/>
          </a:p>
        </p:txBody>
      </p:sp>
    </p:spTree>
    <p:extLst>
      <p:ext uri="{BB962C8B-B14F-4D97-AF65-F5344CB8AC3E}">
        <p14:creationId xmlns:p14="http://schemas.microsoft.com/office/powerpoint/2010/main" val="355336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pPr algn="ctr"/>
            <a:r>
              <a:rPr lang="en-GB" altLang="it-IT" dirty="0" smtClean="0">
                <a:solidFill>
                  <a:schemeClr val="tx1"/>
                </a:solidFill>
              </a:rPr>
              <a:t>CSV Handler – field editor</a:t>
            </a:r>
            <a:endParaRPr lang="en-GB" dirty="0">
              <a:solidFill>
                <a:schemeClr val="tx1"/>
              </a:solidFill>
            </a:endParaRPr>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18</a:t>
            </a:fld>
            <a:endParaRPr lang="en-US" dirty="0"/>
          </a:p>
        </p:txBody>
      </p:sp>
      <p:pic>
        <p:nvPicPr>
          <p:cNvPr id="8" name="Immagine 7"/>
          <p:cNvPicPr>
            <a:picLocks noChangeAspect="1"/>
          </p:cNvPicPr>
          <p:nvPr/>
        </p:nvPicPr>
        <p:blipFill>
          <a:blip r:embed="rId2"/>
          <a:stretch>
            <a:fillRect/>
          </a:stretch>
        </p:blipFill>
        <p:spPr>
          <a:xfrm>
            <a:off x="1047941" y="1228962"/>
            <a:ext cx="10096119" cy="4852131"/>
          </a:xfrm>
          <a:prstGeom prst="rect">
            <a:avLst/>
          </a:prstGeom>
        </p:spPr>
      </p:pic>
    </p:spTree>
    <p:extLst>
      <p:ext uri="{BB962C8B-B14F-4D97-AF65-F5344CB8AC3E}">
        <p14:creationId xmlns:p14="http://schemas.microsoft.com/office/powerpoint/2010/main" val="343958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pPr algn="ctr"/>
            <a:r>
              <a:rPr lang="en-GB" altLang="it-IT" dirty="0" smtClean="0">
                <a:solidFill>
                  <a:schemeClr val="tx1"/>
                </a:solidFill>
              </a:rPr>
              <a:t>CSV Handler – rules editor</a:t>
            </a:r>
            <a:endParaRPr lang="en-GB" dirty="0">
              <a:solidFill>
                <a:schemeClr val="tx1"/>
              </a:solidFill>
            </a:endParaRPr>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19</a:t>
            </a:fld>
            <a:endParaRPr lang="en-US" dirty="0"/>
          </a:p>
        </p:txBody>
      </p:sp>
      <p:pic>
        <p:nvPicPr>
          <p:cNvPr id="9" name="Immagine 8"/>
          <p:cNvPicPr>
            <a:picLocks noChangeAspect="1"/>
          </p:cNvPicPr>
          <p:nvPr/>
        </p:nvPicPr>
        <p:blipFill>
          <a:blip r:embed="rId2"/>
          <a:stretch>
            <a:fillRect/>
          </a:stretch>
        </p:blipFill>
        <p:spPr>
          <a:xfrm>
            <a:off x="1344714" y="932576"/>
            <a:ext cx="9517669" cy="5464649"/>
          </a:xfrm>
          <a:prstGeom prst="rect">
            <a:avLst/>
          </a:prstGeom>
        </p:spPr>
      </p:pic>
    </p:spTree>
    <p:extLst>
      <p:ext uri="{BB962C8B-B14F-4D97-AF65-F5344CB8AC3E}">
        <p14:creationId xmlns:p14="http://schemas.microsoft.com/office/powerpoint/2010/main" val="3975163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2</a:t>
            </a:fld>
            <a:endParaRPr lang="en-US" dirty="0"/>
          </a:p>
        </p:txBody>
      </p:sp>
      <p:sp>
        <p:nvSpPr>
          <p:cNvPr id="8" name="Rectangle 3">
            <a:extLst>
              <a:ext uri="{FF2B5EF4-FFF2-40B4-BE49-F238E27FC236}">
                <a16:creationId xmlns:a16="http://schemas.microsoft.com/office/drawing/2014/main" id="{9606500D-2CC5-5420-47F3-5CF35EB3596C}"/>
              </a:ext>
            </a:extLst>
          </p:cNvPr>
          <p:cNvSpPr/>
          <p:nvPr/>
        </p:nvSpPr>
        <p:spPr>
          <a:xfrm>
            <a:off x="468894" y="900522"/>
            <a:ext cx="11269307" cy="19351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3200" dirty="0">
                <a:solidFill>
                  <a:schemeClr val="tx1"/>
                </a:solidFill>
                <a:latin typeface="Arial" panose="020B0604020202020204" pitchFamily="34" charset="0"/>
                <a:cs typeface="Arial" panose="020B0604020202020204" pitchFamily="34" charset="0"/>
              </a:rPr>
              <a:t>Present the state of art and the evolution of the Istat SDMX tools, also through a practical demonstration.</a:t>
            </a:r>
          </a:p>
          <a:p>
            <a:pPr algn="just"/>
            <a:r>
              <a:rPr lang="en-GB" sz="3200" dirty="0">
                <a:solidFill>
                  <a:schemeClr val="tx1"/>
                </a:solidFill>
                <a:latin typeface="Arial" panose="020B0604020202020204" pitchFamily="34" charset="0"/>
                <a:cs typeface="Arial" panose="020B0604020202020204" pitchFamily="34" charset="0"/>
              </a:rPr>
              <a:t>Sharing encountered issues, how they were faced, and the experiences developed so far</a:t>
            </a:r>
          </a:p>
        </p:txBody>
      </p:sp>
      <p:sp>
        <p:nvSpPr>
          <p:cNvPr id="10" name="Titolo 2">
            <a:extLst>
              <a:ext uri="{FF2B5EF4-FFF2-40B4-BE49-F238E27FC236}">
                <a16:creationId xmlns:a16="http://schemas.microsoft.com/office/drawing/2014/main" id="{F9B0713D-42DA-65DA-6E4F-B4D9CC8C823B}"/>
              </a:ext>
            </a:extLst>
          </p:cNvPr>
          <p:cNvSpPr>
            <a:spLocks noGrp="1"/>
          </p:cNvSpPr>
          <p:nvPr>
            <p:ph type="title"/>
          </p:nvPr>
        </p:nvSpPr>
        <p:spPr>
          <a:xfrm>
            <a:off x="468895" y="151050"/>
            <a:ext cx="11269308" cy="384721"/>
          </a:xfrm>
        </p:spPr>
        <p:txBody>
          <a:bodyPr/>
          <a:lstStyle/>
          <a:p>
            <a:r>
              <a:rPr lang="en-US" dirty="0"/>
              <a:t>Aims of the </a:t>
            </a:r>
            <a:r>
              <a:rPr lang="en-US" dirty="0" err="1"/>
              <a:t>Istat</a:t>
            </a:r>
            <a:r>
              <a:rPr lang="en-US" dirty="0"/>
              <a:t> presentations</a:t>
            </a:r>
            <a:endParaRPr lang="en-GB" dirty="0"/>
          </a:p>
        </p:txBody>
      </p:sp>
      <p:sp>
        <p:nvSpPr>
          <p:cNvPr id="11" name="Rectangle 3">
            <a:extLst>
              <a:ext uri="{FF2B5EF4-FFF2-40B4-BE49-F238E27FC236}">
                <a16:creationId xmlns:a16="http://schemas.microsoft.com/office/drawing/2014/main" id="{1D758B18-66E0-2DF7-78D1-C96933E1D19E}"/>
              </a:ext>
            </a:extLst>
          </p:cNvPr>
          <p:cNvSpPr/>
          <p:nvPr/>
        </p:nvSpPr>
        <p:spPr>
          <a:xfrm>
            <a:off x="468894" y="3062177"/>
            <a:ext cx="11269307" cy="30515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3200" dirty="0">
                <a:solidFill>
                  <a:schemeClr val="tx1"/>
                </a:solidFill>
                <a:latin typeface="Arial" panose="020B0604020202020204" pitchFamily="34" charset="0"/>
                <a:cs typeface="Arial" panose="020B0604020202020204" pitchFamily="34" charset="0"/>
              </a:rPr>
              <a:t>Stimulate reflections and discussions on how to contribute in building a collaborative environment in which each organisation, starting by common and/or specific needs, collaborates in designing, developing and distributing interoperable open-source software based on solid and proved methodologies </a:t>
            </a:r>
          </a:p>
        </p:txBody>
      </p:sp>
    </p:spTree>
    <p:extLst>
      <p:ext uri="{BB962C8B-B14F-4D97-AF65-F5344CB8AC3E}">
        <p14:creationId xmlns:p14="http://schemas.microsoft.com/office/powerpoint/2010/main" val="3436591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pPr algn="ctr"/>
            <a:r>
              <a:rPr lang="en-GB" altLang="it-IT" dirty="0" smtClean="0">
                <a:solidFill>
                  <a:schemeClr val="tx1"/>
                </a:solidFill>
              </a:rPr>
              <a:t>CSV Handler – data filter and preview </a:t>
            </a:r>
            <a:endParaRPr lang="en-GB" dirty="0">
              <a:solidFill>
                <a:schemeClr val="tx1"/>
              </a:solidFill>
            </a:endParaRPr>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20</a:t>
            </a:fld>
            <a:endParaRPr lang="en-US" dirty="0"/>
          </a:p>
        </p:txBody>
      </p:sp>
      <p:pic>
        <p:nvPicPr>
          <p:cNvPr id="10" name="Immagine 9"/>
          <p:cNvPicPr>
            <a:picLocks noChangeAspect="1"/>
          </p:cNvPicPr>
          <p:nvPr/>
        </p:nvPicPr>
        <p:blipFill>
          <a:blip r:embed="rId2"/>
          <a:stretch>
            <a:fillRect/>
          </a:stretch>
        </p:blipFill>
        <p:spPr>
          <a:xfrm>
            <a:off x="468895" y="857378"/>
            <a:ext cx="5706298" cy="3845407"/>
          </a:xfrm>
          <a:prstGeom prst="rect">
            <a:avLst/>
          </a:prstGeom>
        </p:spPr>
      </p:pic>
      <p:pic>
        <p:nvPicPr>
          <p:cNvPr id="11" name="Immagine 10"/>
          <p:cNvPicPr>
            <a:picLocks noChangeAspect="1"/>
          </p:cNvPicPr>
          <p:nvPr/>
        </p:nvPicPr>
        <p:blipFill>
          <a:blip r:embed="rId3"/>
          <a:stretch>
            <a:fillRect/>
          </a:stretch>
        </p:blipFill>
        <p:spPr>
          <a:xfrm>
            <a:off x="5749808" y="3891862"/>
            <a:ext cx="6261740" cy="2597727"/>
          </a:xfrm>
          <a:prstGeom prst="rect">
            <a:avLst/>
          </a:prstGeom>
        </p:spPr>
      </p:pic>
    </p:spTree>
    <p:extLst>
      <p:ext uri="{BB962C8B-B14F-4D97-AF65-F5344CB8AC3E}">
        <p14:creationId xmlns:p14="http://schemas.microsoft.com/office/powerpoint/2010/main" val="278621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528791" y="3339101"/>
            <a:ext cx="11269308" cy="638513"/>
          </a:xfrm>
        </p:spPr>
        <p:txBody>
          <a:bodyPr/>
          <a:lstStyle/>
          <a:p>
            <a:pPr algn="ctr"/>
            <a:r>
              <a:rPr lang="it-IT" sz="4000" dirty="0"/>
              <a:t>META and Data Manager</a:t>
            </a:r>
            <a:endParaRPr lang="en-GB" sz="4000"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21</a:t>
            </a:fld>
            <a:endParaRPr lang="en-US" dirty="0"/>
          </a:p>
        </p:txBody>
      </p:sp>
    </p:spTree>
    <p:extLst>
      <p:ext uri="{BB962C8B-B14F-4D97-AF65-F5344CB8AC3E}">
        <p14:creationId xmlns:p14="http://schemas.microsoft.com/office/powerpoint/2010/main" val="10976040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idx="1"/>
          </p:nvPr>
        </p:nvSpPr>
        <p:spPr>
          <a:xfrm>
            <a:off x="4032623" y="888529"/>
            <a:ext cx="7705580" cy="6112510"/>
          </a:xfrm>
        </p:spPr>
        <p:txBody>
          <a:bodyPr/>
          <a:lstStyle/>
          <a:p>
            <a:pPr>
              <a:spcBef>
                <a:spcPts val="0"/>
              </a:spcBef>
              <a:spcAft>
                <a:spcPts val="300"/>
              </a:spcAft>
              <a:buFont typeface="Wingdings" panose="05000000000000000000" pitchFamily="2" charset="2"/>
              <a:buChar char="q"/>
              <a:defRPr/>
            </a:pPr>
            <a:r>
              <a:rPr lang="en-GB" altLang="it-IT" sz="1600" b="1" dirty="0">
                <a:solidFill>
                  <a:srgbClr val="C00000"/>
                </a:solidFill>
              </a:rPr>
              <a:t>SDMX artefacts CRUD</a:t>
            </a:r>
            <a:r>
              <a:rPr lang="en-GB" altLang="it-IT" sz="1600" dirty="0"/>
              <a:t>:  </a:t>
            </a:r>
            <a:r>
              <a:rPr lang="en-GB" altLang="it-IT" sz="1600" dirty="0">
                <a:solidFill>
                  <a:schemeClr val="tx1"/>
                </a:solidFill>
              </a:rPr>
              <a:t>Concept Schemes, Code Lists, Concept Schemes, Category Schemes, Agency Schemes, Data Structure Definitions, Data Flows, Categorisations</a:t>
            </a:r>
          </a:p>
          <a:p>
            <a:pPr marL="800100" lvl="1" indent="-342900">
              <a:spcBef>
                <a:spcPts val="0"/>
              </a:spcBef>
              <a:spcAft>
                <a:spcPts val="300"/>
              </a:spcAft>
              <a:buFont typeface="Wingdings" panose="05000000000000000000" pitchFamily="2" charset="2"/>
              <a:buChar char="§"/>
              <a:defRPr/>
            </a:pPr>
            <a:r>
              <a:rPr lang="en-GB" altLang="it-IT" sz="1600" b="0" dirty="0"/>
              <a:t>Hierarchical CL,  Metadata Structure Definitions, Metadata Flows can be used but not created. </a:t>
            </a:r>
            <a:r>
              <a:rPr lang="en-GB" altLang="it-IT" sz="1600" b="0" i="1" dirty="0"/>
              <a:t>HLC </a:t>
            </a:r>
            <a:r>
              <a:rPr lang="en-GB" altLang="it-IT" sz="1600" i="1" dirty="0">
                <a:solidFill>
                  <a:srgbClr val="FF0000"/>
                </a:solidFill>
              </a:rPr>
              <a:t>C</a:t>
            </a:r>
            <a:r>
              <a:rPr lang="en-GB" altLang="it-IT" sz="1600" b="0" i="1" dirty="0"/>
              <a:t>RUD under development</a:t>
            </a:r>
          </a:p>
          <a:p>
            <a:pPr>
              <a:spcBef>
                <a:spcPts val="0"/>
              </a:spcBef>
              <a:spcAft>
                <a:spcPts val="300"/>
              </a:spcAft>
              <a:buFont typeface="Wingdings" panose="05000000000000000000" pitchFamily="2" charset="2"/>
              <a:buChar char="q"/>
              <a:defRPr/>
            </a:pPr>
            <a:r>
              <a:rPr lang="en-GB" altLang="it-IT" sz="1600" b="1" dirty="0">
                <a:solidFill>
                  <a:srgbClr val="C00000"/>
                </a:solidFill>
              </a:rPr>
              <a:t>Structural metadata utilities</a:t>
            </a:r>
            <a:r>
              <a:rPr lang="en-GB" altLang="it-IT" sz="1600" dirty="0"/>
              <a:t>:</a:t>
            </a:r>
          </a:p>
          <a:p>
            <a:pPr marL="800100" lvl="1" indent="-342900">
              <a:spcBef>
                <a:spcPts val="0"/>
              </a:spcBef>
              <a:spcAft>
                <a:spcPts val="300"/>
              </a:spcAft>
              <a:buFont typeface="Wingdings" panose="05000000000000000000" pitchFamily="2" charset="2"/>
              <a:buChar char="§"/>
              <a:defRPr/>
            </a:pPr>
            <a:r>
              <a:rPr lang="en-GB" altLang="it-IT" sz="1600" b="0" dirty="0"/>
              <a:t>Derive item schemes (Code Lists, Concept Schemes, Category Schemes)</a:t>
            </a:r>
          </a:p>
          <a:p>
            <a:pPr marL="1257300" lvl="2" indent="-342900">
              <a:spcBef>
                <a:spcPts val="0"/>
              </a:spcBef>
              <a:spcAft>
                <a:spcPts val="300"/>
              </a:spcAft>
              <a:buFont typeface="Wingdings" panose="05000000000000000000" pitchFamily="2" charset="2"/>
              <a:buChar char="ü"/>
              <a:defRPr/>
            </a:pPr>
            <a:r>
              <a:rPr lang="en-GB" altLang="it-IT" sz="1600" b="0" dirty="0"/>
              <a:t>Add items preserving hierarchies</a:t>
            </a:r>
          </a:p>
          <a:p>
            <a:pPr marL="1257300" lvl="2" indent="-342900">
              <a:spcBef>
                <a:spcPts val="0"/>
              </a:spcBef>
              <a:spcAft>
                <a:spcPts val="300"/>
              </a:spcAft>
              <a:buFont typeface="Wingdings" panose="05000000000000000000" pitchFamily="2" charset="2"/>
              <a:buChar char="ü"/>
              <a:defRPr/>
            </a:pPr>
            <a:r>
              <a:rPr lang="en-GB" altLang="it-IT" sz="1600" b="0" dirty="0"/>
              <a:t>Include “Parents”, “Children”, “Descendants”</a:t>
            </a:r>
          </a:p>
          <a:p>
            <a:pPr marL="800100" lvl="1" indent="-342900">
              <a:spcBef>
                <a:spcPts val="0"/>
              </a:spcBef>
              <a:spcAft>
                <a:spcPts val="300"/>
              </a:spcAft>
              <a:buFont typeface="Wingdings" panose="05000000000000000000" pitchFamily="2" charset="2"/>
              <a:buChar char="§"/>
              <a:defRPr/>
            </a:pPr>
            <a:r>
              <a:rPr lang="en-GB" altLang="it-IT" sz="1600" b="0" dirty="0"/>
              <a:t>Merge item schemes (Code Lists, Concept Schemes, Category Schemes)</a:t>
            </a:r>
          </a:p>
          <a:p>
            <a:pPr marL="800100" lvl="1" indent="-342900">
              <a:spcBef>
                <a:spcPts val="0"/>
              </a:spcBef>
              <a:spcAft>
                <a:spcPts val="300"/>
              </a:spcAft>
              <a:buFont typeface="Wingdings" panose="05000000000000000000" pitchFamily="2" charset="2"/>
              <a:buChar char="§"/>
              <a:defRPr/>
            </a:pPr>
            <a:r>
              <a:rPr lang="en-GB" altLang="it-IT" sz="1600" b="0" dirty="0"/>
              <a:t>Compare item schemes (Code Lists, Concept Schemes, Category Schemes)</a:t>
            </a:r>
          </a:p>
          <a:p>
            <a:pPr marL="800100" lvl="1" indent="-342900">
              <a:spcBef>
                <a:spcPts val="0"/>
              </a:spcBef>
              <a:spcAft>
                <a:spcPts val="300"/>
              </a:spcAft>
              <a:buFont typeface="Wingdings" panose="05000000000000000000" pitchFamily="2" charset="2"/>
              <a:buChar char="§"/>
              <a:defRPr/>
            </a:pPr>
            <a:r>
              <a:rPr lang="en-GB" altLang="it-IT" sz="1600" b="0" dirty="0"/>
              <a:t>Compare DSDs</a:t>
            </a:r>
          </a:p>
          <a:p>
            <a:pPr marL="800100" lvl="1" indent="-342900">
              <a:spcBef>
                <a:spcPts val="0"/>
              </a:spcBef>
              <a:spcAft>
                <a:spcPts val="300"/>
              </a:spcAft>
              <a:buFont typeface="Wingdings" panose="05000000000000000000" pitchFamily="2" charset="2"/>
              <a:buChar char="§"/>
              <a:defRPr/>
            </a:pPr>
            <a:r>
              <a:rPr lang="en-GB" altLang="it-IT" sz="1600" b="0" dirty="0"/>
              <a:t>Upgrade DSD</a:t>
            </a:r>
          </a:p>
          <a:p>
            <a:pPr>
              <a:spcBef>
                <a:spcPts val="0"/>
              </a:spcBef>
              <a:spcAft>
                <a:spcPts val="300"/>
              </a:spcAft>
              <a:buFont typeface="Wingdings" panose="05000000000000000000" pitchFamily="2" charset="2"/>
              <a:buChar char="q"/>
              <a:defRPr/>
            </a:pPr>
            <a:r>
              <a:rPr lang="en-GB" altLang="it-IT" sz="1600" b="1" dirty="0">
                <a:solidFill>
                  <a:srgbClr val="C00000"/>
                </a:solidFill>
              </a:rPr>
              <a:t>Manage final artefacts</a:t>
            </a:r>
            <a:r>
              <a:rPr lang="en-GB" altLang="it-IT" sz="1600" dirty="0"/>
              <a:t>: </a:t>
            </a:r>
            <a:r>
              <a:rPr lang="en-GB" altLang="it-IT" sz="1600" dirty="0">
                <a:solidFill>
                  <a:schemeClr val="tx1"/>
                </a:solidFill>
              </a:rPr>
              <a:t>add items to final item schemes, modify/add names, descriptions and annotations to final artefacts</a:t>
            </a:r>
          </a:p>
          <a:p>
            <a:pPr>
              <a:spcBef>
                <a:spcPts val="0"/>
              </a:spcBef>
              <a:spcAft>
                <a:spcPts val="300"/>
              </a:spcAft>
              <a:buFont typeface="Wingdings" panose="05000000000000000000" pitchFamily="2" charset="2"/>
              <a:buChar char="q"/>
              <a:defRPr/>
            </a:pPr>
            <a:r>
              <a:rPr lang="en-GB" altLang="it-IT" sz="1600" b="1" dirty="0">
                <a:solidFill>
                  <a:srgbClr val="C00000"/>
                </a:solidFill>
              </a:rPr>
              <a:t>(graphically) Manage annotations </a:t>
            </a:r>
            <a:r>
              <a:rPr lang="en-GB" altLang="it-IT" sz="1600" dirty="0">
                <a:solidFill>
                  <a:schemeClr val="tx1"/>
                </a:solidFill>
              </a:rPr>
              <a:t>for presentation purpose (e.g. Order, Layout, etc.) </a:t>
            </a:r>
          </a:p>
          <a:p>
            <a:pPr>
              <a:spcBef>
                <a:spcPts val="0"/>
              </a:spcBef>
              <a:spcAft>
                <a:spcPts val="300"/>
              </a:spcAft>
              <a:buFont typeface="Wingdings" panose="05000000000000000000" pitchFamily="2" charset="2"/>
              <a:buChar char="q"/>
              <a:defRPr/>
            </a:pPr>
            <a:r>
              <a:rPr lang="it-IT" altLang="it-IT" sz="1600" b="1" dirty="0" err="1">
                <a:solidFill>
                  <a:srgbClr val="C00000"/>
                </a:solidFill>
              </a:rPr>
              <a:t>Manage</a:t>
            </a:r>
            <a:r>
              <a:rPr lang="it-IT" altLang="it-IT" sz="1600" b="1" dirty="0">
                <a:solidFill>
                  <a:srgbClr val="C00000"/>
                </a:solidFill>
              </a:rPr>
              <a:t> </a:t>
            </a:r>
            <a:r>
              <a:rPr lang="it-IT" altLang="it-IT" sz="1600" b="1" dirty="0" err="1">
                <a:solidFill>
                  <a:srgbClr val="C00000"/>
                </a:solidFill>
              </a:rPr>
              <a:t>annotations</a:t>
            </a:r>
            <a:r>
              <a:rPr lang="it-IT" altLang="it-IT" sz="1600" b="1" dirty="0">
                <a:solidFill>
                  <a:srgbClr val="C00000"/>
                </a:solidFill>
              </a:rPr>
              <a:t> </a:t>
            </a:r>
            <a:r>
              <a:rPr lang="it-IT" altLang="it-IT" sz="1600" dirty="0">
                <a:solidFill>
                  <a:schemeClr val="tx1"/>
                </a:solidFill>
              </a:rPr>
              <a:t>for </a:t>
            </a:r>
            <a:r>
              <a:rPr lang="it-IT" altLang="it-IT" sz="1600" dirty="0" err="1">
                <a:solidFill>
                  <a:schemeClr val="tx1"/>
                </a:solidFill>
              </a:rPr>
              <a:t>classification</a:t>
            </a:r>
            <a:r>
              <a:rPr lang="it-IT" altLang="it-IT" sz="1600" dirty="0">
                <a:solidFill>
                  <a:schemeClr val="tx1"/>
                </a:solidFill>
              </a:rPr>
              <a:t> </a:t>
            </a:r>
            <a:r>
              <a:rPr lang="it-IT" altLang="it-IT" sz="1600" dirty="0" err="1">
                <a:solidFill>
                  <a:schemeClr val="tx1"/>
                </a:solidFill>
              </a:rPr>
              <a:t>servers</a:t>
            </a:r>
            <a:r>
              <a:rPr lang="it-IT" altLang="it-IT" sz="1600" dirty="0">
                <a:solidFill>
                  <a:schemeClr val="tx1"/>
                </a:solidFill>
              </a:rPr>
              <a:t> or </a:t>
            </a:r>
            <a:r>
              <a:rPr lang="it-IT" altLang="it-IT" sz="1600" dirty="0" err="1">
                <a:solidFill>
                  <a:schemeClr val="tx1"/>
                </a:solidFill>
              </a:rPr>
              <a:t>glossaries</a:t>
            </a:r>
            <a:endParaRPr lang="it-IT" altLang="it-IT" sz="1600" dirty="0">
              <a:solidFill>
                <a:schemeClr val="tx1"/>
              </a:solidFill>
            </a:endParaRPr>
          </a:p>
          <a:p>
            <a:pPr>
              <a:spcBef>
                <a:spcPts val="0"/>
              </a:spcBef>
              <a:spcAft>
                <a:spcPts val="300"/>
              </a:spcAft>
              <a:buFont typeface="Wingdings" panose="05000000000000000000" pitchFamily="2" charset="2"/>
              <a:buChar char="q"/>
              <a:defRPr/>
            </a:pPr>
            <a:r>
              <a:rPr lang="it-IT" altLang="it-IT" sz="1600" b="1" dirty="0">
                <a:solidFill>
                  <a:srgbClr val="C00000"/>
                </a:solidFill>
              </a:rPr>
              <a:t>Reference </a:t>
            </a:r>
            <a:r>
              <a:rPr lang="it-IT" altLang="it-IT" sz="1600" b="1" dirty="0" err="1">
                <a:solidFill>
                  <a:srgbClr val="C00000"/>
                </a:solidFill>
              </a:rPr>
              <a:t>metadata</a:t>
            </a:r>
            <a:r>
              <a:rPr lang="it-IT" altLang="it-IT" sz="1600" b="1" dirty="0">
                <a:solidFill>
                  <a:srgbClr val="C00000"/>
                </a:solidFill>
              </a:rPr>
              <a:t> </a:t>
            </a:r>
            <a:r>
              <a:rPr lang="it-IT" altLang="it-IT" sz="1600" dirty="0">
                <a:solidFill>
                  <a:schemeClr val="tx1"/>
                </a:solidFill>
              </a:rPr>
              <a:t>editor</a:t>
            </a:r>
          </a:p>
          <a:p>
            <a:pPr>
              <a:spcBef>
                <a:spcPts val="0"/>
              </a:spcBef>
              <a:spcAft>
                <a:spcPts val="300"/>
              </a:spcAft>
              <a:buFont typeface="Wingdings" panose="05000000000000000000" pitchFamily="2" charset="2"/>
              <a:buChar char="q"/>
              <a:defRPr/>
            </a:pPr>
            <a:r>
              <a:rPr lang="it-IT" altLang="it-IT" sz="1600" b="1" dirty="0">
                <a:solidFill>
                  <a:srgbClr val="C00000"/>
                </a:solidFill>
              </a:rPr>
              <a:t>DCAT Data </a:t>
            </a:r>
            <a:r>
              <a:rPr lang="it-IT" altLang="it-IT" sz="1600" b="1" dirty="0" err="1">
                <a:solidFill>
                  <a:srgbClr val="C00000"/>
                </a:solidFill>
              </a:rPr>
              <a:t>catalog</a:t>
            </a:r>
            <a:r>
              <a:rPr lang="it-IT" altLang="it-IT" sz="1600" b="1" dirty="0">
                <a:solidFill>
                  <a:srgbClr val="C00000"/>
                </a:solidFill>
              </a:rPr>
              <a:t> </a:t>
            </a:r>
            <a:r>
              <a:rPr lang="it-IT" altLang="it-IT" sz="1600" dirty="0">
                <a:solidFill>
                  <a:schemeClr val="tx1"/>
                </a:solidFill>
              </a:rPr>
              <a:t>editor</a:t>
            </a:r>
            <a:endParaRPr lang="en-GB" altLang="it-IT" sz="1600" dirty="0">
              <a:solidFill>
                <a:schemeClr val="tx1"/>
              </a:solidFill>
            </a:endParaRPr>
          </a:p>
          <a:p>
            <a:pPr>
              <a:spcAft>
                <a:spcPts val="0"/>
              </a:spcAft>
            </a:pPr>
            <a:endParaRPr lang="en-GB" sz="1600" dirty="0"/>
          </a:p>
        </p:txBody>
      </p:sp>
      <p:sp>
        <p:nvSpPr>
          <p:cNvPr id="3" name="Titolo 2"/>
          <p:cNvSpPr>
            <a:spLocks noGrp="1"/>
          </p:cNvSpPr>
          <p:nvPr>
            <p:ph type="title"/>
          </p:nvPr>
        </p:nvSpPr>
        <p:spPr/>
        <p:txBody>
          <a:bodyPr/>
          <a:lstStyle/>
          <a:p>
            <a:r>
              <a:rPr lang="en-GB" altLang="it-IT" dirty="0"/>
              <a:t>Meta Manager – main features</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22</a:t>
            </a:fld>
            <a:endParaRPr lang="en-US" dirty="0"/>
          </a:p>
        </p:txBody>
      </p:sp>
      <p:sp>
        <p:nvSpPr>
          <p:cNvPr id="7" name="Pentagono 6"/>
          <p:cNvSpPr/>
          <p:nvPr/>
        </p:nvSpPr>
        <p:spPr>
          <a:xfrm>
            <a:off x="487814" y="1284271"/>
            <a:ext cx="3034593" cy="554805"/>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Data Modelling</a:t>
            </a:r>
          </a:p>
        </p:txBody>
      </p:sp>
      <p:sp>
        <p:nvSpPr>
          <p:cNvPr id="8" name="Pentagono 7"/>
          <p:cNvSpPr/>
          <p:nvPr/>
        </p:nvSpPr>
        <p:spPr>
          <a:xfrm>
            <a:off x="496378" y="1981200"/>
            <a:ext cx="3034593" cy="554805"/>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Structural metadata utilities</a:t>
            </a:r>
          </a:p>
        </p:txBody>
      </p:sp>
      <p:sp>
        <p:nvSpPr>
          <p:cNvPr id="9" name="Pentagono 8"/>
          <p:cNvSpPr/>
          <p:nvPr/>
        </p:nvSpPr>
        <p:spPr>
          <a:xfrm>
            <a:off x="504942" y="2688407"/>
            <a:ext cx="3034593" cy="554805"/>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Facilitate dissemination</a:t>
            </a:r>
          </a:p>
        </p:txBody>
      </p:sp>
      <p:sp>
        <p:nvSpPr>
          <p:cNvPr id="10" name="Pentagono 9"/>
          <p:cNvSpPr/>
          <p:nvPr/>
        </p:nvSpPr>
        <p:spPr>
          <a:xfrm>
            <a:off x="468895" y="3452323"/>
            <a:ext cx="3034593" cy="554805"/>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Nomenclature servers</a:t>
            </a:r>
          </a:p>
        </p:txBody>
      </p:sp>
      <p:sp>
        <p:nvSpPr>
          <p:cNvPr id="11" name="Pentagono 10"/>
          <p:cNvSpPr/>
          <p:nvPr/>
        </p:nvSpPr>
        <p:spPr>
          <a:xfrm>
            <a:off x="468895" y="4368641"/>
            <a:ext cx="3034593" cy="665696"/>
          </a:xfrm>
          <a:prstGeom prst="homePlat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Reference metadata</a:t>
            </a:r>
          </a:p>
          <a:p>
            <a:pPr algn="ctr"/>
            <a:r>
              <a:rPr lang="en-GB" sz="2000" b="1" dirty="0">
                <a:solidFill>
                  <a:schemeClr val="bg1"/>
                </a:solidFill>
              </a:rPr>
              <a:t>DCAT catalogs</a:t>
            </a:r>
          </a:p>
        </p:txBody>
      </p:sp>
    </p:spTree>
    <p:extLst>
      <p:ext uri="{BB962C8B-B14F-4D97-AF65-F5344CB8AC3E}">
        <p14:creationId xmlns:p14="http://schemas.microsoft.com/office/powerpoint/2010/main" val="14675662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idx="1"/>
          </p:nvPr>
        </p:nvSpPr>
        <p:spPr>
          <a:xfrm>
            <a:off x="748521" y="2633444"/>
            <a:ext cx="11230119" cy="3813538"/>
          </a:xfrm>
        </p:spPr>
        <p:txBody>
          <a:bodyPr/>
          <a:lstStyle/>
          <a:p>
            <a:pPr>
              <a:spcBef>
                <a:spcPts val="0"/>
              </a:spcBef>
              <a:spcAft>
                <a:spcPts val="600"/>
              </a:spcAft>
              <a:buFont typeface="Wingdings" panose="05000000000000000000" pitchFamily="2" charset="2"/>
              <a:buChar char="q"/>
              <a:defRPr/>
            </a:pPr>
            <a:r>
              <a:rPr lang="en-US" altLang="it-IT" b="1" dirty="0">
                <a:solidFill>
                  <a:srgbClr val="FF0000"/>
                </a:solidFill>
              </a:rPr>
              <a:t>Building</a:t>
            </a:r>
            <a:r>
              <a:rPr lang="en-US" altLang="it-IT" b="1" dirty="0">
                <a:solidFill>
                  <a:srgbClr val="C00000"/>
                </a:solidFill>
              </a:rPr>
              <a:t>: </a:t>
            </a:r>
            <a:r>
              <a:rPr lang="en-US" altLang="it-IT" dirty="0">
                <a:solidFill>
                  <a:schemeClr val="tx1"/>
                </a:solidFill>
              </a:rPr>
              <a:t>Multidimensional data cubes based on SDMX IM (</a:t>
            </a:r>
            <a:r>
              <a:rPr lang="en-US" altLang="it-IT" dirty="0"/>
              <a:t>advance database star-schema synchronized with the structural metadata repository)</a:t>
            </a:r>
            <a:endParaRPr lang="en-US" altLang="it-IT" b="0" dirty="0"/>
          </a:p>
          <a:p>
            <a:pPr>
              <a:spcBef>
                <a:spcPts val="0"/>
              </a:spcBef>
              <a:spcAft>
                <a:spcPts val="600"/>
              </a:spcAft>
              <a:buFont typeface="Wingdings" panose="05000000000000000000" pitchFamily="2" charset="2"/>
              <a:buChar char="q"/>
              <a:defRPr/>
            </a:pPr>
            <a:r>
              <a:rPr lang="en-US" altLang="it-IT" b="1" dirty="0">
                <a:solidFill>
                  <a:srgbClr val="FF0000"/>
                </a:solidFill>
              </a:rPr>
              <a:t>Mapping</a:t>
            </a:r>
            <a:r>
              <a:rPr lang="en-US" altLang="it-IT" b="1" dirty="0">
                <a:solidFill>
                  <a:srgbClr val="C00000"/>
                </a:solidFill>
              </a:rPr>
              <a:t>:</a:t>
            </a:r>
          </a:p>
          <a:p>
            <a:pPr marL="800100" lvl="1" indent="-342900">
              <a:spcBef>
                <a:spcPts val="0"/>
              </a:spcBef>
              <a:buFont typeface="Wingdings" panose="05000000000000000000" pitchFamily="2" charset="2"/>
              <a:buChar char="§"/>
              <a:defRPr/>
            </a:pPr>
            <a:r>
              <a:rPr lang="en-US" altLang="it-IT" b="0" dirty="0">
                <a:solidFill>
                  <a:schemeClr val="tx1"/>
                </a:solidFill>
              </a:rPr>
              <a:t>“Custom” CSV files</a:t>
            </a:r>
          </a:p>
          <a:p>
            <a:pPr marL="800100" lvl="1" indent="-342900">
              <a:spcBef>
                <a:spcPts val="0"/>
              </a:spcBef>
              <a:buFont typeface="Wingdings" panose="05000000000000000000" pitchFamily="2" charset="2"/>
              <a:buChar char="§"/>
              <a:defRPr/>
            </a:pPr>
            <a:r>
              <a:rPr lang="en-US" altLang="it-IT" b="0" dirty="0">
                <a:solidFill>
                  <a:schemeClr val="tx1"/>
                </a:solidFill>
              </a:rPr>
              <a:t>Excel files (multidimensional statistical tables)</a:t>
            </a:r>
          </a:p>
          <a:p>
            <a:pPr marL="800100" lvl="1" indent="-342900">
              <a:spcBef>
                <a:spcPts val="0"/>
              </a:spcBef>
              <a:buFont typeface="Wingdings" panose="05000000000000000000" pitchFamily="2" charset="2"/>
              <a:buChar char="§"/>
              <a:defRPr/>
            </a:pPr>
            <a:r>
              <a:rPr lang="en-US" altLang="it-IT" b="0" dirty="0">
                <a:solidFill>
                  <a:schemeClr val="tx1"/>
                </a:solidFill>
              </a:rPr>
              <a:t>PC-Axis</a:t>
            </a:r>
          </a:p>
          <a:p>
            <a:pPr>
              <a:spcBef>
                <a:spcPts val="0"/>
              </a:spcBef>
              <a:spcAft>
                <a:spcPts val="600"/>
              </a:spcAft>
              <a:buFont typeface="Wingdings" panose="05000000000000000000" pitchFamily="2" charset="2"/>
              <a:buChar char="q"/>
              <a:defRPr/>
            </a:pPr>
            <a:r>
              <a:rPr lang="en-US" b="1" dirty="0">
                <a:solidFill>
                  <a:srgbClr val="FF0000"/>
                </a:solidFill>
              </a:rPr>
              <a:t>Loading</a:t>
            </a:r>
            <a:r>
              <a:rPr lang="en-US" b="1" dirty="0">
                <a:solidFill>
                  <a:srgbClr val="C00000"/>
                </a:solidFill>
              </a:rPr>
              <a:t>:</a:t>
            </a:r>
            <a:r>
              <a:rPr lang="en-US" dirty="0">
                <a:solidFill>
                  <a:schemeClr val="tx1"/>
                </a:solidFill>
              </a:rPr>
              <a:t> Excel, CSV, PX, SDMX-ML data files -  </a:t>
            </a:r>
            <a:r>
              <a:rPr lang="en-US" dirty="0">
                <a:solidFill>
                  <a:srgbClr val="004376"/>
                </a:solidFill>
              </a:rPr>
              <a:t>Series + Data, Series, Data </a:t>
            </a:r>
            <a:r>
              <a:rPr lang="en-US" dirty="0">
                <a:solidFill>
                  <a:srgbClr val="007E39"/>
                </a:solidFill>
              </a:rPr>
              <a:t>– Embargo – </a:t>
            </a:r>
            <a:r>
              <a:rPr lang="en-US" dirty="0">
                <a:solidFill>
                  <a:srgbClr val="FF00FF"/>
                </a:solidFill>
              </a:rPr>
              <a:t>Validation </a:t>
            </a:r>
            <a:r>
              <a:rPr lang="en-US" dirty="0" smtClean="0">
                <a:solidFill>
                  <a:srgbClr val="FF00FF"/>
                </a:solidFill>
              </a:rPr>
              <a:t>CC </a:t>
            </a:r>
            <a:r>
              <a:rPr lang="en-US" dirty="0" smtClean="0">
                <a:solidFill>
                  <a:srgbClr val="FF9900"/>
                </a:solidFill>
              </a:rPr>
              <a:t>– Attribute files </a:t>
            </a:r>
            <a:endParaRPr lang="en-US" dirty="0">
              <a:solidFill>
                <a:srgbClr val="FF9900"/>
              </a:solidFill>
            </a:endParaRPr>
          </a:p>
          <a:p>
            <a:pPr>
              <a:spcBef>
                <a:spcPts val="0"/>
              </a:spcBef>
              <a:spcAft>
                <a:spcPts val="600"/>
              </a:spcAft>
              <a:buFont typeface="Wingdings" panose="05000000000000000000" pitchFamily="2" charset="2"/>
              <a:buChar char="q"/>
              <a:defRPr/>
            </a:pPr>
            <a:r>
              <a:rPr lang="en-US" b="1" dirty="0">
                <a:solidFill>
                  <a:srgbClr val="FF0000"/>
                </a:solidFill>
              </a:rPr>
              <a:t>Publishing</a:t>
            </a:r>
            <a:r>
              <a:rPr lang="en-US" dirty="0">
                <a:solidFill>
                  <a:schemeClr val="tx1"/>
                </a:solidFill>
              </a:rPr>
              <a:t>: Data flows</a:t>
            </a:r>
          </a:p>
          <a:p>
            <a:pPr marL="800100" lvl="1" indent="-342900">
              <a:spcBef>
                <a:spcPts val="0"/>
              </a:spcBef>
              <a:buFont typeface="Wingdings" panose="05000000000000000000" pitchFamily="2" charset="2"/>
              <a:buChar char="§"/>
              <a:defRPr/>
            </a:pPr>
            <a:r>
              <a:rPr lang="en-US" b="0" dirty="0">
                <a:solidFill>
                  <a:schemeClr val="tx1"/>
                </a:solidFill>
              </a:rPr>
              <a:t>As sub cube of a  data cube</a:t>
            </a:r>
          </a:p>
          <a:p>
            <a:pPr marL="800100" lvl="1" indent="-342900">
              <a:spcBef>
                <a:spcPts val="0"/>
              </a:spcBef>
              <a:buFont typeface="Wingdings" panose="05000000000000000000" pitchFamily="2" charset="2"/>
              <a:buChar char="§"/>
              <a:defRPr/>
            </a:pPr>
            <a:r>
              <a:rPr lang="en-US" b="0" dirty="0">
                <a:solidFill>
                  <a:schemeClr val="tx1"/>
                </a:solidFill>
              </a:rPr>
              <a:t>As sub cube with less dimensions (a new DSD is generated automatically)</a:t>
            </a:r>
          </a:p>
          <a:p>
            <a:pPr>
              <a:spcBef>
                <a:spcPts val="0"/>
              </a:spcBef>
              <a:spcAft>
                <a:spcPts val="600"/>
              </a:spcAft>
              <a:buFont typeface="Wingdings" panose="05000000000000000000" pitchFamily="2" charset="2"/>
              <a:buChar char="q"/>
              <a:defRPr/>
            </a:pPr>
            <a:r>
              <a:rPr lang="en-US" b="1" dirty="0">
                <a:solidFill>
                  <a:srgbClr val="FF0000"/>
                </a:solidFill>
              </a:rPr>
              <a:t>Download</a:t>
            </a:r>
            <a:r>
              <a:rPr lang="en-US" b="1" dirty="0">
                <a:solidFill>
                  <a:srgbClr val="C00000"/>
                </a:solidFill>
              </a:rPr>
              <a:t>: </a:t>
            </a:r>
            <a:r>
              <a:rPr lang="en-US" dirty="0">
                <a:solidFill>
                  <a:schemeClr val="tx1"/>
                </a:solidFill>
              </a:rPr>
              <a:t>SDMX-ML (2.0 &amp; 2.1), SDMX-CSV, SDMX-JSON, Custom CSV, RDF/XML, DCAT-JSON</a:t>
            </a:r>
            <a:endParaRPr lang="en-US" b="1" dirty="0">
              <a:solidFill>
                <a:srgbClr val="C00000"/>
              </a:solidFill>
            </a:endParaRPr>
          </a:p>
        </p:txBody>
      </p:sp>
      <p:sp>
        <p:nvSpPr>
          <p:cNvPr id="3" name="Titolo 2"/>
          <p:cNvSpPr>
            <a:spLocks noGrp="1"/>
          </p:cNvSpPr>
          <p:nvPr>
            <p:ph type="title"/>
          </p:nvPr>
        </p:nvSpPr>
        <p:spPr/>
        <p:txBody>
          <a:bodyPr/>
          <a:lstStyle/>
          <a:p>
            <a:r>
              <a:rPr lang="en-GB" altLang="it-IT" dirty="0"/>
              <a:t>Data Manager – main features</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23</a:t>
            </a:fld>
            <a:endParaRPr lang="en-US" dirty="0"/>
          </a:p>
        </p:txBody>
      </p:sp>
      <p:sp>
        <p:nvSpPr>
          <p:cNvPr id="6" name="Gallone 5"/>
          <p:cNvSpPr/>
          <p:nvPr/>
        </p:nvSpPr>
        <p:spPr bwMode="auto">
          <a:xfrm>
            <a:off x="1286779" y="779450"/>
            <a:ext cx="2850859" cy="656617"/>
          </a:xfrm>
          <a:prstGeom prst="chevron">
            <a:avLst/>
          </a:prstGeom>
          <a:solidFill>
            <a:srgbClr val="FFE38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Building</a:t>
            </a:r>
          </a:p>
        </p:txBody>
      </p:sp>
      <p:sp>
        <p:nvSpPr>
          <p:cNvPr id="7" name="Gallone 6"/>
          <p:cNvSpPr/>
          <p:nvPr/>
        </p:nvSpPr>
        <p:spPr bwMode="auto">
          <a:xfrm>
            <a:off x="3576972" y="779450"/>
            <a:ext cx="2608976" cy="680688"/>
          </a:xfrm>
          <a:prstGeom prst="chevron">
            <a:avLst/>
          </a:prstGeom>
          <a:solidFill>
            <a:srgbClr val="A2DEA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8" name="Gallone 7"/>
          <p:cNvSpPr/>
          <p:nvPr/>
        </p:nvSpPr>
        <p:spPr bwMode="auto">
          <a:xfrm>
            <a:off x="5625285" y="779450"/>
            <a:ext cx="2599188" cy="672964"/>
          </a:xfrm>
          <a:prstGeom prst="chevron">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9" name="Gallone 8"/>
          <p:cNvSpPr/>
          <p:nvPr/>
        </p:nvSpPr>
        <p:spPr bwMode="auto">
          <a:xfrm>
            <a:off x="7673595" y="779450"/>
            <a:ext cx="2690069" cy="656617"/>
          </a:xfrm>
          <a:prstGeom prst="chevron">
            <a:avLst/>
          </a:prstGeom>
          <a:solidFill>
            <a:srgbClr val="FFCC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10" name="CasellaDiTesto 9"/>
          <p:cNvSpPr txBox="1"/>
          <p:nvPr/>
        </p:nvSpPr>
        <p:spPr bwMode="auto">
          <a:xfrm>
            <a:off x="4274468" y="818246"/>
            <a:ext cx="1213987" cy="461665"/>
          </a:xfrm>
          <a:prstGeom prst="rect">
            <a:avLst/>
          </a:prstGeom>
          <a:noFill/>
        </p:spPr>
        <p:txBody>
          <a:bodyPr wrap="none" rtlCol="0">
            <a:spAutoFit/>
          </a:bodyPr>
          <a:lstStyle/>
          <a:p>
            <a:pPr algn="ctr"/>
            <a:r>
              <a:rPr lang="en-US" sz="2400" dirty="0"/>
              <a:t>Mapping</a:t>
            </a:r>
          </a:p>
        </p:txBody>
      </p:sp>
      <p:sp>
        <p:nvSpPr>
          <p:cNvPr id="11" name="CasellaDiTesto 10"/>
          <p:cNvSpPr txBox="1"/>
          <p:nvPr/>
        </p:nvSpPr>
        <p:spPr bwMode="auto">
          <a:xfrm>
            <a:off x="6397592" y="839877"/>
            <a:ext cx="1146469" cy="461665"/>
          </a:xfrm>
          <a:prstGeom prst="rect">
            <a:avLst/>
          </a:prstGeom>
          <a:noFill/>
        </p:spPr>
        <p:txBody>
          <a:bodyPr wrap="none" rtlCol="0">
            <a:spAutoFit/>
          </a:bodyPr>
          <a:lstStyle/>
          <a:p>
            <a:pPr algn="ctr"/>
            <a:r>
              <a:rPr lang="en-US" sz="2400" dirty="0"/>
              <a:t>Loading</a:t>
            </a:r>
          </a:p>
        </p:txBody>
      </p:sp>
      <p:sp>
        <p:nvSpPr>
          <p:cNvPr id="12" name="CasellaDiTesto 11"/>
          <p:cNvSpPr txBox="1"/>
          <p:nvPr/>
        </p:nvSpPr>
        <p:spPr bwMode="auto">
          <a:xfrm>
            <a:off x="8404058" y="865708"/>
            <a:ext cx="1409360" cy="461665"/>
          </a:xfrm>
          <a:prstGeom prst="rect">
            <a:avLst/>
          </a:prstGeom>
          <a:noFill/>
        </p:spPr>
        <p:txBody>
          <a:bodyPr wrap="none" rtlCol="0">
            <a:spAutoFit/>
          </a:bodyPr>
          <a:lstStyle/>
          <a:p>
            <a:pPr algn="ctr"/>
            <a:r>
              <a:rPr lang="en-US" sz="2400" dirty="0"/>
              <a:t>Publishing</a:t>
            </a:r>
          </a:p>
        </p:txBody>
      </p:sp>
      <p:pic>
        <p:nvPicPr>
          <p:cNvPr id="4" name="Immagine 3"/>
          <p:cNvPicPr>
            <a:picLocks noChangeAspect="1"/>
          </p:cNvPicPr>
          <p:nvPr/>
        </p:nvPicPr>
        <p:blipFill>
          <a:blip r:embed="rId3"/>
          <a:stretch>
            <a:fillRect/>
          </a:stretch>
        </p:blipFill>
        <p:spPr>
          <a:xfrm>
            <a:off x="2199655" y="1491396"/>
            <a:ext cx="741650" cy="865259"/>
          </a:xfrm>
          <a:prstGeom prst="rect">
            <a:avLst/>
          </a:prstGeom>
        </p:spPr>
      </p:pic>
      <p:pic>
        <p:nvPicPr>
          <p:cNvPr id="14" name="Immagine 13"/>
          <p:cNvPicPr>
            <a:picLocks noChangeAspect="1"/>
          </p:cNvPicPr>
          <p:nvPr/>
        </p:nvPicPr>
        <p:blipFill>
          <a:blip r:embed="rId4"/>
          <a:stretch>
            <a:fillRect/>
          </a:stretch>
        </p:blipFill>
        <p:spPr>
          <a:xfrm>
            <a:off x="4254647" y="1520400"/>
            <a:ext cx="1102066" cy="999732"/>
          </a:xfrm>
          <a:prstGeom prst="rect">
            <a:avLst/>
          </a:prstGeom>
        </p:spPr>
      </p:pic>
      <p:grpSp>
        <p:nvGrpSpPr>
          <p:cNvPr id="20" name="Gruppo 19"/>
          <p:cNvGrpSpPr/>
          <p:nvPr/>
        </p:nvGrpSpPr>
        <p:grpSpPr>
          <a:xfrm>
            <a:off x="5303448" y="1512676"/>
            <a:ext cx="1670749" cy="1097701"/>
            <a:chOff x="5303448" y="1712369"/>
            <a:chExt cx="1670749" cy="1097701"/>
          </a:xfrm>
        </p:grpSpPr>
        <p:pic>
          <p:nvPicPr>
            <p:cNvPr id="15" name="Immagine 14"/>
            <p:cNvPicPr>
              <a:picLocks noChangeAspect="1"/>
            </p:cNvPicPr>
            <p:nvPr/>
          </p:nvPicPr>
          <p:blipFill>
            <a:blip r:embed="rId5"/>
            <a:stretch>
              <a:fillRect/>
            </a:stretch>
          </p:blipFill>
          <p:spPr>
            <a:xfrm>
              <a:off x="5303448" y="1792669"/>
              <a:ext cx="1016071" cy="514350"/>
            </a:xfrm>
            <a:prstGeom prst="rect">
              <a:avLst/>
            </a:prstGeom>
          </p:spPr>
        </p:pic>
        <p:pic>
          <p:nvPicPr>
            <p:cNvPr id="16" name="Immagine 15"/>
            <p:cNvPicPr>
              <a:picLocks noChangeAspect="1"/>
            </p:cNvPicPr>
            <p:nvPr/>
          </p:nvPicPr>
          <p:blipFill>
            <a:blip r:embed="rId6"/>
            <a:stretch>
              <a:fillRect/>
            </a:stretch>
          </p:blipFill>
          <p:spPr>
            <a:xfrm>
              <a:off x="6365913" y="1712369"/>
              <a:ext cx="608284" cy="543877"/>
            </a:xfrm>
            <a:prstGeom prst="rect">
              <a:avLst/>
            </a:prstGeom>
          </p:spPr>
        </p:pic>
        <p:pic>
          <p:nvPicPr>
            <p:cNvPr id="17" name="Immagine 16"/>
            <p:cNvPicPr>
              <a:picLocks noChangeAspect="1"/>
            </p:cNvPicPr>
            <p:nvPr/>
          </p:nvPicPr>
          <p:blipFill>
            <a:blip r:embed="rId7"/>
            <a:stretch>
              <a:fillRect/>
            </a:stretch>
          </p:blipFill>
          <p:spPr>
            <a:xfrm>
              <a:off x="6430852" y="2302625"/>
              <a:ext cx="539974" cy="507445"/>
            </a:xfrm>
            <a:prstGeom prst="rect">
              <a:avLst/>
            </a:prstGeom>
          </p:spPr>
        </p:pic>
      </p:grpSp>
      <p:pic>
        <p:nvPicPr>
          <p:cNvPr id="18" name="Immagine 17"/>
          <p:cNvPicPr>
            <a:picLocks noChangeAspect="1"/>
          </p:cNvPicPr>
          <p:nvPr/>
        </p:nvPicPr>
        <p:blipFill>
          <a:blip r:embed="rId8"/>
          <a:stretch>
            <a:fillRect/>
          </a:stretch>
        </p:blipFill>
        <p:spPr>
          <a:xfrm>
            <a:off x="8642264" y="1500784"/>
            <a:ext cx="497670" cy="1057550"/>
          </a:xfrm>
          <a:prstGeom prst="rect">
            <a:avLst/>
          </a:prstGeom>
        </p:spPr>
      </p:pic>
      <p:sp>
        <p:nvSpPr>
          <p:cNvPr id="13" name="Freccia a destra 12"/>
          <p:cNvSpPr/>
          <p:nvPr/>
        </p:nvSpPr>
        <p:spPr>
          <a:xfrm>
            <a:off x="1226630" y="1672962"/>
            <a:ext cx="693140" cy="473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DSD</a:t>
            </a:r>
          </a:p>
        </p:txBody>
      </p:sp>
    </p:spTree>
    <p:extLst>
      <p:ext uri="{BB962C8B-B14F-4D97-AF65-F5344CB8AC3E}">
        <p14:creationId xmlns:p14="http://schemas.microsoft.com/office/powerpoint/2010/main" val="4024460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a:xfrm>
            <a:off x="1460570" y="-1"/>
            <a:ext cx="10732257" cy="507103"/>
          </a:xfrm>
          <a:prstGeom prst="rect">
            <a:avLst/>
          </a:prstGeom>
          <a:solidFill>
            <a:srgbClr val="CF1E24"/>
          </a:solidFill>
          <a:ln>
            <a:noFill/>
          </a:ln>
        </p:spPr>
        <p:txBody>
          <a:bodyPr vert="horz" lIns="121861" tIns="60932" rIns="121861" bIns="60932" rtlCol="0" anchor="ctr">
            <a:normAutofit fontScale="4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defTabSz="609585" fontAlgn="auto">
              <a:spcAft>
                <a:spcPts val="0"/>
              </a:spcAft>
              <a:defRPr/>
            </a:pPr>
            <a:endParaRPr lang="en-US" sz="5867" dirty="0">
              <a:solidFill>
                <a:prstClr val="black"/>
              </a:solidFill>
              <a:latin typeface="Calibri"/>
            </a:endParaRPr>
          </a:p>
        </p:txBody>
      </p:sp>
      <p:sp>
        <p:nvSpPr>
          <p:cNvPr id="13" name="CasellaDiTesto 12"/>
          <p:cNvSpPr txBox="1"/>
          <p:nvPr/>
        </p:nvSpPr>
        <p:spPr>
          <a:xfrm>
            <a:off x="1687606" y="55597"/>
            <a:ext cx="10525385" cy="492443"/>
          </a:xfrm>
          <a:prstGeom prst="rect">
            <a:avLst/>
          </a:prstGeom>
          <a:noFill/>
        </p:spPr>
        <p:txBody>
          <a:bodyPr wrap="square" lIns="0" tIns="0" rIns="0" bIns="0" rtlCol="0">
            <a:spAutoFit/>
          </a:bodyPr>
          <a:lstStyle/>
          <a:p>
            <a:pPr>
              <a:spcAft>
                <a:spcPts val="1333"/>
              </a:spcAft>
              <a:buClr>
                <a:srgbClr val="CF1E24"/>
              </a:buClr>
              <a:buSzPct val="90000"/>
              <a:defRPr/>
            </a:pPr>
            <a:r>
              <a:rPr lang="en-US" altLang="it-IT" sz="3200" b="1" dirty="0">
                <a:solidFill>
                  <a:prstClr val="white"/>
                </a:solidFill>
              </a:rPr>
              <a:t>Layout annotations per </a:t>
            </a:r>
            <a:r>
              <a:rPr lang="en-US" altLang="it-IT" sz="3200" b="1" dirty="0" smtClean="0">
                <a:solidFill>
                  <a:prstClr val="white"/>
                </a:solidFill>
              </a:rPr>
              <a:t>dataflow - examples</a:t>
            </a:r>
            <a:endParaRPr lang="en-US" altLang="it-IT" sz="3200" b="1" dirty="0">
              <a:solidFill>
                <a:prstClr val="white"/>
              </a:solidFill>
            </a:endParaRPr>
          </a:p>
        </p:txBody>
      </p:sp>
      <p:pic>
        <p:nvPicPr>
          <p:cNvPr id="2" name="Immagine 1"/>
          <p:cNvPicPr>
            <a:picLocks noChangeAspect="1"/>
          </p:cNvPicPr>
          <p:nvPr/>
        </p:nvPicPr>
        <p:blipFill>
          <a:blip r:embed="rId3"/>
          <a:stretch>
            <a:fillRect/>
          </a:stretch>
        </p:blipFill>
        <p:spPr>
          <a:xfrm>
            <a:off x="456613" y="692671"/>
            <a:ext cx="5371987" cy="3737268"/>
          </a:xfrm>
          <a:prstGeom prst="rect">
            <a:avLst/>
          </a:prstGeom>
        </p:spPr>
      </p:pic>
      <p:pic>
        <p:nvPicPr>
          <p:cNvPr id="4" name="Immagine 3"/>
          <p:cNvPicPr>
            <a:picLocks noChangeAspect="1"/>
          </p:cNvPicPr>
          <p:nvPr/>
        </p:nvPicPr>
        <p:blipFill>
          <a:blip r:embed="rId4"/>
          <a:stretch>
            <a:fillRect/>
          </a:stretch>
        </p:blipFill>
        <p:spPr>
          <a:xfrm>
            <a:off x="4758798" y="2744497"/>
            <a:ext cx="6941585" cy="3239840"/>
          </a:xfrm>
          <a:prstGeom prst="rect">
            <a:avLst/>
          </a:prstGeom>
        </p:spPr>
      </p:pic>
    </p:spTree>
    <p:extLst>
      <p:ext uri="{BB962C8B-B14F-4D97-AF65-F5344CB8AC3E}">
        <p14:creationId xmlns:p14="http://schemas.microsoft.com/office/powerpoint/2010/main" val="2993474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143076" y="776818"/>
            <a:ext cx="11905848" cy="5391807"/>
          </a:xfrm>
        </p:spPr>
        <p:txBody>
          <a:bodyPr/>
          <a:lstStyle/>
          <a:p>
            <a:pPr>
              <a:spcBef>
                <a:spcPts val="0"/>
              </a:spcBef>
              <a:spcAft>
                <a:spcPts val="600"/>
              </a:spcAft>
              <a:buFont typeface="Wingdings" panose="05000000000000000000" pitchFamily="2" charset="2"/>
              <a:buChar char="q"/>
              <a:defRPr/>
            </a:pPr>
            <a:r>
              <a:rPr lang="en-GB" sz="2000" dirty="0">
                <a:solidFill>
                  <a:schemeClr val="tx1"/>
                </a:solidFill>
              </a:rPr>
              <a:t> DSDs versions during the years</a:t>
            </a:r>
          </a:p>
          <a:p>
            <a:pPr lvl="1">
              <a:spcBef>
                <a:spcPts val="0"/>
              </a:spcBef>
              <a:buFont typeface="Wingdings" panose="05000000000000000000" pitchFamily="2" charset="2"/>
              <a:buChar char="q"/>
              <a:defRPr/>
            </a:pPr>
            <a:r>
              <a:rPr lang="en-US" sz="1800" b="0" dirty="0">
                <a:solidFill>
                  <a:schemeClr val="tx1"/>
                </a:solidFill>
              </a:rPr>
              <a:t> Compare DSD</a:t>
            </a:r>
          </a:p>
          <a:p>
            <a:pPr lvl="1">
              <a:spcBef>
                <a:spcPts val="0"/>
              </a:spcBef>
              <a:buFont typeface="Wingdings" panose="05000000000000000000" pitchFamily="2" charset="2"/>
              <a:buChar char="q"/>
              <a:defRPr/>
            </a:pPr>
            <a:r>
              <a:rPr lang="en-US" sz="1800" b="0" dirty="0">
                <a:solidFill>
                  <a:schemeClr val="tx1"/>
                </a:solidFill>
              </a:rPr>
              <a:t> Upgrade DSD</a:t>
            </a:r>
          </a:p>
          <a:p>
            <a:pPr>
              <a:spcBef>
                <a:spcPts val="0"/>
              </a:spcBef>
              <a:spcAft>
                <a:spcPts val="600"/>
              </a:spcAft>
              <a:buFont typeface="Wingdings" panose="05000000000000000000" pitchFamily="2" charset="2"/>
              <a:buChar char="q"/>
              <a:defRPr/>
            </a:pPr>
            <a:r>
              <a:rPr lang="en-US" sz="2000" dirty="0">
                <a:solidFill>
                  <a:schemeClr val="tx1"/>
                </a:solidFill>
              </a:rPr>
              <a:t> Header SDMX Data massage</a:t>
            </a:r>
          </a:p>
          <a:p>
            <a:pPr lvl="1">
              <a:spcBef>
                <a:spcPts val="0"/>
              </a:spcBef>
              <a:buFont typeface="Wingdings" panose="05000000000000000000" pitchFamily="2" charset="2"/>
              <a:buChar char="q"/>
              <a:defRPr/>
            </a:pPr>
            <a:r>
              <a:rPr lang="en-US" sz="1800" b="0" dirty="0">
                <a:solidFill>
                  <a:schemeClr val="tx1"/>
                </a:solidFill>
              </a:rPr>
              <a:t> </a:t>
            </a:r>
            <a:r>
              <a:rPr lang="en-US" sz="1800" b="0" dirty="0" err="1">
                <a:solidFill>
                  <a:schemeClr val="tx1"/>
                </a:solidFill>
              </a:rPr>
              <a:t>StructureUsage</a:t>
            </a:r>
            <a:r>
              <a:rPr lang="en-US" sz="1800" b="0" dirty="0">
                <a:solidFill>
                  <a:schemeClr val="tx1"/>
                </a:solidFill>
              </a:rPr>
              <a:t>: </a:t>
            </a:r>
            <a:r>
              <a:rPr lang="en-US" sz="1800" i="1" dirty="0">
                <a:solidFill>
                  <a:schemeClr val="tx1"/>
                </a:solidFill>
              </a:rPr>
              <a:t>dataflow</a:t>
            </a:r>
            <a:r>
              <a:rPr lang="en-US" sz="1800" b="0" dirty="0">
                <a:solidFill>
                  <a:schemeClr val="tx1"/>
                </a:solidFill>
              </a:rPr>
              <a:t> is not accepted by </a:t>
            </a:r>
            <a:r>
              <a:rPr lang="en-US" sz="1800" b="0" dirty="0" err="1">
                <a:solidFill>
                  <a:schemeClr val="tx1"/>
                </a:solidFill>
              </a:rPr>
              <a:t>eDamis</a:t>
            </a:r>
            <a:r>
              <a:rPr lang="en-US" sz="1800" b="0" dirty="0">
                <a:solidFill>
                  <a:schemeClr val="tx1"/>
                </a:solidFill>
              </a:rPr>
              <a:t> and the data file is rejected. It must be set to </a:t>
            </a:r>
            <a:r>
              <a:rPr lang="en-US" sz="1800" i="1" dirty="0" err="1">
                <a:solidFill>
                  <a:schemeClr val="tx1"/>
                </a:solidFill>
              </a:rPr>
              <a:t>datastructure</a:t>
            </a:r>
            <a:endParaRPr lang="en-US" sz="1800" i="1" dirty="0">
              <a:solidFill>
                <a:schemeClr val="tx1"/>
              </a:solidFill>
            </a:endParaRPr>
          </a:p>
          <a:p>
            <a:pPr lvl="1">
              <a:spcBef>
                <a:spcPts val="0"/>
              </a:spcBef>
              <a:buFont typeface="Wingdings" panose="05000000000000000000" pitchFamily="2" charset="2"/>
              <a:buChar char="q"/>
              <a:defRPr/>
            </a:pPr>
            <a:r>
              <a:rPr lang="en-US" sz="1800" b="0" dirty="0">
                <a:solidFill>
                  <a:schemeClr val="tx1"/>
                </a:solidFill>
              </a:rPr>
              <a:t> Sender + Receiver are </a:t>
            </a:r>
            <a:r>
              <a:rPr lang="en-US" sz="1800" b="0" dirty="0" err="1">
                <a:solidFill>
                  <a:schemeClr val="tx1"/>
                </a:solidFill>
              </a:rPr>
              <a:t>mondatory</a:t>
            </a:r>
            <a:endParaRPr lang="en-US" sz="1800" b="0" dirty="0">
              <a:solidFill>
                <a:schemeClr val="tx1"/>
              </a:solidFill>
            </a:endParaRPr>
          </a:p>
          <a:p>
            <a:pPr>
              <a:spcBef>
                <a:spcPts val="0"/>
              </a:spcBef>
              <a:spcAft>
                <a:spcPts val="600"/>
              </a:spcAft>
              <a:buFont typeface="Wingdings" panose="05000000000000000000" pitchFamily="2" charset="2"/>
              <a:buChar char="q"/>
              <a:defRPr/>
            </a:pPr>
            <a:r>
              <a:rPr lang="en-US" sz="2000" dirty="0">
                <a:solidFill>
                  <a:schemeClr val="tx1"/>
                </a:solidFill>
              </a:rPr>
              <a:t> NA transmission program: OBS_VALUE </a:t>
            </a:r>
            <a:r>
              <a:rPr lang="en-US" sz="2000" b="1" dirty="0">
                <a:solidFill>
                  <a:schemeClr val="tx1"/>
                </a:solidFill>
              </a:rPr>
              <a:t>null</a:t>
            </a:r>
            <a:r>
              <a:rPr lang="en-US" sz="2000" dirty="0">
                <a:solidFill>
                  <a:schemeClr val="tx1"/>
                </a:solidFill>
              </a:rPr>
              <a:t> is not accepted. </a:t>
            </a:r>
            <a:r>
              <a:rPr lang="en-US" sz="2000" b="1" dirty="0" err="1">
                <a:solidFill>
                  <a:schemeClr val="tx1"/>
                </a:solidFill>
              </a:rPr>
              <a:t>NaN</a:t>
            </a:r>
            <a:r>
              <a:rPr lang="en-US" sz="2000" dirty="0">
                <a:solidFill>
                  <a:schemeClr val="tx1"/>
                </a:solidFill>
              </a:rPr>
              <a:t> must be provided</a:t>
            </a:r>
          </a:p>
          <a:p>
            <a:pPr lvl="1">
              <a:spcBef>
                <a:spcPts val="0"/>
              </a:spcBef>
              <a:buFont typeface="Wingdings" panose="05000000000000000000" pitchFamily="2" charset="2"/>
              <a:buChar char="q"/>
              <a:defRPr/>
            </a:pPr>
            <a:r>
              <a:rPr lang="en-US" sz="1800" b="0" dirty="0">
                <a:solidFill>
                  <a:schemeClr val="tx1"/>
                </a:solidFill>
              </a:rPr>
              <a:t> </a:t>
            </a:r>
            <a:r>
              <a:rPr lang="en-US" sz="1800" dirty="0" err="1">
                <a:solidFill>
                  <a:schemeClr val="tx1"/>
                </a:solidFill>
              </a:rPr>
              <a:t>NaN</a:t>
            </a:r>
            <a:r>
              <a:rPr lang="en-US" sz="1800" b="0" dirty="0">
                <a:solidFill>
                  <a:schemeClr val="tx1"/>
                </a:solidFill>
              </a:rPr>
              <a:t> can be imposed to all null OBS_VALUE </a:t>
            </a:r>
          </a:p>
          <a:p>
            <a:pPr>
              <a:spcBef>
                <a:spcPts val="0"/>
              </a:spcBef>
              <a:spcAft>
                <a:spcPts val="600"/>
              </a:spcAft>
              <a:buFont typeface="Wingdings" panose="05000000000000000000" pitchFamily="2" charset="2"/>
              <a:buChar char="q"/>
              <a:defRPr/>
            </a:pPr>
            <a:r>
              <a:rPr lang="en-US" sz="2000" dirty="0">
                <a:solidFill>
                  <a:schemeClr val="tx1"/>
                </a:solidFill>
              </a:rPr>
              <a:t> NA transmission program: “Table Identifier” </a:t>
            </a:r>
            <a:r>
              <a:rPr lang="en-US" sz="2000" b="1" i="1" dirty="0">
                <a:solidFill>
                  <a:schemeClr val="tx1"/>
                </a:solidFill>
              </a:rPr>
              <a:t>conditional</a:t>
            </a:r>
            <a:r>
              <a:rPr lang="en-US" sz="2000" dirty="0">
                <a:solidFill>
                  <a:schemeClr val="tx1"/>
                </a:solidFill>
              </a:rPr>
              <a:t> attribute. Eurostat requires it as </a:t>
            </a:r>
            <a:r>
              <a:rPr lang="en-US" sz="2000" b="1" i="1" dirty="0">
                <a:solidFill>
                  <a:schemeClr val="tx1"/>
                </a:solidFill>
              </a:rPr>
              <a:t>mandatory</a:t>
            </a:r>
            <a:r>
              <a:rPr lang="en-US" sz="2000" dirty="0">
                <a:solidFill>
                  <a:schemeClr val="tx1"/>
                </a:solidFill>
              </a:rPr>
              <a:t>. It is used to distinguish</a:t>
            </a:r>
            <a:r>
              <a:rPr lang="en-GB" sz="2000" dirty="0">
                <a:solidFill>
                  <a:schemeClr val="tx1"/>
                </a:solidFill>
              </a:rPr>
              <a:t> series that are identified by the same codifications except for the table identifier (this occurs in Tables 1610, 1611, 1612)</a:t>
            </a:r>
          </a:p>
          <a:p>
            <a:pPr lvl="1">
              <a:spcBef>
                <a:spcPts val="0"/>
              </a:spcBef>
              <a:buFont typeface="Wingdings" panose="05000000000000000000" pitchFamily="2" charset="2"/>
              <a:buChar char="q"/>
              <a:defRPr/>
            </a:pPr>
            <a:r>
              <a:rPr lang="en-GB" sz="2200" dirty="0">
                <a:solidFill>
                  <a:schemeClr val="tx1"/>
                </a:solidFill>
              </a:rPr>
              <a:t> </a:t>
            </a:r>
            <a:r>
              <a:rPr lang="en-GB" sz="1800" b="0" dirty="0">
                <a:solidFill>
                  <a:schemeClr val="tx1"/>
                </a:solidFill>
              </a:rPr>
              <a:t>Introduced </a:t>
            </a:r>
            <a:r>
              <a:rPr lang="en-GB" sz="1800" dirty="0">
                <a:solidFill>
                  <a:schemeClr val="tx1"/>
                </a:solidFill>
              </a:rPr>
              <a:t>TID</a:t>
            </a:r>
            <a:r>
              <a:rPr lang="en-GB" sz="1800" b="0" dirty="0">
                <a:solidFill>
                  <a:schemeClr val="tx1"/>
                </a:solidFill>
              </a:rPr>
              <a:t> “virtual” dimension</a:t>
            </a:r>
            <a:endParaRPr lang="en-US" sz="1800" b="0" dirty="0">
              <a:solidFill>
                <a:schemeClr val="tx1"/>
              </a:solidFill>
            </a:endParaRPr>
          </a:p>
          <a:p>
            <a:pPr>
              <a:spcBef>
                <a:spcPts val="0"/>
              </a:spcBef>
              <a:spcAft>
                <a:spcPts val="600"/>
              </a:spcAft>
              <a:buFont typeface="Wingdings" panose="05000000000000000000" pitchFamily="2" charset="2"/>
              <a:buChar char="q"/>
              <a:defRPr/>
            </a:pPr>
            <a:r>
              <a:rPr lang="en-US" sz="2000" dirty="0">
                <a:solidFill>
                  <a:schemeClr val="tx1"/>
                </a:solidFill>
              </a:rPr>
              <a:t> DSDs with coded OBS_VALUE</a:t>
            </a:r>
          </a:p>
          <a:p>
            <a:pPr>
              <a:spcBef>
                <a:spcPts val="0"/>
              </a:spcBef>
              <a:spcAft>
                <a:spcPts val="600"/>
              </a:spcAft>
              <a:buFont typeface="Wingdings" panose="05000000000000000000" pitchFamily="2" charset="2"/>
              <a:buChar char="q"/>
              <a:defRPr/>
            </a:pPr>
            <a:r>
              <a:rPr lang="en-US" sz="2000" dirty="0">
                <a:solidFill>
                  <a:schemeClr val="tx1"/>
                </a:solidFill>
              </a:rPr>
              <a:t> Content Constraints defined at Dataflow level (not defined for each data produced at provisional agreement level)</a:t>
            </a:r>
          </a:p>
          <a:p>
            <a:pPr>
              <a:spcBef>
                <a:spcPts val="0"/>
              </a:spcBef>
              <a:spcAft>
                <a:spcPts val="600"/>
              </a:spcAft>
              <a:buFont typeface="Wingdings" panose="05000000000000000000" pitchFamily="2" charset="2"/>
              <a:buChar char="q"/>
              <a:defRPr/>
            </a:pPr>
            <a:r>
              <a:rPr lang="en-US" sz="2000" dirty="0">
                <a:solidFill>
                  <a:schemeClr val="tx1"/>
                </a:solidFill>
              </a:rPr>
              <a:t> SDMX-ML data messages without OBS_VALUE</a:t>
            </a:r>
          </a:p>
          <a:p>
            <a:pPr>
              <a:spcBef>
                <a:spcPts val="0"/>
              </a:spcBef>
              <a:buFont typeface="Wingdings" panose="05000000000000000000" pitchFamily="2" charset="2"/>
              <a:buChar char="q"/>
              <a:defRPr/>
            </a:pPr>
            <a:endParaRPr lang="en-US" sz="1600" b="0" dirty="0">
              <a:solidFill>
                <a:schemeClr val="tx1"/>
              </a:solidFill>
            </a:endParaRPr>
          </a:p>
          <a:p>
            <a:pPr lvl="1">
              <a:spcBef>
                <a:spcPts val="0"/>
              </a:spcBef>
              <a:defRPr/>
            </a:pPr>
            <a:endParaRPr lang="en-US" sz="1800" b="0" dirty="0">
              <a:solidFill>
                <a:schemeClr val="tx1"/>
              </a:solidFill>
            </a:endParaRP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sz="2400" dirty="0"/>
              <a:t>Examples of Eurostat data collection specificities and how MDM can help</a:t>
            </a:r>
            <a:endParaRPr lang="en-GB" sz="2400"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25</a:t>
            </a:fld>
            <a:endParaRPr lang="en-US" dirty="0"/>
          </a:p>
        </p:txBody>
      </p:sp>
    </p:spTree>
    <p:extLst>
      <p:ext uri="{BB962C8B-B14F-4D97-AF65-F5344CB8AC3E}">
        <p14:creationId xmlns:p14="http://schemas.microsoft.com/office/powerpoint/2010/main" val="6888847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Excel2CSV tool – from the desktop application to MDM plugin</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26</a:t>
            </a:fld>
            <a:endParaRPr lang="en-US" dirty="0"/>
          </a:p>
        </p:txBody>
      </p:sp>
      <p:pic>
        <p:nvPicPr>
          <p:cNvPr id="14" name="Immagine 13"/>
          <p:cNvPicPr>
            <a:picLocks noChangeAspect="1"/>
          </p:cNvPicPr>
          <p:nvPr/>
        </p:nvPicPr>
        <p:blipFill>
          <a:blip r:embed="rId2"/>
          <a:stretch>
            <a:fillRect/>
          </a:stretch>
        </p:blipFill>
        <p:spPr>
          <a:xfrm>
            <a:off x="6172185" y="1009357"/>
            <a:ext cx="4582164" cy="2181529"/>
          </a:xfrm>
          <a:prstGeom prst="rect">
            <a:avLst/>
          </a:prstGeom>
        </p:spPr>
      </p:pic>
      <p:sp>
        <p:nvSpPr>
          <p:cNvPr id="17" name="Freccia a destra 16"/>
          <p:cNvSpPr/>
          <p:nvPr/>
        </p:nvSpPr>
        <p:spPr>
          <a:xfrm>
            <a:off x="5527379" y="1636488"/>
            <a:ext cx="641131" cy="772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Immagine 1"/>
          <p:cNvPicPr>
            <a:picLocks noChangeAspect="1"/>
          </p:cNvPicPr>
          <p:nvPr/>
        </p:nvPicPr>
        <p:blipFill>
          <a:blip r:embed="rId3"/>
          <a:stretch>
            <a:fillRect/>
          </a:stretch>
        </p:blipFill>
        <p:spPr>
          <a:xfrm>
            <a:off x="1751703" y="915775"/>
            <a:ext cx="3676485" cy="2141251"/>
          </a:xfrm>
          <a:prstGeom prst="rect">
            <a:avLst/>
          </a:prstGeom>
        </p:spPr>
      </p:pic>
      <p:grpSp>
        <p:nvGrpSpPr>
          <p:cNvPr id="12" name="Gruppo 11"/>
          <p:cNvGrpSpPr/>
          <p:nvPr/>
        </p:nvGrpSpPr>
        <p:grpSpPr>
          <a:xfrm>
            <a:off x="7545093" y="3190886"/>
            <a:ext cx="4370475" cy="3587610"/>
            <a:chOff x="7545093" y="3190886"/>
            <a:chExt cx="4370475" cy="3587610"/>
          </a:xfrm>
        </p:grpSpPr>
        <p:sp>
          <p:nvSpPr>
            <p:cNvPr id="23" name="Freccia in giù 22"/>
            <p:cNvSpPr/>
            <p:nvPr/>
          </p:nvSpPr>
          <p:spPr>
            <a:xfrm>
              <a:off x="8700515" y="3190886"/>
              <a:ext cx="695818" cy="5831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uppo 9"/>
            <p:cNvGrpSpPr/>
            <p:nvPr/>
          </p:nvGrpSpPr>
          <p:grpSpPr>
            <a:xfrm>
              <a:off x="7545093" y="3774045"/>
              <a:ext cx="4370475" cy="3004451"/>
              <a:chOff x="7545093" y="3774045"/>
              <a:chExt cx="4370475" cy="3004451"/>
            </a:xfrm>
          </p:grpSpPr>
          <p:pic>
            <p:nvPicPr>
              <p:cNvPr id="4" name="Immagine 3"/>
              <p:cNvPicPr>
                <a:picLocks noChangeAspect="1"/>
              </p:cNvPicPr>
              <p:nvPr/>
            </p:nvPicPr>
            <p:blipFill>
              <a:blip r:embed="rId4"/>
              <a:stretch>
                <a:fillRect/>
              </a:stretch>
            </p:blipFill>
            <p:spPr>
              <a:xfrm>
                <a:off x="7545093" y="3774045"/>
                <a:ext cx="2963056" cy="3004451"/>
              </a:xfrm>
              <a:prstGeom prst="rect">
                <a:avLst/>
              </a:prstGeom>
            </p:spPr>
          </p:pic>
          <p:sp>
            <p:nvSpPr>
              <p:cNvPr id="6" name="CasellaDiTesto 5"/>
              <p:cNvSpPr txBox="1"/>
              <p:nvPr/>
            </p:nvSpPr>
            <p:spPr>
              <a:xfrm>
                <a:off x="9636418" y="4043037"/>
                <a:ext cx="2279150" cy="646331"/>
              </a:xfrm>
              <a:prstGeom prst="rect">
                <a:avLst/>
              </a:prstGeom>
              <a:noFill/>
            </p:spPr>
            <p:txBody>
              <a:bodyPr wrap="none" rtlCol="0">
                <a:spAutoFit/>
              </a:bodyPr>
              <a:lstStyle/>
              <a:p>
                <a:pPr algn="ctr"/>
                <a:r>
                  <a:rPr lang="en-GB" dirty="0"/>
                  <a:t>XML Mapping</a:t>
                </a:r>
              </a:p>
              <a:p>
                <a:pPr algn="ctr"/>
                <a:r>
                  <a:rPr lang="en-GB" dirty="0"/>
                  <a:t>(Transformation rules)</a:t>
                </a:r>
              </a:p>
            </p:txBody>
          </p:sp>
        </p:grpSp>
      </p:grpSp>
      <p:pic>
        <p:nvPicPr>
          <p:cNvPr id="7" name="Immagine 6"/>
          <p:cNvPicPr>
            <a:picLocks noChangeAspect="1"/>
          </p:cNvPicPr>
          <p:nvPr/>
        </p:nvPicPr>
        <p:blipFill>
          <a:blip r:embed="rId5"/>
          <a:stretch>
            <a:fillRect/>
          </a:stretch>
        </p:blipFill>
        <p:spPr>
          <a:xfrm>
            <a:off x="389879" y="3610463"/>
            <a:ext cx="3200805" cy="2999129"/>
          </a:xfrm>
          <a:prstGeom prst="rect">
            <a:avLst/>
          </a:prstGeom>
        </p:spPr>
      </p:pic>
      <p:sp>
        <p:nvSpPr>
          <p:cNvPr id="8" name="Freccia in giù 7"/>
          <p:cNvSpPr/>
          <p:nvPr/>
        </p:nvSpPr>
        <p:spPr>
          <a:xfrm>
            <a:off x="1838035" y="3100686"/>
            <a:ext cx="674255" cy="6257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p:cNvPicPr>
            <a:picLocks noChangeAspect="1"/>
          </p:cNvPicPr>
          <p:nvPr/>
        </p:nvPicPr>
        <p:blipFill>
          <a:blip r:embed="rId6"/>
          <a:stretch>
            <a:fillRect/>
          </a:stretch>
        </p:blipFill>
        <p:spPr>
          <a:xfrm>
            <a:off x="3726946" y="3783896"/>
            <a:ext cx="3402484" cy="2803958"/>
          </a:xfrm>
          <a:prstGeom prst="rect">
            <a:avLst/>
          </a:prstGeom>
        </p:spPr>
      </p:pic>
      <p:sp>
        <p:nvSpPr>
          <p:cNvPr id="11" name="Freccia a sinistra 10"/>
          <p:cNvSpPr/>
          <p:nvPr/>
        </p:nvSpPr>
        <p:spPr>
          <a:xfrm>
            <a:off x="7008071" y="4414945"/>
            <a:ext cx="675015" cy="54884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087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par>
                                <p:cTn id="8" presetID="16" presetClass="entr" presetSubtype="2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par>
                                <p:cTn id="21" presetID="16" presetClass="entr" presetSubtype="21"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inVertical)">
                                      <p:cBhvr>
                                        <p:cTn id="28" dur="500"/>
                                        <p:tgtEl>
                                          <p:spTgt spid="8"/>
                                        </p:tgtEl>
                                      </p:cBhvr>
                                    </p:animEffect>
                                  </p:childTnLst>
                                </p:cTn>
                              </p:par>
                              <p:par>
                                <p:cTn id="29" presetID="16" presetClass="entr" presetSubtype="21"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8"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egnaposto testo 1">
            <a:extLst>
              <a:ext uri="{FF2B5EF4-FFF2-40B4-BE49-F238E27FC236}">
                <a16:creationId xmlns:a16="http://schemas.microsoft.com/office/drawing/2014/main" id="{BF71EAD4-DC62-B7D6-F093-306303355382}"/>
              </a:ext>
            </a:extLst>
          </p:cNvPr>
          <p:cNvSpPr txBox="1">
            <a:spLocks noGrp="1" noRot="1" noMove="1" noResize="1" noEditPoints="1" noAdjustHandles="1" noChangeArrowheads="1" noChangeShapeType="1"/>
          </p:cNvSpPr>
          <p:nvPr/>
        </p:nvSpPr>
        <p:spPr bwMode="auto">
          <a:xfrm>
            <a:off x="5712431" y="800611"/>
            <a:ext cx="6336493" cy="2283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marL="285750" indent="-285750" algn="l" defTabSz="457200" rtl="0" fontAlgn="t">
              <a:spcBef>
                <a:spcPct val="0"/>
              </a:spcBef>
              <a:spcAft>
                <a:spcPts val="1800"/>
              </a:spcAft>
              <a:buClr>
                <a:srgbClr val="CC2A2A"/>
              </a:buClr>
              <a:buSzPct val="120000"/>
              <a:buFont typeface="Courier New" panose="02070309020205020404" pitchFamily="49" charset="0"/>
              <a:buChar char="o"/>
              <a:defRPr sz="1800" b="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457200" rtl="0" fontAlgn="base">
              <a:spcBef>
                <a:spcPct val="20000"/>
              </a:spcBef>
              <a:spcAft>
                <a:spcPts val="600"/>
              </a:spcAft>
              <a:buClr>
                <a:srgbClr val="CC2A2A"/>
              </a:buClr>
              <a:buSzPct val="100000"/>
              <a:buNone/>
              <a:defRPr sz="2000" b="1" kern="1200">
                <a:solidFill>
                  <a:schemeClr val="tx2"/>
                </a:solidFill>
                <a:latin typeface="Arial" panose="020B0604020202020204" pitchFamily="34" charset="0"/>
                <a:ea typeface="+mn-ea"/>
                <a:cs typeface="Arial" panose="020B0604020202020204" pitchFamily="34" charset="0"/>
              </a:defRPr>
            </a:lvl2pPr>
            <a:lvl3pPr marL="914400" indent="0" algn="l" defTabSz="457200" rtl="0" fontAlgn="base">
              <a:spcBef>
                <a:spcPct val="20000"/>
              </a:spcBef>
              <a:spcAft>
                <a:spcPts val="600"/>
              </a:spcAft>
              <a:buClr>
                <a:srgbClr val="CC2A2A"/>
              </a:buClr>
              <a:buSzPct val="100000"/>
              <a:buNone/>
              <a:defRPr sz="1800" b="1" kern="1200">
                <a:solidFill>
                  <a:schemeClr val="tx2"/>
                </a:solidFill>
                <a:latin typeface="Arial" panose="020B0604020202020204" pitchFamily="34" charset="0"/>
                <a:ea typeface="+mn-ea"/>
                <a:cs typeface="Arial" panose="020B0604020202020204" pitchFamily="34" charset="0"/>
              </a:defRPr>
            </a:lvl3pPr>
            <a:lvl4pPr marL="1371600" indent="0" algn="l" defTabSz="457200" rtl="0" fontAlgn="base">
              <a:spcBef>
                <a:spcPct val="20000"/>
              </a:spcBef>
              <a:spcAft>
                <a:spcPts val="600"/>
              </a:spcAft>
              <a:buClr>
                <a:srgbClr val="CC2A2A"/>
              </a:buClr>
              <a:buSzPct val="100000"/>
              <a:buNone/>
              <a:defRPr sz="1600" b="1" kern="1200">
                <a:solidFill>
                  <a:schemeClr val="tx2"/>
                </a:solidFill>
                <a:latin typeface="Arial" panose="020B0604020202020204" pitchFamily="34" charset="0"/>
                <a:ea typeface="+mn-ea"/>
                <a:cs typeface="Arial" panose="020B0604020202020204" pitchFamily="34" charset="0"/>
              </a:defRPr>
            </a:lvl4pPr>
            <a:lvl5pPr marL="1828800" indent="0" algn="l" defTabSz="457200" rtl="0" fontAlgn="base">
              <a:spcBef>
                <a:spcPct val="20000"/>
              </a:spcBef>
              <a:spcAft>
                <a:spcPts val="600"/>
              </a:spcAft>
              <a:buClr>
                <a:srgbClr val="CC2A2A"/>
              </a:buClr>
              <a:buSzPct val="100000"/>
              <a:buNone/>
              <a:defRPr sz="1600" b="1" kern="1200">
                <a:solidFill>
                  <a:schemeClr val="tx2"/>
                </a:solidFill>
                <a:latin typeface="Arial" panose="020B0604020202020204" pitchFamily="34" charset="0"/>
                <a:ea typeface="+mn-ea"/>
                <a:cs typeface="Arial" panose="020B0604020202020204" pitchFamily="34" charset="0"/>
              </a:defRPr>
            </a:lvl5pPr>
            <a:lvl6pPr marL="228600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b="1" kern="1200">
                <a:solidFill>
                  <a:schemeClr val="tx2"/>
                </a:solidFill>
                <a:latin typeface="+mn-lt"/>
                <a:ea typeface="+mn-ea"/>
                <a:cs typeface="+mn-cs"/>
              </a:defRPr>
            </a:lvl6pPr>
            <a:lvl7pPr marL="274320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b="1" kern="1200">
                <a:solidFill>
                  <a:schemeClr val="tx2"/>
                </a:solidFill>
                <a:latin typeface="+mn-lt"/>
                <a:ea typeface="+mn-ea"/>
                <a:cs typeface="+mn-cs"/>
              </a:defRPr>
            </a:lvl7pPr>
            <a:lvl8pPr marL="320040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b="1" kern="1200">
                <a:solidFill>
                  <a:schemeClr val="tx2"/>
                </a:solidFill>
                <a:latin typeface="+mn-lt"/>
                <a:ea typeface="+mn-ea"/>
                <a:cs typeface="+mn-cs"/>
              </a:defRPr>
            </a:lvl8pPr>
            <a:lvl9pPr marL="365760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b="1" kern="1200">
                <a:solidFill>
                  <a:schemeClr val="tx2"/>
                </a:solidFill>
                <a:latin typeface="+mn-lt"/>
                <a:ea typeface="+mn-ea"/>
                <a:cs typeface="+mn-cs"/>
              </a:defRPr>
            </a:lvl9pPr>
          </a:lstStyle>
          <a:p>
            <a:pPr eaLnBrk="1" hangingPunct="1">
              <a:spcBef>
                <a:spcPts val="0"/>
              </a:spcBef>
              <a:spcAft>
                <a:spcPts val="600"/>
              </a:spcAft>
              <a:buFont typeface="Wingdings" panose="05000000000000000000" pitchFamily="2" charset="2"/>
              <a:buChar char="q"/>
              <a:defRPr/>
            </a:pPr>
            <a:r>
              <a:rPr lang="en-US" sz="1600" dirty="0">
                <a:solidFill>
                  <a:schemeClr val="tx1"/>
                </a:solidFill>
              </a:rPr>
              <a:t>Add </a:t>
            </a:r>
            <a:r>
              <a:rPr lang="en-US" sz="1600" dirty="0">
                <a:solidFill>
                  <a:srgbClr val="C00000"/>
                </a:solidFill>
              </a:rPr>
              <a:t>generic functionalities </a:t>
            </a:r>
            <a:r>
              <a:rPr lang="en-US" sz="1600" dirty="0">
                <a:solidFill>
                  <a:schemeClr val="tx1"/>
                </a:solidFill>
              </a:rPr>
              <a:t>without software recompiling</a:t>
            </a:r>
          </a:p>
          <a:p>
            <a:pPr eaLnBrk="1" hangingPunct="1">
              <a:spcBef>
                <a:spcPts val="0"/>
              </a:spcBef>
              <a:spcAft>
                <a:spcPts val="600"/>
              </a:spcAft>
              <a:buFont typeface="Wingdings" panose="05000000000000000000" pitchFamily="2" charset="2"/>
              <a:buChar char="q"/>
              <a:defRPr/>
            </a:pPr>
            <a:r>
              <a:rPr lang="en-US" sz="1600" dirty="0">
                <a:solidFill>
                  <a:srgbClr val="C00000"/>
                </a:solidFill>
              </a:rPr>
              <a:t>Functionalities added to the main menu as a “service”</a:t>
            </a:r>
          </a:p>
          <a:p>
            <a:pPr eaLnBrk="1" hangingPunct="1">
              <a:spcBef>
                <a:spcPts val="0"/>
              </a:spcBef>
              <a:spcAft>
                <a:spcPts val="600"/>
              </a:spcAft>
              <a:buFont typeface="Wingdings" panose="05000000000000000000" pitchFamily="2" charset="2"/>
              <a:buChar char="q"/>
              <a:defRPr/>
            </a:pPr>
            <a:r>
              <a:rPr lang="en-US" sz="1600" dirty="0">
                <a:solidFill>
                  <a:schemeClr val="tx1"/>
                </a:solidFill>
              </a:rPr>
              <a:t>Functionalities included into the “data mapping/loading” workflow</a:t>
            </a:r>
          </a:p>
          <a:p>
            <a:pPr eaLnBrk="1" hangingPunct="1">
              <a:spcBef>
                <a:spcPts val="0"/>
              </a:spcBef>
              <a:spcAft>
                <a:spcPts val="600"/>
              </a:spcAft>
              <a:buFont typeface="Wingdings" panose="05000000000000000000" pitchFamily="2" charset="2"/>
              <a:buChar char="q"/>
              <a:defRPr/>
            </a:pPr>
            <a:r>
              <a:rPr lang="en-US" sz="1600" dirty="0">
                <a:solidFill>
                  <a:schemeClr val="tx1"/>
                </a:solidFill>
              </a:rPr>
              <a:t>Plugin interfaces:</a:t>
            </a:r>
          </a:p>
          <a:p>
            <a:pPr lvl="1" eaLnBrk="1" hangingPunct="1">
              <a:spcBef>
                <a:spcPts val="0"/>
              </a:spcBef>
              <a:buFont typeface="Wingdings" panose="05000000000000000000" pitchFamily="2" charset="2"/>
              <a:buChar char="q"/>
              <a:defRPr/>
            </a:pPr>
            <a:r>
              <a:rPr lang="en-US" sz="1600" b="0" dirty="0">
                <a:solidFill>
                  <a:schemeClr val="tx1"/>
                </a:solidFill>
              </a:rPr>
              <a:t> Input: Data file + Processing rules file + Transformation rules file</a:t>
            </a:r>
          </a:p>
          <a:p>
            <a:pPr lvl="1" eaLnBrk="1" hangingPunct="1">
              <a:spcBef>
                <a:spcPts val="0"/>
              </a:spcBef>
              <a:buFont typeface="Wingdings" panose="05000000000000000000" pitchFamily="2" charset="2"/>
              <a:buChar char="q"/>
              <a:defRPr/>
            </a:pPr>
            <a:r>
              <a:rPr lang="en-US" sz="1600" b="0" dirty="0">
                <a:solidFill>
                  <a:schemeClr val="tx1"/>
                </a:solidFill>
              </a:rPr>
              <a:t> Output: different file format  + report</a:t>
            </a:r>
          </a:p>
        </p:txBody>
      </p:sp>
      <p:sp>
        <p:nvSpPr>
          <p:cNvPr id="12" name="Rectangle 11">
            <a:extLst>
              <a:ext uri="{FF2B5EF4-FFF2-40B4-BE49-F238E27FC236}">
                <a16:creationId xmlns:a16="http://schemas.microsoft.com/office/drawing/2014/main" id="{62A179BE-953C-995E-4146-914D39EA030F}"/>
              </a:ext>
            </a:extLst>
          </p:cNvPr>
          <p:cNvSpPr>
            <a:spLocks noGrp="1" noRot="1" noMove="1" noResize="1" noEditPoints="1" noAdjustHandles="1" noChangeArrowheads="1" noChangeShapeType="1"/>
          </p:cNvSpPr>
          <p:nvPr/>
        </p:nvSpPr>
        <p:spPr>
          <a:xfrm>
            <a:off x="1428106" y="3760341"/>
            <a:ext cx="1345915" cy="2482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Meta</a:t>
            </a:r>
            <a:r>
              <a:rPr lang="en-GB" sz="2000" b="1" dirty="0">
                <a:solidFill>
                  <a:schemeClr val="tx1"/>
                </a:solidFill>
              </a:rPr>
              <a:t> </a:t>
            </a:r>
          </a:p>
          <a:p>
            <a:pPr algn="ctr"/>
            <a:r>
              <a:rPr lang="en-GB" sz="2000" b="1" dirty="0">
                <a:solidFill>
                  <a:schemeClr val="tx1"/>
                </a:solidFill>
              </a:rPr>
              <a:t>and </a:t>
            </a:r>
          </a:p>
          <a:p>
            <a:pPr algn="ctr"/>
            <a:r>
              <a:rPr lang="en-GB" sz="2000" b="1" dirty="0">
                <a:solidFill>
                  <a:schemeClr val="tx1"/>
                </a:solidFill>
              </a:rPr>
              <a:t>Data Manager</a:t>
            </a:r>
            <a:endParaRPr lang="it-IT" sz="2000" b="1" dirty="0">
              <a:solidFill>
                <a:schemeClr val="tx1"/>
              </a:solidFill>
            </a:endParaRP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dirty="0"/>
              <a:t>Meta and Data Manager: hardcoded plugins Vs Plugin Manager</a:t>
            </a:r>
            <a:endParaRPr lang="en-GB"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27</a:t>
            </a:fld>
            <a:endParaRPr lang="en-US" dirty="0"/>
          </a:p>
        </p:txBody>
      </p:sp>
      <p:sp>
        <p:nvSpPr>
          <p:cNvPr id="14"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248153" y="877227"/>
            <a:ext cx="5279342" cy="2283244"/>
          </a:xfrm>
        </p:spPr>
        <p:txBody>
          <a:bodyPr/>
          <a:lstStyle/>
          <a:p>
            <a:pPr>
              <a:spcBef>
                <a:spcPts val="0"/>
              </a:spcBef>
              <a:spcAft>
                <a:spcPts val="600"/>
              </a:spcAft>
              <a:buFont typeface="Wingdings" panose="05000000000000000000" pitchFamily="2" charset="2"/>
              <a:buChar char="q"/>
              <a:defRPr/>
            </a:pPr>
            <a:r>
              <a:rPr lang="en-US" sz="1600" dirty="0">
                <a:solidFill>
                  <a:schemeClr val="tx1"/>
                </a:solidFill>
              </a:rPr>
              <a:t>Two </a:t>
            </a:r>
            <a:r>
              <a:rPr lang="en-US" sz="1600" dirty="0">
                <a:solidFill>
                  <a:srgbClr val="C00000"/>
                </a:solidFill>
              </a:rPr>
              <a:t>hardcoded plugins (only PC-AXIS, Excel2Csv)</a:t>
            </a:r>
            <a:r>
              <a:rPr lang="en-US" sz="1600" dirty="0">
                <a:solidFill>
                  <a:schemeClr val="tx1"/>
                </a:solidFill>
              </a:rPr>
              <a:t> without software recompiling</a:t>
            </a:r>
          </a:p>
          <a:p>
            <a:pPr>
              <a:spcBef>
                <a:spcPts val="0"/>
              </a:spcBef>
              <a:spcAft>
                <a:spcPts val="600"/>
              </a:spcAft>
              <a:buFont typeface="Wingdings" panose="05000000000000000000" pitchFamily="2" charset="2"/>
              <a:buChar char="q"/>
              <a:defRPr/>
            </a:pPr>
            <a:r>
              <a:rPr lang="en-US" sz="1600" dirty="0">
                <a:solidFill>
                  <a:schemeClr val="tx1"/>
                </a:solidFill>
              </a:rPr>
              <a:t>Functionalities included into the “data mapping/loading” workflow</a:t>
            </a:r>
          </a:p>
          <a:p>
            <a:pPr>
              <a:spcBef>
                <a:spcPts val="0"/>
              </a:spcBef>
              <a:spcAft>
                <a:spcPts val="600"/>
              </a:spcAft>
              <a:buFont typeface="Wingdings" panose="05000000000000000000" pitchFamily="2" charset="2"/>
              <a:buChar char="q"/>
              <a:defRPr/>
            </a:pPr>
            <a:r>
              <a:rPr lang="en-US" sz="1600" dirty="0">
                <a:solidFill>
                  <a:schemeClr val="tx1"/>
                </a:solidFill>
              </a:rPr>
              <a:t>Plugin interfaces:</a:t>
            </a:r>
          </a:p>
          <a:p>
            <a:pPr lvl="1">
              <a:spcBef>
                <a:spcPts val="0"/>
              </a:spcBef>
              <a:buFont typeface="Wingdings" panose="05000000000000000000" pitchFamily="2" charset="2"/>
              <a:buChar char="q"/>
              <a:defRPr/>
            </a:pPr>
            <a:r>
              <a:rPr lang="en-US" sz="1600" b="0" dirty="0">
                <a:solidFill>
                  <a:schemeClr val="tx1"/>
                </a:solidFill>
              </a:rPr>
              <a:t> Input: Data file + mapping XML (processing rules)</a:t>
            </a:r>
          </a:p>
          <a:p>
            <a:pPr lvl="1">
              <a:spcBef>
                <a:spcPts val="0"/>
              </a:spcBef>
              <a:buFont typeface="Wingdings" panose="05000000000000000000" pitchFamily="2" charset="2"/>
              <a:buChar char="q"/>
              <a:defRPr/>
            </a:pPr>
            <a:r>
              <a:rPr lang="en-US" sz="1600" b="0" dirty="0">
                <a:solidFill>
                  <a:schemeClr val="tx1"/>
                </a:solidFill>
              </a:rPr>
              <a:t> Output: CSV file + report</a:t>
            </a:r>
          </a:p>
        </p:txBody>
      </p:sp>
      <p:sp>
        <p:nvSpPr>
          <p:cNvPr id="2" name="Arrow: Chevron 1">
            <a:extLst>
              <a:ext uri="{FF2B5EF4-FFF2-40B4-BE49-F238E27FC236}">
                <a16:creationId xmlns:a16="http://schemas.microsoft.com/office/drawing/2014/main" id="{ED81A5AC-A6A2-63C8-32A1-D0A25217CE1B}"/>
              </a:ext>
            </a:extLst>
          </p:cNvPr>
          <p:cNvSpPr>
            <a:spLocks noGrp="1" noRot="1" noMove="1" noResize="1" noEditPoints="1" noAdjustHandles="1" noChangeArrowheads="1" noChangeShapeType="1"/>
          </p:cNvSpPr>
          <p:nvPr/>
        </p:nvSpPr>
        <p:spPr>
          <a:xfrm flipH="1">
            <a:off x="2486345" y="3781109"/>
            <a:ext cx="534256" cy="1191356"/>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Arrow: Chevron 5">
            <a:extLst>
              <a:ext uri="{FF2B5EF4-FFF2-40B4-BE49-F238E27FC236}">
                <a16:creationId xmlns:a16="http://schemas.microsoft.com/office/drawing/2014/main" id="{54D1795B-F93B-98D7-3911-9311C8F9652B}"/>
              </a:ext>
            </a:extLst>
          </p:cNvPr>
          <p:cNvSpPr>
            <a:spLocks noGrp="1" noRot="1" noMove="1" noResize="1" noEditPoints="1" noAdjustHandles="1" noChangeArrowheads="1" noChangeShapeType="1"/>
          </p:cNvSpPr>
          <p:nvPr/>
        </p:nvSpPr>
        <p:spPr>
          <a:xfrm flipH="1">
            <a:off x="2513747" y="4932358"/>
            <a:ext cx="534256" cy="1300571"/>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Chevron 15">
            <a:extLst>
              <a:ext uri="{FF2B5EF4-FFF2-40B4-BE49-F238E27FC236}">
                <a16:creationId xmlns:a16="http://schemas.microsoft.com/office/drawing/2014/main" id="{E4B1237A-9C6F-86F2-2691-6E5686154BD1}"/>
              </a:ext>
            </a:extLst>
          </p:cNvPr>
          <p:cNvSpPr>
            <a:spLocks noGrp="1" noRot="1" noMove="1" noResize="1" noEditPoints="1" noAdjustHandles="1" noChangeArrowheads="1" noChangeShapeType="1"/>
          </p:cNvSpPr>
          <p:nvPr/>
        </p:nvSpPr>
        <p:spPr>
          <a:xfrm flipH="1">
            <a:off x="3071971" y="3760341"/>
            <a:ext cx="2455524" cy="1172017"/>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PX-AXIS</a:t>
            </a:r>
            <a:endParaRPr lang="en-GB" dirty="0">
              <a:solidFill>
                <a:schemeClr val="tx1"/>
              </a:solidFill>
            </a:endParaRPr>
          </a:p>
        </p:txBody>
      </p:sp>
      <p:sp>
        <p:nvSpPr>
          <p:cNvPr id="17" name="Arrow: Chevron 16">
            <a:extLst>
              <a:ext uri="{FF2B5EF4-FFF2-40B4-BE49-F238E27FC236}">
                <a16:creationId xmlns:a16="http://schemas.microsoft.com/office/drawing/2014/main" id="{512FAC99-685B-2FC4-B22A-7D9F3AAEE975}"/>
              </a:ext>
            </a:extLst>
          </p:cNvPr>
          <p:cNvSpPr>
            <a:spLocks noGrp="1" noRot="1" noMove="1" noResize="1" noEditPoints="1" noAdjustHandles="1" noChangeArrowheads="1" noChangeShapeType="1"/>
          </p:cNvSpPr>
          <p:nvPr/>
        </p:nvSpPr>
        <p:spPr>
          <a:xfrm flipH="1">
            <a:off x="3071971" y="5010361"/>
            <a:ext cx="2455524" cy="1172017"/>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Excel2Csv</a:t>
            </a:r>
            <a:endParaRPr lang="en-GB" dirty="0">
              <a:solidFill>
                <a:schemeClr val="tx1"/>
              </a:solidFill>
            </a:endParaRPr>
          </a:p>
        </p:txBody>
      </p:sp>
      <p:sp>
        <p:nvSpPr>
          <p:cNvPr id="18" name="TextBox 17">
            <a:extLst>
              <a:ext uri="{FF2B5EF4-FFF2-40B4-BE49-F238E27FC236}">
                <a16:creationId xmlns:a16="http://schemas.microsoft.com/office/drawing/2014/main" id="{DDD96247-315F-801C-A2C7-74C3A3CCFC2D}"/>
              </a:ext>
            </a:extLst>
          </p:cNvPr>
          <p:cNvSpPr txBox="1">
            <a:spLocks noGrp="1" noRot="1" noMove="1" noResize="1" noEditPoints="1" noAdjustHandles="1" noChangeArrowheads="1" noChangeShapeType="1"/>
          </p:cNvSpPr>
          <p:nvPr/>
        </p:nvSpPr>
        <p:spPr>
          <a:xfrm>
            <a:off x="2917859" y="3213462"/>
            <a:ext cx="848309" cy="461665"/>
          </a:xfrm>
          <a:prstGeom prst="rect">
            <a:avLst/>
          </a:prstGeom>
          <a:noFill/>
        </p:spPr>
        <p:txBody>
          <a:bodyPr wrap="none" rtlCol="0">
            <a:spAutoFit/>
          </a:bodyPr>
          <a:lstStyle/>
          <a:p>
            <a:r>
              <a:rPr lang="it-IT" sz="2400" dirty="0"/>
              <a:t>AS-IS</a:t>
            </a:r>
            <a:endParaRPr lang="en-GB" sz="2400" dirty="0"/>
          </a:p>
        </p:txBody>
      </p:sp>
      <p:sp>
        <p:nvSpPr>
          <p:cNvPr id="19" name="Rectangle 18">
            <a:extLst>
              <a:ext uri="{FF2B5EF4-FFF2-40B4-BE49-F238E27FC236}">
                <a16:creationId xmlns:a16="http://schemas.microsoft.com/office/drawing/2014/main" id="{6D00553E-0C19-7E06-7B6F-87FFC89B96E3}"/>
              </a:ext>
            </a:extLst>
          </p:cNvPr>
          <p:cNvSpPr>
            <a:spLocks noGrp="1" noRot="1" noMove="1" noResize="1" noEditPoints="1" noAdjustHandles="1" noChangeArrowheads="1" noChangeShapeType="1"/>
          </p:cNvSpPr>
          <p:nvPr/>
        </p:nvSpPr>
        <p:spPr>
          <a:xfrm>
            <a:off x="7043362" y="3027829"/>
            <a:ext cx="2377610" cy="35519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b="1" dirty="0">
              <a:solidFill>
                <a:schemeClr val="tx1"/>
              </a:solidFill>
            </a:endParaRPr>
          </a:p>
        </p:txBody>
      </p:sp>
      <p:sp>
        <p:nvSpPr>
          <p:cNvPr id="24" name="TextBox 23">
            <a:extLst>
              <a:ext uri="{FF2B5EF4-FFF2-40B4-BE49-F238E27FC236}">
                <a16:creationId xmlns:a16="http://schemas.microsoft.com/office/drawing/2014/main" id="{F3AF884F-C18F-3809-87AF-D0279731DC6C}"/>
              </a:ext>
            </a:extLst>
          </p:cNvPr>
          <p:cNvSpPr txBox="1">
            <a:spLocks noGrp="1" noRot="1" noMove="1" noResize="1" noEditPoints="1" noAdjustHandles="1" noChangeArrowheads="1" noChangeShapeType="1"/>
          </p:cNvSpPr>
          <p:nvPr/>
        </p:nvSpPr>
        <p:spPr>
          <a:xfrm>
            <a:off x="9296096" y="2615584"/>
            <a:ext cx="2761077" cy="830997"/>
          </a:xfrm>
          <a:prstGeom prst="rect">
            <a:avLst/>
          </a:prstGeom>
          <a:noFill/>
        </p:spPr>
        <p:txBody>
          <a:bodyPr wrap="none" rtlCol="0">
            <a:spAutoFit/>
          </a:bodyPr>
          <a:lstStyle/>
          <a:p>
            <a:endParaRPr lang="en-GB" sz="2400" dirty="0"/>
          </a:p>
          <a:p>
            <a:r>
              <a:rPr lang="en-GB" sz="2400" dirty="0"/>
              <a:t> Under development</a:t>
            </a:r>
          </a:p>
        </p:txBody>
      </p:sp>
      <p:sp>
        <p:nvSpPr>
          <p:cNvPr id="25" name="Rectangle 24">
            <a:extLst>
              <a:ext uri="{FF2B5EF4-FFF2-40B4-BE49-F238E27FC236}">
                <a16:creationId xmlns:a16="http://schemas.microsoft.com/office/drawing/2014/main" id="{6BC45BB6-ECF1-BC86-109D-87AF3CD1A0F0}"/>
              </a:ext>
            </a:extLst>
          </p:cNvPr>
          <p:cNvSpPr>
            <a:spLocks noGrp="1" noRot="1" noMove="1" noResize="1" noEditPoints="1" noAdjustHandles="1" noChangeArrowheads="1" noChangeShapeType="1"/>
          </p:cNvSpPr>
          <p:nvPr/>
        </p:nvSpPr>
        <p:spPr>
          <a:xfrm>
            <a:off x="7839177" y="3675127"/>
            <a:ext cx="1604473" cy="292347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F8E72F1F-D553-F7D3-B6D5-6A4BCE01C07D}"/>
              </a:ext>
            </a:extLst>
          </p:cNvPr>
          <p:cNvSpPr txBox="1">
            <a:spLocks noGrp="1" noRot="1" noMove="1" noResize="1" noEditPoints="1" noAdjustHandles="1" noChangeArrowheads="1" noChangeShapeType="1"/>
          </p:cNvSpPr>
          <p:nvPr/>
        </p:nvSpPr>
        <p:spPr>
          <a:xfrm flipH="1">
            <a:off x="6869060" y="3030369"/>
            <a:ext cx="2870159" cy="646331"/>
          </a:xfrm>
          <a:prstGeom prst="rect">
            <a:avLst/>
          </a:prstGeom>
          <a:noFill/>
        </p:spPr>
        <p:txBody>
          <a:bodyPr wrap="square" rtlCol="0">
            <a:spAutoFit/>
          </a:bodyPr>
          <a:lstStyle/>
          <a:p>
            <a:pPr algn="ctr"/>
            <a:r>
              <a:rPr lang="en-GB" sz="1800" b="1" dirty="0">
                <a:solidFill>
                  <a:schemeClr val="tx1"/>
                </a:solidFill>
              </a:rPr>
              <a:t>Meta and Data</a:t>
            </a:r>
          </a:p>
          <a:p>
            <a:pPr algn="ctr"/>
            <a:r>
              <a:rPr lang="en-GB" sz="1800" b="1" dirty="0">
                <a:solidFill>
                  <a:schemeClr val="tx1"/>
                </a:solidFill>
              </a:rPr>
              <a:t>Manager</a:t>
            </a:r>
          </a:p>
        </p:txBody>
      </p:sp>
      <p:sp>
        <p:nvSpPr>
          <p:cNvPr id="20" name="Arrow: Chevron 19">
            <a:extLst>
              <a:ext uri="{FF2B5EF4-FFF2-40B4-BE49-F238E27FC236}">
                <a16:creationId xmlns:a16="http://schemas.microsoft.com/office/drawing/2014/main" id="{8BC7F89D-8A99-1491-1A7C-F4418CA00825}"/>
              </a:ext>
            </a:extLst>
          </p:cNvPr>
          <p:cNvSpPr>
            <a:spLocks noGrp="1" noRot="1" noMove="1" noResize="1" noEditPoints="1" noAdjustHandles="1" noChangeArrowheads="1" noChangeShapeType="1"/>
          </p:cNvSpPr>
          <p:nvPr/>
        </p:nvSpPr>
        <p:spPr>
          <a:xfrm flipH="1">
            <a:off x="8714192" y="3735032"/>
            <a:ext cx="756862" cy="723953"/>
          </a:xfrm>
          <a:prstGeom prst="chevron">
            <a:avLst/>
          </a:prstGeom>
          <a:solidFill>
            <a:srgbClr val="CC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2" name="Arrow: Chevron 21">
            <a:extLst>
              <a:ext uri="{FF2B5EF4-FFF2-40B4-BE49-F238E27FC236}">
                <a16:creationId xmlns:a16="http://schemas.microsoft.com/office/drawing/2014/main" id="{31BEF9C2-D83D-1857-3054-5BDC4125E1E6}"/>
              </a:ext>
            </a:extLst>
          </p:cNvPr>
          <p:cNvSpPr>
            <a:spLocks noGrp="1" noRot="1" noMove="1" noResize="1" noEditPoints="1" noAdjustHandles="1" noChangeArrowheads="1" noChangeShapeType="1"/>
          </p:cNvSpPr>
          <p:nvPr/>
        </p:nvSpPr>
        <p:spPr>
          <a:xfrm flipH="1">
            <a:off x="9141424" y="3735032"/>
            <a:ext cx="2455524" cy="711137"/>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PX-AXIS</a:t>
            </a:r>
          </a:p>
        </p:txBody>
      </p:sp>
      <p:sp>
        <p:nvSpPr>
          <p:cNvPr id="27" name="Arrow: Chevron 26">
            <a:extLst>
              <a:ext uri="{FF2B5EF4-FFF2-40B4-BE49-F238E27FC236}">
                <a16:creationId xmlns:a16="http://schemas.microsoft.com/office/drawing/2014/main" id="{F2538ED1-BD5F-9635-2CF9-48BC5ED748A2}"/>
              </a:ext>
            </a:extLst>
          </p:cNvPr>
          <p:cNvSpPr>
            <a:spLocks noGrp="1" noRot="1" noMove="1" noResize="1" noEditPoints="1" noAdjustHandles="1" noChangeArrowheads="1" noChangeShapeType="1"/>
          </p:cNvSpPr>
          <p:nvPr/>
        </p:nvSpPr>
        <p:spPr>
          <a:xfrm flipH="1">
            <a:off x="8671384" y="4452511"/>
            <a:ext cx="756862" cy="723953"/>
          </a:xfrm>
          <a:prstGeom prst="chevron">
            <a:avLst/>
          </a:prstGeom>
          <a:solidFill>
            <a:srgbClr val="CC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8" name="Arrow: Chevron 27">
            <a:extLst>
              <a:ext uri="{FF2B5EF4-FFF2-40B4-BE49-F238E27FC236}">
                <a16:creationId xmlns:a16="http://schemas.microsoft.com/office/drawing/2014/main" id="{353E5639-67DF-3836-7569-CAC8EF2D05F0}"/>
              </a:ext>
            </a:extLst>
          </p:cNvPr>
          <p:cNvSpPr>
            <a:spLocks noGrp="1" noRot="1" noMove="1" noResize="1" noEditPoints="1" noAdjustHandles="1" noChangeArrowheads="1" noChangeShapeType="1"/>
          </p:cNvSpPr>
          <p:nvPr/>
        </p:nvSpPr>
        <p:spPr>
          <a:xfrm flipH="1">
            <a:off x="9098616" y="4452511"/>
            <a:ext cx="2455524" cy="711137"/>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Excel2Csv</a:t>
            </a:r>
          </a:p>
        </p:txBody>
      </p:sp>
      <p:sp>
        <p:nvSpPr>
          <p:cNvPr id="29" name="Arrow: Chevron 28">
            <a:extLst>
              <a:ext uri="{FF2B5EF4-FFF2-40B4-BE49-F238E27FC236}">
                <a16:creationId xmlns:a16="http://schemas.microsoft.com/office/drawing/2014/main" id="{9AE96969-8ACD-5538-CF74-4CF60C29AB7F}"/>
              </a:ext>
            </a:extLst>
          </p:cNvPr>
          <p:cNvSpPr>
            <a:spLocks noGrp="1" noRot="1" noMove="1" noResize="1" noEditPoints="1" noAdjustHandles="1" noChangeArrowheads="1" noChangeShapeType="1"/>
          </p:cNvSpPr>
          <p:nvPr/>
        </p:nvSpPr>
        <p:spPr>
          <a:xfrm flipH="1">
            <a:off x="8671384" y="5180261"/>
            <a:ext cx="796248" cy="723953"/>
          </a:xfrm>
          <a:prstGeom prst="chevron">
            <a:avLst/>
          </a:prstGeom>
          <a:solidFill>
            <a:srgbClr val="CC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0" name="Arrow: Chevron 29">
            <a:extLst>
              <a:ext uri="{FF2B5EF4-FFF2-40B4-BE49-F238E27FC236}">
                <a16:creationId xmlns:a16="http://schemas.microsoft.com/office/drawing/2014/main" id="{054364A9-AAC9-6F20-C69A-387DB02C091F}"/>
              </a:ext>
            </a:extLst>
          </p:cNvPr>
          <p:cNvSpPr>
            <a:spLocks noGrp="1" noRot="1" noMove="1" noResize="1" noEditPoints="1" noAdjustHandles="1" noChangeArrowheads="1" noChangeShapeType="1"/>
          </p:cNvSpPr>
          <p:nvPr/>
        </p:nvSpPr>
        <p:spPr>
          <a:xfrm flipH="1">
            <a:off x="9138002" y="5180261"/>
            <a:ext cx="2455524" cy="711137"/>
          </a:xfrm>
          <a:prstGeom prst="chevron">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CsvHandler</a:t>
            </a:r>
            <a:endParaRPr lang="en-GB" dirty="0">
              <a:solidFill>
                <a:schemeClr val="tx1"/>
              </a:solidFill>
            </a:endParaRPr>
          </a:p>
        </p:txBody>
      </p:sp>
      <p:sp>
        <p:nvSpPr>
          <p:cNvPr id="34" name="Arrow: Chevron 33">
            <a:extLst>
              <a:ext uri="{FF2B5EF4-FFF2-40B4-BE49-F238E27FC236}">
                <a16:creationId xmlns:a16="http://schemas.microsoft.com/office/drawing/2014/main" id="{98FE461C-ADB9-3E21-BD2C-F5DA7499D3D6}"/>
              </a:ext>
            </a:extLst>
          </p:cNvPr>
          <p:cNvSpPr>
            <a:spLocks noGrp="1" noRot="1" noMove="1" noResize="1" noEditPoints="1" noAdjustHandles="1" noChangeArrowheads="1" noChangeShapeType="1"/>
          </p:cNvSpPr>
          <p:nvPr/>
        </p:nvSpPr>
        <p:spPr>
          <a:xfrm flipH="1">
            <a:off x="8669674" y="5887464"/>
            <a:ext cx="796248" cy="723953"/>
          </a:xfrm>
          <a:prstGeom prst="chevron">
            <a:avLst/>
          </a:prstGeom>
          <a:solidFill>
            <a:srgbClr val="CC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5" name="Arrow: Chevron 34">
            <a:extLst>
              <a:ext uri="{FF2B5EF4-FFF2-40B4-BE49-F238E27FC236}">
                <a16:creationId xmlns:a16="http://schemas.microsoft.com/office/drawing/2014/main" id="{2E1E2A89-4A06-550A-843F-5B8D3215E96C}"/>
              </a:ext>
            </a:extLst>
          </p:cNvPr>
          <p:cNvSpPr>
            <a:spLocks noGrp="1" noRot="1" noMove="1" noResize="1" noEditPoints="1" noAdjustHandles="1" noChangeArrowheads="1" noChangeShapeType="1"/>
          </p:cNvSpPr>
          <p:nvPr/>
        </p:nvSpPr>
        <p:spPr>
          <a:xfrm flipH="1">
            <a:off x="9136292" y="5887464"/>
            <a:ext cx="2455524" cy="711137"/>
          </a:xfrm>
          <a:prstGeom prst="chevr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Third party modules</a:t>
            </a:r>
          </a:p>
        </p:txBody>
      </p:sp>
      <p:sp>
        <p:nvSpPr>
          <p:cNvPr id="36" name="TextBox 35">
            <a:extLst>
              <a:ext uri="{FF2B5EF4-FFF2-40B4-BE49-F238E27FC236}">
                <a16:creationId xmlns:a16="http://schemas.microsoft.com/office/drawing/2014/main" id="{4CB1FCDC-9967-1B17-6CD8-EB7FF9DEBD04}"/>
              </a:ext>
            </a:extLst>
          </p:cNvPr>
          <p:cNvSpPr txBox="1">
            <a:spLocks noGrp="1" noRot="1" noMove="1" noResize="1" noEditPoints="1" noAdjustHandles="1" noChangeArrowheads="1" noChangeShapeType="1"/>
          </p:cNvSpPr>
          <p:nvPr/>
        </p:nvSpPr>
        <p:spPr>
          <a:xfrm>
            <a:off x="7830614" y="4715404"/>
            <a:ext cx="1142624" cy="646331"/>
          </a:xfrm>
          <a:prstGeom prst="rect">
            <a:avLst/>
          </a:prstGeom>
          <a:noFill/>
        </p:spPr>
        <p:txBody>
          <a:bodyPr wrap="square" rtlCol="0">
            <a:spAutoFit/>
          </a:bodyPr>
          <a:lstStyle/>
          <a:p>
            <a:r>
              <a:rPr lang="en-GB" b="1" dirty="0"/>
              <a:t>Plugin</a:t>
            </a:r>
          </a:p>
          <a:p>
            <a:r>
              <a:rPr lang="en-GB" b="1" dirty="0"/>
              <a:t>Manager</a:t>
            </a:r>
          </a:p>
        </p:txBody>
      </p:sp>
    </p:spTree>
    <p:extLst>
      <p:ext uri="{BB962C8B-B14F-4D97-AF65-F5344CB8AC3E}">
        <p14:creationId xmlns:p14="http://schemas.microsoft.com/office/powerpoint/2010/main" val="324026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anim calcmode="lin" valueType="num">
                                      <p:cBhvr additive="base">
                                        <p:cTn id="17"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anim calcmode="lin" valueType="num">
                                      <p:cBhvr additive="base">
                                        <p:cTn id="23"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4">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 calcmode="lin" valueType="num">
                                      <p:cBhvr additive="base">
                                        <p:cTn id="27"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4">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ppt_x"/>
                                          </p:val>
                                        </p:tav>
                                        <p:tav tm="100000">
                                          <p:val>
                                            <p:strVal val="#ppt_x"/>
                                          </p:val>
                                        </p:tav>
                                      </p:tavLst>
                                    </p:anim>
                                    <p:anim calcmode="lin" valueType="num">
                                      <p:cBhvr additive="base">
                                        <p:cTn id="58" dur="500" fill="hold"/>
                                        <p:tgtEl>
                                          <p:spTgt spid="37"/>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500" fill="hold"/>
                                        <p:tgtEl>
                                          <p:spTgt spid="24"/>
                                        </p:tgtEl>
                                        <p:attrNameLst>
                                          <p:attrName>ppt_x</p:attrName>
                                        </p:attrNameLst>
                                      </p:cBhvr>
                                      <p:tavLst>
                                        <p:tav tm="0">
                                          <p:val>
                                            <p:strVal val="#ppt_x"/>
                                          </p:val>
                                        </p:tav>
                                        <p:tav tm="100000">
                                          <p:val>
                                            <p:strVal val="#ppt_x"/>
                                          </p:val>
                                        </p:tav>
                                      </p:tavLst>
                                    </p:anim>
                                    <p:anim calcmode="lin" valueType="num">
                                      <p:cBhvr additive="base">
                                        <p:cTn id="66" dur="500" fill="hold"/>
                                        <p:tgtEl>
                                          <p:spTgt spid="2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ppt_x"/>
                                          </p:val>
                                        </p:tav>
                                        <p:tav tm="100000">
                                          <p:val>
                                            <p:strVal val="#ppt_x"/>
                                          </p:val>
                                        </p:tav>
                                      </p:tavLst>
                                    </p:anim>
                                    <p:anim calcmode="lin" valueType="num">
                                      <p:cBhvr additive="base">
                                        <p:cTn id="70" dur="500" fill="hold"/>
                                        <p:tgtEl>
                                          <p:spTgt spid="2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ppt_x"/>
                                          </p:val>
                                        </p:tav>
                                        <p:tav tm="100000">
                                          <p:val>
                                            <p:strVal val="#ppt_x"/>
                                          </p:val>
                                        </p:tav>
                                      </p:tavLst>
                                    </p:anim>
                                    <p:anim calcmode="lin" valueType="num">
                                      <p:cBhvr additive="base">
                                        <p:cTn id="74" dur="500" fill="hold"/>
                                        <p:tgtEl>
                                          <p:spTgt spid="2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ppt_x"/>
                                          </p:val>
                                        </p:tav>
                                        <p:tav tm="100000">
                                          <p:val>
                                            <p:strVal val="#ppt_x"/>
                                          </p:val>
                                        </p:tav>
                                      </p:tavLst>
                                    </p:anim>
                                    <p:anim calcmode="lin" valueType="num">
                                      <p:cBhvr additive="base">
                                        <p:cTn id="78" dur="500" fill="hold"/>
                                        <p:tgtEl>
                                          <p:spTgt spid="2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additive="base">
                                        <p:cTn id="81" dur="500" fill="hold"/>
                                        <p:tgtEl>
                                          <p:spTgt spid="22"/>
                                        </p:tgtEl>
                                        <p:attrNameLst>
                                          <p:attrName>ppt_x</p:attrName>
                                        </p:attrNameLst>
                                      </p:cBhvr>
                                      <p:tavLst>
                                        <p:tav tm="0">
                                          <p:val>
                                            <p:strVal val="#ppt_x"/>
                                          </p:val>
                                        </p:tav>
                                        <p:tav tm="100000">
                                          <p:val>
                                            <p:strVal val="#ppt_x"/>
                                          </p:val>
                                        </p:tav>
                                      </p:tavLst>
                                    </p:anim>
                                    <p:anim calcmode="lin" valueType="num">
                                      <p:cBhvr additive="base">
                                        <p:cTn id="82" dur="500" fill="hold"/>
                                        <p:tgtEl>
                                          <p:spTgt spid="2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ppt_x"/>
                                          </p:val>
                                        </p:tav>
                                        <p:tav tm="100000">
                                          <p:val>
                                            <p:strVal val="#ppt_x"/>
                                          </p:val>
                                        </p:tav>
                                      </p:tavLst>
                                    </p:anim>
                                    <p:anim calcmode="lin" valueType="num">
                                      <p:cBhvr additive="base">
                                        <p:cTn id="86" dur="500" fill="hold"/>
                                        <p:tgtEl>
                                          <p:spTgt spid="27"/>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additive="base">
                                        <p:cTn id="89" dur="500" fill="hold"/>
                                        <p:tgtEl>
                                          <p:spTgt spid="28"/>
                                        </p:tgtEl>
                                        <p:attrNameLst>
                                          <p:attrName>ppt_x</p:attrName>
                                        </p:attrNameLst>
                                      </p:cBhvr>
                                      <p:tavLst>
                                        <p:tav tm="0">
                                          <p:val>
                                            <p:strVal val="#ppt_x"/>
                                          </p:val>
                                        </p:tav>
                                        <p:tav tm="100000">
                                          <p:val>
                                            <p:strVal val="#ppt_x"/>
                                          </p:val>
                                        </p:tav>
                                      </p:tavLst>
                                    </p:anim>
                                    <p:anim calcmode="lin" valueType="num">
                                      <p:cBhvr additive="base">
                                        <p:cTn id="90" dur="500" fill="hold"/>
                                        <p:tgtEl>
                                          <p:spTgt spid="2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500" fill="hold"/>
                                        <p:tgtEl>
                                          <p:spTgt spid="29"/>
                                        </p:tgtEl>
                                        <p:attrNameLst>
                                          <p:attrName>ppt_x</p:attrName>
                                        </p:attrNameLst>
                                      </p:cBhvr>
                                      <p:tavLst>
                                        <p:tav tm="0">
                                          <p:val>
                                            <p:strVal val="#ppt_x"/>
                                          </p:val>
                                        </p:tav>
                                        <p:tav tm="100000">
                                          <p:val>
                                            <p:strVal val="#ppt_x"/>
                                          </p:val>
                                        </p:tav>
                                      </p:tavLst>
                                    </p:anim>
                                    <p:anim calcmode="lin" valueType="num">
                                      <p:cBhvr additive="base">
                                        <p:cTn id="94" dur="500" fill="hold"/>
                                        <p:tgtEl>
                                          <p:spTgt spid="29"/>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500" fill="hold"/>
                                        <p:tgtEl>
                                          <p:spTgt spid="30"/>
                                        </p:tgtEl>
                                        <p:attrNameLst>
                                          <p:attrName>ppt_x</p:attrName>
                                        </p:attrNameLst>
                                      </p:cBhvr>
                                      <p:tavLst>
                                        <p:tav tm="0">
                                          <p:val>
                                            <p:strVal val="#ppt_x"/>
                                          </p:val>
                                        </p:tav>
                                        <p:tav tm="100000">
                                          <p:val>
                                            <p:strVal val="#ppt_x"/>
                                          </p:val>
                                        </p:tav>
                                      </p:tavLst>
                                    </p:anim>
                                    <p:anim calcmode="lin" valueType="num">
                                      <p:cBhvr additive="base">
                                        <p:cTn id="98" dur="500" fill="hold"/>
                                        <p:tgtEl>
                                          <p:spTgt spid="30"/>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fill="hold"/>
                                        <p:tgtEl>
                                          <p:spTgt spid="34"/>
                                        </p:tgtEl>
                                        <p:attrNameLst>
                                          <p:attrName>ppt_x</p:attrName>
                                        </p:attrNameLst>
                                      </p:cBhvr>
                                      <p:tavLst>
                                        <p:tav tm="0">
                                          <p:val>
                                            <p:strVal val="#ppt_x"/>
                                          </p:val>
                                        </p:tav>
                                        <p:tav tm="100000">
                                          <p:val>
                                            <p:strVal val="#ppt_x"/>
                                          </p:val>
                                        </p:tav>
                                      </p:tavLst>
                                    </p:anim>
                                    <p:anim calcmode="lin" valueType="num">
                                      <p:cBhvr additive="base">
                                        <p:cTn id="102" dur="500" fill="hold"/>
                                        <p:tgtEl>
                                          <p:spTgt spid="34"/>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additive="base">
                                        <p:cTn id="105" dur="500" fill="hold"/>
                                        <p:tgtEl>
                                          <p:spTgt spid="35"/>
                                        </p:tgtEl>
                                        <p:attrNameLst>
                                          <p:attrName>ppt_x</p:attrName>
                                        </p:attrNameLst>
                                      </p:cBhvr>
                                      <p:tavLst>
                                        <p:tav tm="0">
                                          <p:val>
                                            <p:strVal val="#ppt_x"/>
                                          </p:val>
                                        </p:tav>
                                        <p:tav tm="100000">
                                          <p:val>
                                            <p:strVal val="#ppt_x"/>
                                          </p:val>
                                        </p:tav>
                                      </p:tavLst>
                                    </p:anim>
                                    <p:anim calcmode="lin" valueType="num">
                                      <p:cBhvr additive="base">
                                        <p:cTn id="106" dur="500" fill="hold"/>
                                        <p:tgtEl>
                                          <p:spTgt spid="35"/>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additive="base">
                                        <p:cTn id="109" dur="500" fill="hold"/>
                                        <p:tgtEl>
                                          <p:spTgt spid="36"/>
                                        </p:tgtEl>
                                        <p:attrNameLst>
                                          <p:attrName>ppt_x</p:attrName>
                                        </p:attrNameLst>
                                      </p:cBhvr>
                                      <p:tavLst>
                                        <p:tav tm="0">
                                          <p:val>
                                            <p:strVal val="#ppt_x"/>
                                          </p:val>
                                        </p:tav>
                                        <p:tav tm="100000">
                                          <p:val>
                                            <p:strVal val="#ppt_x"/>
                                          </p:val>
                                        </p:tav>
                                      </p:tavLst>
                                    </p:anim>
                                    <p:anim calcmode="lin" valueType="num">
                                      <p:cBhvr additive="base">
                                        <p:cTn id="11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2" grpId="0" animBg="1"/>
      <p:bldP spid="14" grpId="0" build="p"/>
      <p:bldP spid="2" grpId="0" animBg="1"/>
      <p:bldP spid="6" grpId="0" animBg="1"/>
      <p:bldP spid="16" grpId="0" animBg="1"/>
      <p:bldP spid="17" grpId="0" animBg="1"/>
      <p:bldP spid="18" grpId="0"/>
      <p:bldP spid="19" grpId="0" animBg="1"/>
      <p:bldP spid="24" grpId="0"/>
      <p:bldP spid="25" grpId="0" animBg="1"/>
      <p:bldP spid="26" grpId="0"/>
      <p:bldP spid="20" grpId="0" animBg="1"/>
      <p:bldP spid="22" grpId="0" animBg="1"/>
      <p:bldP spid="27" grpId="0" animBg="1"/>
      <p:bldP spid="28" grpId="0" animBg="1"/>
      <p:bldP spid="29" grpId="0" animBg="1"/>
      <p:bldP spid="30" grpId="0" animBg="1"/>
      <p:bldP spid="34" grpId="0" animBg="1"/>
      <p:bldP spid="35" grpId="0" animBg="1"/>
      <p:bldP spid="3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dirty="0"/>
              <a:t>Meta and Data Manager: Plugin manager (under development)</a:t>
            </a:r>
            <a:endParaRPr lang="en-GB"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28</a:t>
            </a:fld>
            <a:endParaRPr lang="en-US" dirty="0"/>
          </a:p>
        </p:txBody>
      </p:sp>
      <p:pic>
        <p:nvPicPr>
          <p:cNvPr id="7" name="Immagine 6"/>
          <p:cNvPicPr>
            <a:picLocks noChangeAspect="1"/>
          </p:cNvPicPr>
          <p:nvPr/>
        </p:nvPicPr>
        <p:blipFill>
          <a:blip r:embed="rId2"/>
          <a:stretch>
            <a:fillRect/>
          </a:stretch>
        </p:blipFill>
        <p:spPr>
          <a:xfrm>
            <a:off x="80423" y="1538714"/>
            <a:ext cx="7099554" cy="4170989"/>
          </a:xfrm>
          <a:prstGeom prst="rect">
            <a:avLst/>
          </a:prstGeom>
        </p:spPr>
      </p:pic>
      <p:grpSp>
        <p:nvGrpSpPr>
          <p:cNvPr id="11" name="Gruppo 10"/>
          <p:cNvGrpSpPr/>
          <p:nvPr/>
        </p:nvGrpSpPr>
        <p:grpSpPr>
          <a:xfrm>
            <a:off x="8195887" y="3060817"/>
            <a:ext cx="2610599" cy="3518970"/>
            <a:chOff x="6969467" y="844518"/>
            <a:chExt cx="2610599" cy="3199064"/>
          </a:xfrm>
        </p:grpSpPr>
        <p:pic>
          <p:nvPicPr>
            <p:cNvPr id="8" name="Immagine 7"/>
            <p:cNvPicPr>
              <a:picLocks noChangeAspect="1"/>
            </p:cNvPicPr>
            <p:nvPr/>
          </p:nvPicPr>
          <p:blipFill>
            <a:blip r:embed="rId3"/>
            <a:stretch>
              <a:fillRect/>
            </a:stretch>
          </p:blipFill>
          <p:spPr>
            <a:xfrm>
              <a:off x="6969467" y="844518"/>
              <a:ext cx="657225" cy="2990850"/>
            </a:xfrm>
            <a:prstGeom prst="rect">
              <a:avLst/>
            </a:prstGeom>
          </p:spPr>
        </p:pic>
        <p:pic>
          <p:nvPicPr>
            <p:cNvPr id="9" name="Immagine 8"/>
            <p:cNvPicPr>
              <a:picLocks noChangeAspect="1"/>
            </p:cNvPicPr>
            <p:nvPr/>
          </p:nvPicPr>
          <p:blipFill>
            <a:blip r:embed="rId4"/>
            <a:stretch>
              <a:fillRect/>
            </a:stretch>
          </p:blipFill>
          <p:spPr>
            <a:xfrm>
              <a:off x="7636966" y="3081557"/>
              <a:ext cx="1943100" cy="962025"/>
            </a:xfrm>
            <a:prstGeom prst="rect">
              <a:avLst/>
            </a:prstGeom>
          </p:spPr>
        </p:pic>
      </p:grpSp>
      <p:pic>
        <p:nvPicPr>
          <p:cNvPr id="10" name="Immagine 9"/>
          <p:cNvPicPr>
            <a:picLocks noChangeAspect="1"/>
          </p:cNvPicPr>
          <p:nvPr/>
        </p:nvPicPr>
        <p:blipFill>
          <a:blip r:embed="rId5"/>
          <a:stretch>
            <a:fillRect/>
          </a:stretch>
        </p:blipFill>
        <p:spPr>
          <a:xfrm>
            <a:off x="7486440" y="803684"/>
            <a:ext cx="4392521" cy="3093657"/>
          </a:xfrm>
          <a:prstGeom prst="rect">
            <a:avLst/>
          </a:prstGeom>
        </p:spPr>
      </p:pic>
      <p:cxnSp>
        <p:nvCxnSpPr>
          <p:cNvPr id="13" name="Connettore 2 12"/>
          <p:cNvCxnSpPr>
            <a:cxnSpLocks/>
          </p:cNvCxnSpPr>
          <p:nvPr/>
        </p:nvCxnSpPr>
        <p:spPr>
          <a:xfrm>
            <a:off x="2024009" y="4572000"/>
            <a:ext cx="5865415" cy="144408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p:cNvCxnSpPr>
            <a:cxnSpLocks/>
            <a:endCxn id="10" idx="1"/>
          </p:cNvCxnSpPr>
          <p:nvPr/>
        </p:nvCxnSpPr>
        <p:spPr>
          <a:xfrm flipV="1">
            <a:off x="3226085" y="2350513"/>
            <a:ext cx="4260355" cy="211874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7305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par>
                                <p:cTn id="16" presetID="16" presetClass="entr" presetSubtype="21"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Meta and Data Manager architectures (1/2)</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29</a:t>
            </a:fld>
            <a:endParaRPr lang="en-US" dirty="0"/>
          </a:p>
        </p:txBody>
      </p:sp>
      <p:pic>
        <p:nvPicPr>
          <p:cNvPr id="2" name="Immagine 1"/>
          <p:cNvPicPr>
            <a:picLocks noChangeAspect="1"/>
          </p:cNvPicPr>
          <p:nvPr/>
        </p:nvPicPr>
        <p:blipFill>
          <a:blip r:embed="rId2"/>
          <a:stretch>
            <a:fillRect/>
          </a:stretch>
        </p:blipFill>
        <p:spPr>
          <a:xfrm>
            <a:off x="983839" y="854372"/>
            <a:ext cx="10224323" cy="5740375"/>
          </a:xfrm>
          <a:prstGeom prst="rect">
            <a:avLst/>
          </a:prstGeom>
        </p:spPr>
      </p:pic>
    </p:spTree>
    <p:extLst>
      <p:ext uri="{BB962C8B-B14F-4D97-AF65-F5344CB8AC3E}">
        <p14:creationId xmlns:p14="http://schemas.microsoft.com/office/powerpoint/2010/main" val="2717971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3</a:t>
            </a:fld>
            <a:endParaRPr lang="en-US" dirty="0"/>
          </a:p>
        </p:txBody>
      </p:sp>
      <p:sp>
        <p:nvSpPr>
          <p:cNvPr id="8" name="Rectangle 3">
            <a:extLst>
              <a:ext uri="{FF2B5EF4-FFF2-40B4-BE49-F238E27FC236}">
                <a16:creationId xmlns:a16="http://schemas.microsoft.com/office/drawing/2014/main" id="{9606500D-2CC5-5420-47F3-5CF35EB3596C}"/>
              </a:ext>
            </a:extLst>
          </p:cNvPr>
          <p:cNvSpPr/>
          <p:nvPr/>
        </p:nvSpPr>
        <p:spPr>
          <a:xfrm>
            <a:off x="1033252" y="1762436"/>
            <a:ext cx="10140594" cy="22911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en-GB" sz="3200" dirty="0">
                <a:solidFill>
                  <a:schemeClr val="tx1"/>
                </a:solidFill>
                <a:latin typeface="Arial" panose="020B0604020202020204" pitchFamily="34" charset="0"/>
                <a:cs typeface="Arial" panose="020B0604020202020204" pitchFamily="34" charset="0"/>
              </a:rPr>
              <a:t>What is required by a statistical organisation for the modernisation of its business processes using SDMX as implementation standard?</a:t>
            </a:r>
          </a:p>
        </p:txBody>
      </p:sp>
      <p:sp>
        <p:nvSpPr>
          <p:cNvPr id="2" name="Titolo 2">
            <a:extLst>
              <a:ext uri="{FF2B5EF4-FFF2-40B4-BE49-F238E27FC236}">
                <a16:creationId xmlns:a16="http://schemas.microsoft.com/office/drawing/2014/main" id="{FE958F29-940B-F26C-541A-AAC3C4D1E538}"/>
              </a:ext>
            </a:extLst>
          </p:cNvPr>
          <p:cNvSpPr>
            <a:spLocks noGrp="1"/>
          </p:cNvSpPr>
          <p:nvPr>
            <p:ph type="title"/>
          </p:nvPr>
        </p:nvSpPr>
        <p:spPr>
          <a:xfrm>
            <a:off x="468895" y="151050"/>
            <a:ext cx="11269308" cy="384721"/>
          </a:xfrm>
        </p:spPr>
        <p:txBody>
          <a:bodyPr/>
          <a:lstStyle/>
          <a:p>
            <a:r>
              <a:rPr lang="en-GB" dirty="0"/>
              <a:t>The rational behind the SDMX Istat Toolkit</a:t>
            </a:r>
          </a:p>
        </p:txBody>
      </p:sp>
    </p:spTree>
    <p:extLst>
      <p:ext uri="{BB962C8B-B14F-4D97-AF65-F5344CB8AC3E}">
        <p14:creationId xmlns:p14="http://schemas.microsoft.com/office/powerpoint/2010/main" val="1705561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Meta and Data Manager architectures (2/2)</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30</a:t>
            </a:fld>
            <a:endParaRPr lang="en-US" dirty="0"/>
          </a:p>
        </p:txBody>
      </p:sp>
      <p:sp>
        <p:nvSpPr>
          <p:cNvPr id="6" name="Rettangolo 5"/>
          <p:cNvSpPr/>
          <p:nvPr/>
        </p:nvSpPr>
        <p:spPr bwMode="auto">
          <a:xfrm>
            <a:off x="3840048" y="2576688"/>
            <a:ext cx="1561368" cy="1175148"/>
          </a:xfrm>
          <a:prstGeom prst="rect">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C00000"/>
                </a:solidFill>
              </a:rPr>
              <a:t>MDM</a:t>
            </a:r>
          </a:p>
          <a:p>
            <a:pPr algn="ctr"/>
            <a:r>
              <a:rPr lang="it-IT" dirty="0">
                <a:solidFill>
                  <a:srgbClr val="C00000"/>
                </a:solidFill>
              </a:rPr>
              <a:t>Client</a:t>
            </a:r>
          </a:p>
          <a:p>
            <a:pPr algn="ctr"/>
            <a:r>
              <a:rPr lang="it-IT" dirty="0">
                <a:solidFill>
                  <a:srgbClr val="C00000"/>
                </a:solidFill>
              </a:rPr>
              <a:t>+</a:t>
            </a:r>
          </a:p>
          <a:p>
            <a:pPr algn="ctr"/>
            <a:r>
              <a:rPr lang="it-IT" dirty="0">
                <a:solidFill>
                  <a:srgbClr val="C00000"/>
                </a:solidFill>
              </a:rPr>
              <a:t>Back-end</a:t>
            </a:r>
            <a:endParaRPr lang="en-GB" dirty="0">
              <a:solidFill>
                <a:srgbClr val="C00000"/>
              </a:solidFill>
            </a:endParaRPr>
          </a:p>
        </p:txBody>
      </p:sp>
      <p:grpSp>
        <p:nvGrpSpPr>
          <p:cNvPr id="7" name="Gruppo 6"/>
          <p:cNvGrpSpPr/>
          <p:nvPr/>
        </p:nvGrpSpPr>
        <p:grpSpPr>
          <a:xfrm>
            <a:off x="662278" y="4474960"/>
            <a:ext cx="1419425" cy="1924024"/>
            <a:chOff x="1122660" y="2407467"/>
            <a:chExt cx="1419425" cy="1924024"/>
          </a:xfrm>
        </p:grpSpPr>
        <p:sp>
          <p:nvSpPr>
            <p:cNvPr id="8" name="Rettangolo 7"/>
            <p:cNvSpPr/>
            <p:nvPr/>
          </p:nvSpPr>
          <p:spPr>
            <a:xfrm>
              <a:off x="1122660" y="2407467"/>
              <a:ext cx="1419425" cy="915974"/>
            </a:xfrm>
            <a:prstGeom prst="rect">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C00000"/>
                  </a:solidFill>
                </a:rPr>
                <a:t>MDM</a:t>
              </a:r>
            </a:p>
            <a:p>
              <a:pPr algn="ctr"/>
              <a:r>
                <a:rPr lang="it-IT" dirty="0">
                  <a:solidFill>
                    <a:srgbClr val="C00000"/>
                  </a:solidFill>
                </a:rPr>
                <a:t>Back-office</a:t>
              </a:r>
              <a:endParaRPr lang="en-GB" dirty="0">
                <a:solidFill>
                  <a:srgbClr val="C00000"/>
                </a:solidFill>
              </a:endParaRPr>
            </a:p>
          </p:txBody>
        </p:sp>
        <p:sp>
          <p:nvSpPr>
            <p:cNvPr id="9" name="Disco magnetico 8"/>
            <p:cNvSpPr/>
            <p:nvPr/>
          </p:nvSpPr>
          <p:spPr>
            <a:xfrm>
              <a:off x="1485900" y="3502037"/>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Disco magnetico 9"/>
            <p:cNvSpPr/>
            <p:nvPr/>
          </p:nvSpPr>
          <p:spPr>
            <a:xfrm>
              <a:off x="1588293" y="3574254"/>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Connettore 1 10"/>
            <p:cNvCxnSpPr>
              <a:stCxn id="8" idx="2"/>
              <a:endCxn id="9" idx="1"/>
            </p:cNvCxnSpPr>
            <p:nvPr/>
          </p:nvCxnSpPr>
          <p:spPr>
            <a:xfrm flipH="1">
              <a:off x="1832372" y="3323441"/>
              <a:ext cx="1" cy="178596"/>
            </a:xfrm>
            <a:prstGeom prst="line">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cxnSp>
      </p:grpSp>
      <p:cxnSp>
        <p:nvCxnSpPr>
          <p:cNvPr id="12" name="Connettore 4 11"/>
          <p:cNvCxnSpPr>
            <a:stCxn id="6" idx="1"/>
            <a:endCxn id="8" idx="0"/>
          </p:cNvCxnSpPr>
          <p:nvPr/>
        </p:nvCxnSpPr>
        <p:spPr bwMode="auto">
          <a:xfrm rot="10800000" flipV="1">
            <a:off x="1371992" y="3164262"/>
            <a:ext cx="2468057" cy="1310698"/>
          </a:xfrm>
          <a:prstGeom prst="bentConnector2">
            <a:avLst/>
          </a:prstGeom>
          <a:ln w="28575" cmpd="sng">
            <a:solidFill>
              <a:srgbClr val="C00000"/>
            </a:solidFill>
          </a:ln>
        </p:spPr>
        <p:style>
          <a:lnRef idx="2">
            <a:schemeClr val="accent1"/>
          </a:lnRef>
          <a:fillRef idx="0">
            <a:schemeClr val="accent1"/>
          </a:fillRef>
          <a:effectRef idx="1">
            <a:schemeClr val="accent1"/>
          </a:effectRef>
          <a:fontRef idx="minor">
            <a:schemeClr val="tx1"/>
          </a:fontRef>
        </p:style>
      </p:cxnSp>
      <p:sp>
        <p:nvSpPr>
          <p:cNvPr id="13" name="CasellaDiTesto 12"/>
          <p:cNvSpPr txBox="1"/>
          <p:nvPr/>
        </p:nvSpPr>
        <p:spPr bwMode="auto">
          <a:xfrm>
            <a:off x="454720" y="4154817"/>
            <a:ext cx="898003" cy="384721"/>
          </a:xfrm>
          <a:prstGeom prst="rect">
            <a:avLst/>
          </a:prstGeom>
          <a:noFill/>
        </p:spPr>
        <p:txBody>
          <a:bodyPr wrap="none" rtlCol="0">
            <a:spAutoFit/>
          </a:bodyPr>
          <a:lstStyle/>
          <a:p>
            <a:r>
              <a:rPr lang="it-IT" dirty="0"/>
              <a:t>Node 1</a:t>
            </a:r>
            <a:endParaRPr lang="en-GB" dirty="0"/>
          </a:p>
        </p:txBody>
      </p:sp>
      <p:grpSp>
        <p:nvGrpSpPr>
          <p:cNvPr id="14" name="Gruppo 13"/>
          <p:cNvGrpSpPr/>
          <p:nvPr/>
        </p:nvGrpSpPr>
        <p:grpSpPr>
          <a:xfrm>
            <a:off x="4699302" y="4472584"/>
            <a:ext cx="1419425" cy="1924024"/>
            <a:chOff x="1122660" y="2407467"/>
            <a:chExt cx="1419425" cy="1924024"/>
          </a:xfrm>
        </p:grpSpPr>
        <p:sp>
          <p:nvSpPr>
            <p:cNvPr id="15" name="Rettangolo 14"/>
            <p:cNvSpPr/>
            <p:nvPr/>
          </p:nvSpPr>
          <p:spPr>
            <a:xfrm>
              <a:off x="1122660" y="2407467"/>
              <a:ext cx="1419425" cy="915974"/>
            </a:xfrm>
            <a:prstGeom prst="rect">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C00000"/>
                  </a:solidFill>
                </a:rPr>
                <a:t>MDM</a:t>
              </a:r>
            </a:p>
            <a:p>
              <a:pPr algn="ctr"/>
              <a:r>
                <a:rPr lang="it-IT" dirty="0">
                  <a:solidFill>
                    <a:srgbClr val="C00000"/>
                  </a:solidFill>
                </a:rPr>
                <a:t>Back-office</a:t>
              </a:r>
              <a:endParaRPr lang="en-GB" dirty="0">
                <a:solidFill>
                  <a:srgbClr val="C00000"/>
                </a:solidFill>
              </a:endParaRPr>
            </a:p>
          </p:txBody>
        </p:sp>
        <p:sp>
          <p:nvSpPr>
            <p:cNvPr id="16" name="Disco magnetico 15"/>
            <p:cNvSpPr/>
            <p:nvPr/>
          </p:nvSpPr>
          <p:spPr>
            <a:xfrm>
              <a:off x="1485900" y="3502037"/>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Disco magnetico 16"/>
            <p:cNvSpPr/>
            <p:nvPr/>
          </p:nvSpPr>
          <p:spPr>
            <a:xfrm>
              <a:off x="1588293" y="3574254"/>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Connettore 1 17"/>
            <p:cNvCxnSpPr>
              <a:stCxn id="15" idx="2"/>
              <a:endCxn id="16" idx="1"/>
            </p:cNvCxnSpPr>
            <p:nvPr/>
          </p:nvCxnSpPr>
          <p:spPr>
            <a:xfrm flipH="1">
              <a:off x="1832372" y="3323441"/>
              <a:ext cx="1" cy="178596"/>
            </a:xfrm>
            <a:prstGeom prst="line">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cxnSp>
      </p:grpSp>
      <p:sp>
        <p:nvSpPr>
          <p:cNvPr id="19" name="CasellaDiTesto 18"/>
          <p:cNvSpPr txBox="1"/>
          <p:nvPr/>
        </p:nvSpPr>
        <p:spPr bwMode="auto">
          <a:xfrm>
            <a:off x="4146232" y="4122949"/>
            <a:ext cx="962123" cy="369332"/>
          </a:xfrm>
          <a:prstGeom prst="rect">
            <a:avLst/>
          </a:prstGeom>
          <a:noFill/>
        </p:spPr>
        <p:txBody>
          <a:bodyPr wrap="none" rtlCol="0">
            <a:spAutoFit/>
          </a:bodyPr>
          <a:lstStyle/>
          <a:p>
            <a:r>
              <a:rPr lang="it-IT" dirty="0"/>
              <a:t>Node N</a:t>
            </a:r>
            <a:endParaRPr lang="en-GB" dirty="0"/>
          </a:p>
        </p:txBody>
      </p:sp>
      <p:cxnSp>
        <p:nvCxnSpPr>
          <p:cNvPr id="20" name="Connettore 1 19"/>
          <p:cNvCxnSpPr>
            <a:stCxn id="6" idx="2"/>
            <a:endCxn id="15" idx="0"/>
          </p:cNvCxnSpPr>
          <p:nvPr/>
        </p:nvCxnSpPr>
        <p:spPr bwMode="auto">
          <a:xfrm>
            <a:off x="4620732" y="3751836"/>
            <a:ext cx="788283" cy="720748"/>
          </a:xfrm>
          <a:prstGeom prst="line">
            <a:avLst/>
          </a:prstGeom>
          <a:ln w="28575" cmpd="sng">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1" name="Connettore diritto 2"/>
          <p:cNvCxnSpPr/>
          <p:nvPr/>
        </p:nvCxnSpPr>
        <p:spPr bwMode="auto">
          <a:xfrm flipH="1">
            <a:off x="7076165" y="854368"/>
            <a:ext cx="1411" cy="5832648"/>
          </a:xfrm>
          <a:prstGeom prst="line">
            <a:avLst/>
          </a:prstGeom>
          <a:ln>
            <a:solidFill>
              <a:srgbClr val="FF0000"/>
            </a:solidFill>
            <a:prstDash val="dash"/>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22" name="Rettangolo 21"/>
          <p:cNvSpPr/>
          <p:nvPr/>
        </p:nvSpPr>
        <p:spPr bwMode="auto">
          <a:xfrm>
            <a:off x="8107622" y="1214408"/>
            <a:ext cx="1419425" cy="91597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Global Registry</a:t>
            </a:r>
            <a:endParaRPr lang="en-GB" dirty="0">
              <a:solidFill>
                <a:schemeClr val="tx1"/>
              </a:solidFill>
            </a:endParaRPr>
          </a:p>
        </p:txBody>
      </p:sp>
      <p:sp>
        <p:nvSpPr>
          <p:cNvPr id="23" name="Disco magnetico 22"/>
          <p:cNvSpPr/>
          <p:nvPr/>
        </p:nvSpPr>
        <p:spPr bwMode="auto">
          <a:xfrm>
            <a:off x="9926272" y="1293435"/>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Disco magnetico 23"/>
          <p:cNvSpPr/>
          <p:nvPr/>
        </p:nvSpPr>
        <p:spPr bwMode="auto">
          <a:xfrm>
            <a:off x="10028665" y="1365652"/>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5" name="Connettore 1 25"/>
          <p:cNvCxnSpPr>
            <a:stCxn id="22" idx="3"/>
            <a:endCxn id="23" idx="2"/>
          </p:cNvCxnSpPr>
          <p:nvPr/>
        </p:nvCxnSpPr>
        <p:spPr bwMode="auto">
          <a:xfrm flipV="1">
            <a:off x="9527047" y="1672054"/>
            <a:ext cx="399225" cy="341"/>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26" name="Rettangolo 25"/>
          <p:cNvSpPr/>
          <p:nvPr/>
        </p:nvSpPr>
        <p:spPr bwMode="auto">
          <a:xfrm>
            <a:off x="8107622" y="2437724"/>
            <a:ext cx="1419425" cy="91597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Eurostat Registry</a:t>
            </a:r>
          </a:p>
        </p:txBody>
      </p:sp>
      <p:sp>
        <p:nvSpPr>
          <p:cNvPr id="27" name="Disco magnetico 26"/>
          <p:cNvSpPr/>
          <p:nvPr/>
        </p:nvSpPr>
        <p:spPr bwMode="auto">
          <a:xfrm>
            <a:off x="9926272" y="2516751"/>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Disco magnetico 27"/>
          <p:cNvSpPr/>
          <p:nvPr/>
        </p:nvSpPr>
        <p:spPr bwMode="auto">
          <a:xfrm>
            <a:off x="10028665" y="2588968"/>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9" name="Connettore 1 25"/>
          <p:cNvCxnSpPr>
            <a:stCxn id="26" idx="3"/>
            <a:endCxn id="27" idx="2"/>
          </p:cNvCxnSpPr>
          <p:nvPr/>
        </p:nvCxnSpPr>
        <p:spPr bwMode="auto">
          <a:xfrm flipV="1">
            <a:off x="9527047" y="2895370"/>
            <a:ext cx="399225" cy="341"/>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30" name="Rettangolo 29"/>
          <p:cNvSpPr/>
          <p:nvPr/>
        </p:nvSpPr>
        <p:spPr bwMode="auto">
          <a:xfrm>
            <a:off x="8132565" y="3803851"/>
            <a:ext cx="1419425" cy="91597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IMF Registry</a:t>
            </a:r>
          </a:p>
        </p:txBody>
      </p:sp>
      <p:sp>
        <p:nvSpPr>
          <p:cNvPr id="31" name="Disco magnetico 30"/>
          <p:cNvSpPr/>
          <p:nvPr/>
        </p:nvSpPr>
        <p:spPr bwMode="auto">
          <a:xfrm>
            <a:off x="9951215" y="3882878"/>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Disco magnetico 31"/>
          <p:cNvSpPr/>
          <p:nvPr/>
        </p:nvSpPr>
        <p:spPr bwMode="auto">
          <a:xfrm>
            <a:off x="10053608" y="3955095"/>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3" name="Connettore 1 25"/>
          <p:cNvCxnSpPr>
            <a:stCxn id="30" idx="3"/>
            <a:endCxn id="31" idx="2"/>
          </p:cNvCxnSpPr>
          <p:nvPr/>
        </p:nvCxnSpPr>
        <p:spPr bwMode="auto">
          <a:xfrm flipV="1">
            <a:off x="9551990" y="4261497"/>
            <a:ext cx="399225" cy="341"/>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34" name="Rettangolo 33"/>
          <p:cNvSpPr/>
          <p:nvPr/>
        </p:nvSpPr>
        <p:spPr bwMode="auto">
          <a:xfrm>
            <a:off x="8107622" y="5627026"/>
            <a:ext cx="1419425" cy="91597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UNdata</a:t>
            </a:r>
          </a:p>
          <a:p>
            <a:pPr algn="ctr"/>
            <a:r>
              <a:rPr lang="en-GB" b="1" dirty="0">
                <a:solidFill>
                  <a:schemeClr val="tx1"/>
                </a:solidFill>
              </a:rPr>
              <a:t>SDMX API</a:t>
            </a:r>
          </a:p>
          <a:p>
            <a:pPr algn="ctr"/>
            <a:endParaRPr lang="en-GB" b="1" dirty="0">
              <a:solidFill>
                <a:schemeClr val="tx1"/>
              </a:solidFill>
            </a:endParaRPr>
          </a:p>
        </p:txBody>
      </p:sp>
      <p:sp>
        <p:nvSpPr>
          <p:cNvPr id="35" name="Disco magnetico 34"/>
          <p:cNvSpPr/>
          <p:nvPr/>
        </p:nvSpPr>
        <p:spPr bwMode="auto">
          <a:xfrm>
            <a:off x="9926272" y="5706053"/>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Disco magnetico 35"/>
          <p:cNvSpPr/>
          <p:nvPr/>
        </p:nvSpPr>
        <p:spPr bwMode="auto">
          <a:xfrm>
            <a:off x="10028665" y="5778270"/>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7" name="Connettore 1 25"/>
          <p:cNvCxnSpPr>
            <a:stCxn id="34" idx="3"/>
            <a:endCxn id="35" idx="2"/>
          </p:cNvCxnSpPr>
          <p:nvPr/>
        </p:nvCxnSpPr>
        <p:spPr bwMode="auto">
          <a:xfrm flipV="1">
            <a:off x="9527047" y="6084672"/>
            <a:ext cx="399225" cy="341"/>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38" name="CasellaDiTesto 37"/>
          <p:cNvSpPr txBox="1"/>
          <p:nvPr/>
        </p:nvSpPr>
        <p:spPr bwMode="auto">
          <a:xfrm>
            <a:off x="8640009" y="4999019"/>
            <a:ext cx="738664" cy="348813"/>
          </a:xfrm>
          <a:prstGeom prst="rect">
            <a:avLst/>
          </a:prstGeom>
          <a:noFill/>
        </p:spPr>
        <p:txBody>
          <a:bodyPr vert="vert" wrap="none" rtlCol="0">
            <a:spAutoFit/>
          </a:bodyPr>
          <a:lstStyle/>
          <a:p>
            <a:r>
              <a:rPr lang="it-IT" sz="3600" b="1" dirty="0"/>
              <a:t>..</a:t>
            </a:r>
          </a:p>
        </p:txBody>
      </p:sp>
      <p:cxnSp>
        <p:nvCxnSpPr>
          <p:cNvPr id="39" name="Connettore diritto 49"/>
          <p:cNvCxnSpPr>
            <a:stCxn id="6" idx="3"/>
            <a:endCxn id="22" idx="1"/>
          </p:cNvCxnSpPr>
          <p:nvPr/>
        </p:nvCxnSpPr>
        <p:spPr bwMode="auto">
          <a:xfrm flipV="1">
            <a:off x="5401416" y="1672395"/>
            <a:ext cx="2706206" cy="1491867"/>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40" name="Connettore diritto 51"/>
          <p:cNvCxnSpPr>
            <a:stCxn id="6" idx="3"/>
            <a:endCxn id="26" idx="1"/>
          </p:cNvCxnSpPr>
          <p:nvPr/>
        </p:nvCxnSpPr>
        <p:spPr bwMode="auto">
          <a:xfrm flipV="1">
            <a:off x="5401416" y="2895711"/>
            <a:ext cx="2706206" cy="268551"/>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41" name="Connettore diritto 53"/>
          <p:cNvCxnSpPr>
            <a:stCxn id="6" idx="3"/>
            <a:endCxn id="30" idx="1"/>
          </p:cNvCxnSpPr>
          <p:nvPr/>
        </p:nvCxnSpPr>
        <p:spPr bwMode="auto">
          <a:xfrm>
            <a:off x="5401416" y="3164262"/>
            <a:ext cx="2731149" cy="1097576"/>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42" name="Connettore diritto 55"/>
          <p:cNvCxnSpPr>
            <a:stCxn id="6" idx="3"/>
            <a:endCxn id="34" idx="1"/>
          </p:cNvCxnSpPr>
          <p:nvPr/>
        </p:nvCxnSpPr>
        <p:spPr bwMode="auto">
          <a:xfrm>
            <a:off x="5401416" y="3164262"/>
            <a:ext cx="2706206" cy="2920751"/>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43" name="CasellaDiTesto 42"/>
          <p:cNvSpPr txBox="1"/>
          <p:nvPr/>
        </p:nvSpPr>
        <p:spPr bwMode="auto">
          <a:xfrm>
            <a:off x="5925448" y="845337"/>
            <a:ext cx="1031051" cy="369332"/>
          </a:xfrm>
          <a:prstGeom prst="rect">
            <a:avLst/>
          </a:prstGeom>
          <a:noFill/>
        </p:spPr>
        <p:txBody>
          <a:bodyPr wrap="none" rtlCol="0">
            <a:spAutoFit/>
          </a:bodyPr>
          <a:lstStyle/>
          <a:p>
            <a:r>
              <a:rPr lang="it-IT" b="1" dirty="0">
                <a:solidFill>
                  <a:srgbClr val="C00000"/>
                </a:solidFill>
              </a:rPr>
              <a:t>Intranet</a:t>
            </a:r>
          </a:p>
        </p:txBody>
      </p:sp>
      <p:sp>
        <p:nvSpPr>
          <p:cNvPr id="44" name="CasellaDiTesto 43"/>
          <p:cNvSpPr txBox="1"/>
          <p:nvPr/>
        </p:nvSpPr>
        <p:spPr bwMode="auto">
          <a:xfrm>
            <a:off x="7149584" y="845076"/>
            <a:ext cx="1031051" cy="369332"/>
          </a:xfrm>
          <a:prstGeom prst="rect">
            <a:avLst/>
          </a:prstGeom>
          <a:noFill/>
        </p:spPr>
        <p:txBody>
          <a:bodyPr wrap="none" rtlCol="0">
            <a:spAutoFit/>
          </a:bodyPr>
          <a:lstStyle/>
          <a:p>
            <a:r>
              <a:rPr lang="it-IT" b="1" dirty="0">
                <a:solidFill>
                  <a:srgbClr val="C00000"/>
                </a:solidFill>
              </a:rPr>
              <a:t>Internet</a:t>
            </a:r>
          </a:p>
        </p:txBody>
      </p:sp>
      <p:grpSp>
        <p:nvGrpSpPr>
          <p:cNvPr id="45" name="Gruppo 44"/>
          <p:cNvGrpSpPr/>
          <p:nvPr/>
        </p:nvGrpSpPr>
        <p:grpSpPr>
          <a:xfrm>
            <a:off x="2361964" y="4472584"/>
            <a:ext cx="1419425" cy="1924024"/>
            <a:chOff x="1122660" y="2407467"/>
            <a:chExt cx="1419425" cy="1924024"/>
          </a:xfrm>
        </p:grpSpPr>
        <p:sp>
          <p:nvSpPr>
            <p:cNvPr id="46" name="Rettangolo 45"/>
            <p:cNvSpPr/>
            <p:nvPr/>
          </p:nvSpPr>
          <p:spPr>
            <a:xfrm>
              <a:off x="1122660" y="2407467"/>
              <a:ext cx="1419425" cy="915974"/>
            </a:xfrm>
            <a:prstGeom prst="rect">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C00000"/>
                  </a:solidFill>
                </a:rPr>
                <a:t>MDM</a:t>
              </a:r>
            </a:p>
            <a:p>
              <a:pPr algn="ctr"/>
              <a:r>
                <a:rPr lang="it-IT" dirty="0">
                  <a:solidFill>
                    <a:srgbClr val="C00000"/>
                  </a:solidFill>
                </a:rPr>
                <a:t>Back-office</a:t>
              </a:r>
              <a:endParaRPr lang="en-GB" dirty="0">
                <a:solidFill>
                  <a:srgbClr val="C00000"/>
                </a:solidFill>
              </a:endParaRPr>
            </a:p>
          </p:txBody>
        </p:sp>
        <p:sp>
          <p:nvSpPr>
            <p:cNvPr id="47" name="Disco magnetico 46"/>
            <p:cNvSpPr/>
            <p:nvPr/>
          </p:nvSpPr>
          <p:spPr>
            <a:xfrm>
              <a:off x="1485900" y="3502037"/>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Disco magnetico 47"/>
            <p:cNvSpPr/>
            <p:nvPr/>
          </p:nvSpPr>
          <p:spPr>
            <a:xfrm>
              <a:off x="1588293" y="3574254"/>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9" name="Connettore 1 48"/>
            <p:cNvCxnSpPr>
              <a:stCxn id="46" idx="2"/>
              <a:endCxn id="47" idx="1"/>
            </p:cNvCxnSpPr>
            <p:nvPr/>
          </p:nvCxnSpPr>
          <p:spPr>
            <a:xfrm flipH="1">
              <a:off x="1832372" y="3323441"/>
              <a:ext cx="1" cy="178596"/>
            </a:xfrm>
            <a:prstGeom prst="line">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cxnSp>
      </p:grpSp>
      <p:sp>
        <p:nvSpPr>
          <p:cNvPr id="50" name="CasellaDiTesto 49"/>
          <p:cNvSpPr txBox="1"/>
          <p:nvPr/>
        </p:nvSpPr>
        <p:spPr bwMode="auto">
          <a:xfrm>
            <a:off x="2167711" y="4154817"/>
            <a:ext cx="898003" cy="384721"/>
          </a:xfrm>
          <a:prstGeom prst="rect">
            <a:avLst/>
          </a:prstGeom>
          <a:noFill/>
        </p:spPr>
        <p:txBody>
          <a:bodyPr wrap="none" rtlCol="0">
            <a:spAutoFit/>
          </a:bodyPr>
          <a:lstStyle/>
          <a:p>
            <a:r>
              <a:rPr lang="it-IT" dirty="0"/>
              <a:t>Node 2</a:t>
            </a:r>
            <a:endParaRPr lang="en-GB" dirty="0"/>
          </a:p>
        </p:txBody>
      </p:sp>
      <p:cxnSp>
        <p:nvCxnSpPr>
          <p:cNvPr id="51" name="Connettore 1 50"/>
          <p:cNvCxnSpPr>
            <a:endCxn id="46" idx="0"/>
          </p:cNvCxnSpPr>
          <p:nvPr/>
        </p:nvCxnSpPr>
        <p:spPr bwMode="auto">
          <a:xfrm flipH="1">
            <a:off x="3071677" y="3751836"/>
            <a:ext cx="752918" cy="720748"/>
          </a:xfrm>
          <a:prstGeom prst="line">
            <a:avLst/>
          </a:prstGeom>
          <a:ln w="28575" cmpd="sng">
            <a:solidFill>
              <a:srgbClr val="C00000"/>
            </a:solidFill>
          </a:ln>
        </p:spPr>
        <p:style>
          <a:lnRef idx="2">
            <a:schemeClr val="accent1"/>
          </a:lnRef>
          <a:fillRef idx="0">
            <a:schemeClr val="accent1"/>
          </a:fillRef>
          <a:effectRef idx="1">
            <a:schemeClr val="accent1"/>
          </a:effectRef>
          <a:fontRef idx="minor">
            <a:schemeClr val="tx1"/>
          </a:fontRef>
        </p:style>
      </p:cxnSp>
      <p:sp>
        <p:nvSpPr>
          <p:cNvPr id="54" name="CasellaDiTesto 53"/>
          <p:cNvSpPr txBox="1"/>
          <p:nvPr/>
        </p:nvSpPr>
        <p:spPr>
          <a:xfrm>
            <a:off x="3830558" y="4221771"/>
            <a:ext cx="877163" cy="923330"/>
          </a:xfrm>
          <a:prstGeom prst="rect">
            <a:avLst/>
          </a:prstGeom>
          <a:noFill/>
        </p:spPr>
        <p:txBody>
          <a:bodyPr wrap="none" rtlCol="0">
            <a:spAutoFit/>
          </a:bodyPr>
          <a:lstStyle/>
          <a:p>
            <a:r>
              <a:rPr lang="it-IT" sz="5400" dirty="0"/>
              <a:t>…</a:t>
            </a:r>
            <a:endParaRPr lang="en-GB" sz="5400" dirty="0"/>
          </a:p>
        </p:txBody>
      </p:sp>
      <p:sp>
        <p:nvSpPr>
          <p:cNvPr id="57" name="Rettangolo 56"/>
          <p:cNvSpPr/>
          <p:nvPr/>
        </p:nvSpPr>
        <p:spPr bwMode="auto">
          <a:xfrm>
            <a:off x="1881640" y="1227687"/>
            <a:ext cx="1419425" cy="915974"/>
          </a:xfrm>
          <a:prstGeom prst="rect">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C00000"/>
                </a:solidFill>
              </a:rPr>
              <a:t>.Stat</a:t>
            </a:r>
          </a:p>
          <a:p>
            <a:pPr algn="ctr"/>
            <a:r>
              <a:rPr lang="en-GB" dirty="0">
                <a:solidFill>
                  <a:srgbClr val="C00000"/>
                </a:solidFill>
              </a:rPr>
              <a:t>NSI WS</a:t>
            </a:r>
          </a:p>
        </p:txBody>
      </p:sp>
      <p:sp>
        <p:nvSpPr>
          <p:cNvPr id="58" name="Disco magnetico 57"/>
          <p:cNvSpPr/>
          <p:nvPr/>
        </p:nvSpPr>
        <p:spPr bwMode="auto">
          <a:xfrm>
            <a:off x="781026" y="1241324"/>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Disco magnetico 58"/>
          <p:cNvSpPr/>
          <p:nvPr/>
        </p:nvSpPr>
        <p:spPr bwMode="auto">
          <a:xfrm>
            <a:off x="883419" y="1313541"/>
            <a:ext cx="692944" cy="757237"/>
          </a:xfrm>
          <a:prstGeom prst="flowChartMagneticDisk">
            <a:avLst/>
          </a:prstGeom>
          <a:solidFill>
            <a:schemeClr val="bg1">
              <a:lumMod val="85000"/>
            </a:schemeClr>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0" name="Connettore 1 25"/>
          <p:cNvCxnSpPr>
            <a:stCxn id="57" idx="1"/>
            <a:endCxn id="59" idx="4"/>
          </p:cNvCxnSpPr>
          <p:nvPr/>
        </p:nvCxnSpPr>
        <p:spPr bwMode="auto">
          <a:xfrm flipH="1">
            <a:off x="1576363" y="1685674"/>
            <a:ext cx="305277" cy="6486"/>
          </a:xfrm>
          <a:prstGeom prst="line">
            <a:avLst/>
          </a:prstGeom>
          <a:ln w="19050">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64" name="Connettore 4 63"/>
          <p:cNvCxnSpPr>
            <a:stCxn id="57" idx="3"/>
            <a:endCxn id="6" idx="0"/>
          </p:cNvCxnSpPr>
          <p:nvPr/>
        </p:nvCxnSpPr>
        <p:spPr>
          <a:xfrm>
            <a:off x="3301065" y="1685674"/>
            <a:ext cx="1319667" cy="891014"/>
          </a:xfrm>
          <a:prstGeom prst="bentConnector2">
            <a:avLst/>
          </a:prstGeom>
          <a:ln w="28575" cmpd="sng">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53491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821933" y="1009650"/>
            <a:ext cx="10887191" cy="5387575"/>
          </a:xfrm>
        </p:spPr>
        <p:txBody>
          <a:bodyPr/>
          <a:lstStyle/>
          <a:p>
            <a:pPr>
              <a:spcBef>
                <a:spcPts val="0"/>
              </a:spcBef>
              <a:spcAft>
                <a:spcPts val="600"/>
              </a:spcAft>
              <a:buFont typeface="Wingdings" panose="05000000000000000000" pitchFamily="2" charset="2"/>
              <a:buChar char="q"/>
              <a:defRPr/>
            </a:pPr>
            <a:r>
              <a:rPr lang="en-GB" sz="2000" dirty="0">
                <a:solidFill>
                  <a:schemeClr val="tx1"/>
                </a:solidFill>
              </a:rPr>
              <a:t> CRUD Hierarchical Code List</a:t>
            </a:r>
          </a:p>
          <a:p>
            <a:pPr>
              <a:spcBef>
                <a:spcPts val="0"/>
              </a:spcBef>
              <a:spcAft>
                <a:spcPts val="600"/>
              </a:spcAft>
              <a:buFont typeface="Wingdings" panose="05000000000000000000" pitchFamily="2" charset="2"/>
              <a:buChar char="q"/>
              <a:defRPr/>
            </a:pPr>
            <a:r>
              <a:rPr lang="en-GB" sz="2000" dirty="0">
                <a:solidFill>
                  <a:schemeClr val="tx1"/>
                </a:solidFill>
              </a:rPr>
              <a:t> Automatic creation of Content Constrains through a simplified procedure</a:t>
            </a:r>
          </a:p>
          <a:p>
            <a:pPr>
              <a:spcBef>
                <a:spcPts val="0"/>
              </a:spcBef>
              <a:spcAft>
                <a:spcPts val="600"/>
              </a:spcAft>
              <a:buFont typeface="Wingdings" panose="05000000000000000000" pitchFamily="2" charset="2"/>
              <a:buChar char="q"/>
              <a:defRPr/>
            </a:pPr>
            <a:r>
              <a:rPr lang="en-US" sz="2000" dirty="0">
                <a:solidFill>
                  <a:schemeClr val="tx1"/>
                </a:solidFill>
              </a:rPr>
              <a:t> Plugin Manager for third party components</a:t>
            </a:r>
          </a:p>
          <a:p>
            <a:pPr>
              <a:spcBef>
                <a:spcPts val="0"/>
              </a:spcBef>
              <a:spcAft>
                <a:spcPts val="600"/>
              </a:spcAft>
              <a:buFont typeface="Wingdings" panose="05000000000000000000" pitchFamily="2" charset="2"/>
              <a:buChar char="q"/>
              <a:defRPr/>
            </a:pPr>
            <a:r>
              <a:rPr lang="en-US" sz="2000" dirty="0">
                <a:solidFill>
                  <a:schemeClr val="tx1"/>
                </a:solidFill>
              </a:rPr>
              <a:t> Others “layout annotations” for driving datasets presentation through the Data Browser</a:t>
            </a:r>
          </a:p>
          <a:p>
            <a:pPr>
              <a:spcBef>
                <a:spcPts val="0"/>
              </a:spcBef>
              <a:spcAft>
                <a:spcPts val="600"/>
              </a:spcAft>
              <a:buFont typeface="Wingdings" panose="05000000000000000000" pitchFamily="2" charset="2"/>
              <a:buChar char="q"/>
              <a:defRPr/>
            </a:pPr>
            <a:r>
              <a:rPr lang="en-US" sz="2000" dirty="0">
                <a:solidFill>
                  <a:schemeClr val="tx1"/>
                </a:solidFill>
              </a:rPr>
              <a:t> Mapping handler, including specific functionalities of the Mapping Assistant Web</a:t>
            </a:r>
          </a:p>
          <a:p>
            <a:pPr>
              <a:spcBef>
                <a:spcPts val="0"/>
              </a:spcBef>
              <a:spcAft>
                <a:spcPts val="600"/>
              </a:spcAft>
              <a:buFont typeface="Wingdings" panose="05000000000000000000" pitchFamily="2" charset="2"/>
              <a:buChar char="q"/>
              <a:defRPr/>
            </a:pPr>
            <a:r>
              <a:rPr lang="en-US" sz="2000" dirty="0">
                <a:solidFill>
                  <a:schemeClr val="tx1"/>
                </a:solidFill>
              </a:rPr>
              <a:t> Transfer service for copying selectively structures and data from one node to another</a:t>
            </a:r>
          </a:p>
          <a:p>
            <a:pPr>
              <a:spcBef>
                <a:spcPts val="0"/>
              </a:spcBef>
              <a:spcAft>
                <a:spcPts val="600"/>
              </a:spcAft>
              <a:buFont typeface="Wingdings" panose="05000000000000000000" pitchFamily="2" charset="2"/>
              <a:buChar char="q"/>
              <a:defRPr/>
            </a:pPr>
            <a:r>
              <a:rPr lang="en-GB" sz="2000" dirty="0">
                <a:solidFill>
                  <a:schemeClr val="tx1"/>
                </a:solidFill>
              </a:rPr>
              <a:t> Delete specific sub data cubes</a:t>
            </a:r>
          </a:p>
          <a:p>
            <a:pPr>
              <a:spcBef>
                <a:spcPts val="0"/>
              </a:spcBef>
              <a:spcAft>
                <a:spcPts val="600"/>
              </a:spcAft>
              <a:buFont typeface="Wingdings" panose="05000000000000000000" pitchFamily="2" charset="2"/>
              <a:buChar char="q"/>
              <a:defRPr/>
            </a:pPr>
            <a:r>
              <a:rPr lang="en-GB" sz="2000" dirty="0">
                <a:solidFill>
                  <a:schemeClr val="tx1"/>
                </a:solidFill>
              </a:rPr>
              <a:t> Include calculated fields during the CSV mapping process</a:t>
            </a:r>
          </a:p>
          <a:p>
            <a:pPr>
              <a:spcBef>
                <a:spcPts val="0"/>
              </a:spcBef>
              <a:spcAft>
                <a:spcPts val="600"/>
              </a:spcAft>
              <a:buFont typeface="Wingdings" panose="05000000000000000000" pitchFamily="2" charset="2"/>
              <a:buChar char="q"/>
              <a:defRPr/>
            </a:pPr>
            <a:r>
              <a:rPr lang="en-GB" sz="2000" dirty="0">
                <a:solidFill>
                  <a:schemeClr val="tx1"/>
                </a:solidFill>
              </a:rPr>
              <a:t>Installation process improvement</a:t>
            </a: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dirty="0"/>
              <a:t>Meta and Data Manager next release main features</a:t>
            </a:r>
            <a:endParaRPr lang="en-GB"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31</a:t>
            </a:fld>
            <a:endParaRPr lang="en-US" dirty="0"/>
          </a:p>
        </p:txBody>
      </p:sp>
      <p:grpSp>
        <p:nvGrpSpPr>
          <p:cNvPr id="4" name="Group 49">
            <a:extLst>
              <a:ext uri="{FF2B5EF4-FFF2-40B4-BE49-F238E27FC236}">
                <a16:creationId xmlns:a16="http://schemas.microsoft.com/office/drawing/2014/main" id="{410F0FBD-610B-B902-4F34-451D26B4CAFA}"/>
              </a:ext>
            </a:extLst>
          </p:cNvPr>
          <p:cNvGrpSpPr/>
          <p:nvPr/>
        </p:nvGrpSpPr>
        <p:grpSpPr>
          <a:xfrm>
            <a:off x="468895" y="1775284"/>
            <a:ext cx="301547" cy="296148"/>
            <a:chOff x="1012161" y="1193121"/>
            <a:chExt cx="301547" cy="296148"/>
          </a:xfrm>
        </p:grpSpPr>
        <p:sp>
          <p:nvSpPr>
            <p:cNvPr id="6" name="AutoShape 63" descr="© INSCALE GmbH, 26.05.2010&#10;http://www.presentationload.com/">
              <a:extLst>
                <a:ext uri="{FF2B5EF4-FFF2-40B4-BE49-F238E27FC236}">
                  <a16:creationId xmlns:a16="http://schemas.microsoft.com/office/drawing/2014/main" id="{10593DC0-1043-1971-16B9-9938271C0B94}"/>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7" name="AutoShape 65" descr="© INSCALE GmbH, 26.05.2010&#10;http://www.presentationload.com/">
              <a:extLst>
                <a:ext uri="{FF2B5EF4-FFF2-40B4-BE49-F238E27FC236}">
                  <a16:creationId xmlns:a16="http://schemas.microsoft.com/office/drawing/2014/main" id="{E053880A-D9AE-59F5-70EC-6C30FFA2BA2E}"/>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grpSp>
        <p:nvGrpSpPr>
          <p:cNvPr id="8" name="Group 49">
            <a:extLst>
              <a:ext uri="{FF2B5EF4-FFF2-40B4-BE49-F238E27FC236}">
                <a16:creationId xmlns:a16="http://schemas.microsoft.com/office/drawing/2014/main" id="{BFB6A91D-FBEE-9273-0096-D41AF768B11D}"/>
              </a:ext>
            </a:extLst>
          </p:cNvPr>
          <p:cNvGrpSpPr/>
          <p:nvPr/>
        </p:nvGrpSpPr>
        <p:grpSpPr>
          <a:xfrm>
            <a:off x="487733" y="2523582"/>
            <a:ext cx="301547" cy="296148"/>
            <a:chOff x="1012161" y="1193121"/>
            <a:chExt cx="301547" cy="296148"/>
          </a:xfrm>
        </p:grpSpPr>
        <p:sp>
          <p:nvSpPr>
            <p:cNvPr id="9" name="AutoShape 63" descr="© INSCALE GmbH, 26.05.2010&#10;http://www.presentationload.com/">
              <a:extLst>
                <a:ext uri="{FF2B5EF4-FFF2-40B4-BE49-F238E27FC236}">
                  <a16:creationId xmlns:a16="http://schemas.microsoft.com/office/drawing/2014/main" id="{F6309697-B399-37B6-A5A1-751EB5FA5CD3}"/>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10" name="AutoShape 65" descr="© INSCALE GmbH, 26.05.2010&#10;http://www.presentationload.com/">
              <a:extLst>
                <a:ext uri="{FF2B5EF4-FFF2-40B4-BE49-F238E27FC236}">
                  <a16:creationId xmlns:a16="http://schemas.microsoft.com/office/drawing/2014/main" id="{857264A8-BC5C-1CC0-EAF5-1C68E340D318}"/>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grpSp>
        <p:nvGrpSpPr>
          <p:cNvPr id="11" name="Group 49">
            <a:extLst>
              <a:ext uri="{FF2B5EF4-FFF2-40B4-BE49-F238E27FC236}">
                <a16:creationId xmlns:a16="http://schemas.microsoft.com/office/drawing/2014/main" id="{8EE6B3B2-B7E5-040F-6EA0-6B2B14406F48}"/>
              </a:ext>
            </a:extLst>
          </p:cNvPr>
          <p:cNvGrpSpPr/>
          <p:nvPr/>
        </p:nvGrpSpPr>
        <p:grpSpPr>
          <a:xfrm>
            <a:off x="486023" y="2902010"/>
            <a:ext cx="301547" cy="296148"/>
            <a:chOff x="1012161" y="1193121"/>
            <a:chExt cx="301547" cy="296148"/>
          </a:xfrm>
        </p:grpSpPr>
        <p:sp>
          <p:nvSpPr>
            <p:cNvPr id="12" name="AutoShape 63" descr="© INSCALE GmbH, 26.05.2010&#10;http://www.presentationload.com/">
              <a:extLst>
                <a:ext uri="{FF2B5EF4-FFF2-40B4-BE49-F238E27FC236}">
                  <a16:creationId xmlns:a16="http://schemas.microsoft.com/office/drawing/2014/main" id="{F2632E66-929F-856F-054C-09969642386D}"/>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13" name="AutoShape 65" descr="© INSCALE GmbH, 26.05.2010&#10;http://www.presentationload.com/">
              <a:extLst>
                <a:ext uri="{FF2B5EF4-FFF2-40B4-BE49-F238E27FC236}">
                  <a16:creationId xmlns:a16="http://schemas.microsoft.com/office/drawing/2014/main" id="{97F22662-0D2A-EFA9-65A1-6C8C3357AC1C}"/>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grpSp>
        <p:nvGrpSpPr>
          <p:cNvPr id="14" name="Group 49">
            <a:extLst>
              <a:ext uri="{FF2B5EF4-FFF2-40B4-BE49-F238E27FC236}">
                <a16:creationId xmlns:a16="http://schemas.microsoft.com/office/drawing/2014/main" id="{0EFD0AE1-CF89-7CC6-4C7F-6CA251E0F492}"/>
              </a:ext>
            </a:extLst>
          </p:cNvPr>
          <p:cNvGrpSpPr/>
          <p:nvPr/>
        </p:nvGrpSpPr>
        <p:grpSpPr>
          <a:xfrm>
            <a:off x="433974" y="4059243"/>
            <a:ext cx="301547" cy="296148"/>
            <a:chOff x="1012161" y="1193121"/>
            <a:chExt cx="301547" cy="296148"/>
          </a:xfrm>
        </p:grpSpPr>
        <p:sp>
          <p:nvSpPr>
            <p:cNvPr id="15" name="AutoShape 63" descr="© INSCALE GmbH, 26.05.2010&#10;http://www.presentationload.com/">
              <a:extLst>
                <a:ext uri="{FF2B5EF4-FFF2-40B4-BE49-F238E27FC236}">
                  <a16:creationId xmlns:a16="http://schemas.microsoft.com/office/drawing/2014/main" id="{05813609-AF81-EB01-465B-6E79F007AEDD}"/>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16" name="AutoShape 65" descr="© INSCALE GmbH, 26.05.2010&#10;http://www.presentationload.com/">
              <a:extLst>
                <a:ext uri="{FF2B5EF4-FFF2-40B4-BE49-F238E27FC236}">
                  <a16:creationId xmlns:a16="http://schemas.microsoft.com/office/drawing/2014/main" id="{D0BC44BE-A48C-46FD-C794-9863E76991D9}"/>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spTree>
    <p:extLst>
      <p:ext uri="{BB962C8B-B14F-4D97-AF65-F5344CB8AC3E}">
        <p14:creationId xmlns:p14="http://schemas.microsoft.com/office/powerpoint/2010/main" val="3528636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528791" y="3572310"/>
            <a:ext cx="11269308" cy="405304"/>
          </a:xfrm>
        </p:spPr>
        <p:txBody>
          <a:bodyPr/>
          <a:lstStyle/>
          <a:p>
            <a:pPr algn="ctr"/>
            <a:r>
              <a:rPr lang="it-IT" sz="4000" dirty="0"/>
              <a:t>Data Browser</a:t>
            </a:r>
            <a:endParaRPr lang="en-GB" sz="4000"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32</a:t>
            </a:fld>
            <a:endParaRPr lang="en-US" dirty="0"/>
          </a:p>
        </p:txBody>
      </p:sp>
    </p:spTree>
    <p:extLst>
      <p:ext uri="{BB962C8B-B14F-4D97-AF65-F5344CB8AC3E}">
        <p14:creationId xmlns:p14="http://schemas.microsoft.com/office/powerpoint/2010/main" val="12274782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Data Browser – main features</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33</a:t>
            </a:fld>
            <a:endParaRPr lang="en-US" dirty="0"/>
          </a:p>
        </p:txBody>
      </p:sp>
      <p:pic>
        <p:nvPicPr>
          <p:cNvPr id="6" name="Immagine 5"/>
          <p:cNvPicPr>
            <a:picLocks noChangeAspect="1"/>
          </p:cNvPicPr>
          <p:nvPr/>
        </p:nvPicPr>
        <p:blipFill>
          <a:blip r:embed="rId2"/>
          <a:stretch>
            <a:fillRect/>
          </a:stretch>
        </p:blipFill>
        <p:spPr>
          <a:xfrm>
            <a:off x="468895" y="924560"/>
            <a:ext cx="6834149" cy="5543785"/>
          </a:xfrm>
          <a:prstGeom prst="rect">
            <a:avLst/>
          </a:prstGeom>
        </p:spPr>
      </p:pic>
      <p:pic>
        <p:nvPicPr>
          <p:cNvPr id="9" name="Immagine 8"/>
          <p:cNvPicPr>
            <a:picLocks noChangeAspect="1"/>
          </p:cNvPicPr>
          <p:nvPr/>
        </p:nvPicPr>
        <p:blipFill>
          <a:blip r:embed="rId3"/>
          <a:stretch>
            <a:fillRect/>
          </a:stretch>
        </p:blipFill>
        <p:spPr bwMode="auto">
          <a:xfrm>
            <a:off x="4965649" y="1004018"/>
            <a:ext cx="3341793" cy="1872873"/>
          </a:xfrm>
          <a:prstGeom prst="rect">
            <a:avLst/>
          </a:prstGeom>
        </p:spPr>
      </p:pic>
      <p:pic>
        <p:nvPicPr>
          <p:cNvPr id="10" name="Immagine 9"/>
          <p:cNvPicPr>
            <a:picLocks noChangeAspect="1"/>
          </p:cNvPicPr>
          <p:nvPr/>
        </p:nvPicPr>
        <p:blipFill>
          <a:blip r:embed="rId4"/>
          <a:stretch>
            <a:fillRect/>
          </a:stretch>
        </p:blipFill>
        <p:spPr bwMode="auto">
          <a:xfrm>
            <a:off x="8308227" y="2407394"/>
            <a:ext cx="3572974" cy="2049977"/>
          </a:xfrm>
          <a:prstGeom prst="rect">
            <a:avLst/>
          </a:prstGeom>
        </p:spPr>
      </p:pic>
      <p:pic>
        <p:nvPicPr>
          <p:cNvPr id="11" name="Immagine 10"/>
          <p:cNvPicPr>
            <a:picLocks noChangeAspect="1"/>
          </p:cNvPicPr>
          <p:nvPr/>
        </p:nvPicPr>
        <p:blipFill>
          <a:blip r:embed="rId5"/>
          <a:stretch>
            <a:fillRect/>
          </a:stretch>
        </p:blipFill>
        <p:spPr bwMode="auto">
          <a:xfrm>
            <a:off x="5215538" y="4634131"/>
            <a:ext cx="3727385" cy="1927958"/>
          </a:xfrm>
          <a:prstGeom prst="rect">
            <a:avLst/>
          </a:prstGeom>
        </p:spPr>
      </p:pic>
    </p:spTree>
    <p:extLst>
      <p:ext uri="{BB962C8B-B14F-4D97-AF65-F5344CB8AC3E}">
        <p14:creationId xmlns:p14="http://schemas.microsoft.com/office/powerpoint/2010/main" val="36950450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Data Browser architecture</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34</a:t>
            </a:fld>
            <a:endParaRPr lang="en-US" dirty="0"/>
          </a:p>
        </p:txBody>
      </p:sp>
      <p:pic>
        <p:nvPicPr>
          <p:cNvPr id="6" name="Immagine 5"/>
          <p:cNvPicPr>
            <a:picLocks noChangeAspect="1"/>
          </p:cNvPicPr>
          <p:nvPr/>
        </p:nvPicPr>
        <p:blipFill>
          <a:blip r:embed="rId2"/>
          <a:stretch>
            <a:fillRect/>
          </a:stretch>
        </p:blipFill>
        <p:spPr bwMode="auto">
          <a:xfrm>
            <a:off x="1262268" y="900651"/>
            <a:ext cx="9468004" cy="5636700"/>
          </a:xfrm>
          <a:prstGeom prst="rect">
            <a:avLst/>
          </a:prstGeom>
        </p:spPr>
      </p:pic>
      <p:sp>
        <p:nvSpPr>
          <p:cNvPr id="7" name="CasellaDiTesto 6"/>
          <p:cNvSpPr txBox="1"/>
          <p:nvPr/>
        </p:nvSpPr>
        <p:spPr bwMode="auto">
          <a:xfrm>
            <a:off x="7911192" y="2497001"/>
            <a:ext cx="1287532" cy="646331"/>
          </a:xfrm>
          <a:prstGeom prst="rect">
            <a:avLst/>
          </a:prstGeom>
          <a:noFill/>
        </p:spPr>
        <p:txBody>
          <a:bodyPr wrap="none" rtlCol="0">
            <a:spAutoFit/>
          </a:bodyPr>
          <a:lstStyle/>
          <a:p>
            <a:r>
              <a:rPr lang="en-US" b="1" dirty="0" err="1"/>
              <a:t>Json</a:t>
            </a:r>
            <a:r>
              <a:rPr lang="en-US" b="1" dirty="0"/>
              <a:t>-Stat</a:t>
            </a:r>
          </a:p>
          <a:p>
            <a:r>
              <a:rPr lang="en-US" dirty="0"/>
              <a:t>(extended)</a:t>
            </a:r>
          </a:p>
        </p:txBody>
      </p:sp>
      <p:sp>
        <p:nvSpPr>
          <p:cNvPr id="8" name="CasellaDiTesto 7"/>
          <p:cNvSpPr txBox="1"/>
          <p:nvPr/>
        </p:nvSpPr>
        <p:spPr bwMode="auto">
          <a:xfrm>
            <a:off x="2931200" y="1903497"/>
            <a:ext cx="1879041" cy="369332"/>
          </a:xfrm>
          <a:prstGeom prst="rect">
            <a:avLst/>
          </a:prstGeom>
          <a:noFill/>
        </p:spPr>
        <p:txBody>
          <a:bodyPr wrap="none" rtlCol="0">
            <a:spAutoFit/>
          </a:bodyPr>
          <a:lstStyle/>
          <a:p>
            <a:r>
              <a:rPr lang="it-IT" b="1" dirty="0"/>
              <a:t>SDMX-ML (2.1)</a:t>
            </a:r>
            <a:endParaRPr lang="en-GB" b="1" dirty="0"/>
          </a:p>
        </p:txBody>
      </p:sp>
      <p:sp>
        <p:nvSpPr>
          <p:cNvPr id="9" name="CasellaDiTesto 8"/>
          <p:cNvSpPr txBox="1"/>
          <p:nvPr/>
        </p:nvSpPr>
        <p:spPr bwMode="auto">
          <a:xfrm>
            <a:off x="2962182" y="2777645"/>
            <a:ext cx="1980029" cy="369332"/>
          </a:xfrm>
          <a:prstGeom prst="rect">
            <a:avLst/>
          </a:prstGeom>
          <a:noFill/>
        </p:spPr>
        <p:txBody>
          <a:bodyPr wrap="none" rtlCol="0">
            <a:spAutoFit/>
          </a:bodyPr>
          <a:lstStyle/>
          <a:p>
            <a:r>
              <a:rPr lang="it-IT" b="1" dirty="0"/>
              <a:t>SDMX-Json (2.1)</a:t>
            </a:r>
            <a:endParaRPr lang="en-GB" b="1" dirty="0"/>
          </a:p>
        </p:txBody>
      </p:sp>
      <p:sp>
        <p:nvSpPr>
          <p:cNvPr id="10" name="CasellaDiTesto 9"/>
          <p:cNvSpPr txBox="1"/>
          <p:nvPr/>
        </p:nvSpPr>
        <p:spPr bwMode="auto">
          <a:xfrm>
            <a:off x="3055958" y="4149823"/>
            <a:ext cx="1279516" cy="923330"/>
          </a:xfrm>
          <a:prstGeom prst="rect">
            <a:avLst/>
          </a:prstGeom>
          <a:noFill/>
        </p:spPr>
        <p:txBody>
          <a:bodyPr wrap="none" rtlCol="0">
            <a:spAutoFit/>
          </a:bodyPr>
          <a:lstStyle/>
          <a:p>
            <a:pPr algn="ctr"/>
            <a:r>
              <a:rPr lang="it-IT" b="1" dirty="0">
                <a:solidFill>
                  <a:schemeClr val="bg1">
                    <a:lumMod val="65000"/>
                  </a:schemeClr>
                </a:solidFill>
              </a:rPr>
              <a:t>SDMX 3.0</a:t>
            </a:r>
          </a:p>
          <a:p>
            <a:pPr algn="ctr"/>
            <a:r>
              <a:rPr lang="it-IT" b="1" dirty="0">
                <a:solidFill>
                  <a:schemeClr val="bg1">
                    <a:lumMod val="65000"/>
                  </a:schemeClr>
                </a:solidFill>
              </a:rPr>
              <a:t>or</a:t>
            </a:r>
          </a:p>
          <a:p>
            <a:pPr algn="ctr"/>
            <a:r>
              <a:rPr lang="it-IT" b="1" dirty="0">
                <a:solidFill>
                  <a:schemeClr val="bg1">
                    <a:lumMod val="65000"/>
                  </a:schemeClr>
                </a:solidFill>
              </a:rPr>
              <a:t>Others</a:t>
            </a:r>
            <a:endParaRPr lang="en-GB" b="1" dirty="0">
              <a:solidFill>
                <a:schemeClr val="bg1">
                  <a:lumMod val="65000"/>
                </a:schemeClr>
              </a:solidFill>
            </a:endParaRPr>
          </a:p>
        </p:txBody>
      </p:sp>
      <p:pic>
        <p:nvPicPr>
          <p:cNvPr id="12" name="Immagin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1022" y="2578585"/>
            <a:ext cx="971236" cy="1233471"/>
          </a:xfrm>
          <a:prstGeom prst="rect">
            <a:avLst/>
          </a:prstGeom>
        </p:spPr>
      </p:pic>
      <p:pic>
        <p:nvPicPr>
          <p:cNvPr id="13" name="Immagin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4500" y="2857500"/>
            <a:ext cx="1143000" cy="1143000"/>
          </a:xfrm>
          <a:prstGeom prst="rect">
            <a:avLst/>
          </a:prstGeom>
        </p:spPr>
      </p:pic>
      <p:pic>
        <p:nvPicPr>
          <p:cNvPr id="15" name="Immagin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0559" y="2814722"/>
            <a:ext cx="842477" cy="842477"/>
          </a:xfrm>
          <a:prstGeom prst="rect">
            <a:avLst/>
          </a:prstGeom>
        </p:spPr>
      </p:pic>
      <p:pic>
        <p:nvPicPr>
          <p:cNvPr id="2" name="Immagin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07340" y="5217085"/>
            <a:ext cx="1840735" cy="1204845"/>
          </a:xfrm>
          <a:prstGeom prst="rect">
            <a:avLst/>
          </a:prstGeom>
        </p:spPr>
      </p:pic>
      <p:sp>
        <p:nvSpPr>
          <p:cNvPr id="4" name="CasellaDiTesto 3"/>
          <p:cNvSpPr txBox="1"/>
          <p:nvPr/>
        </p:nvSpPr>
        <p:spPr>
          <a:xfrm>
            <a:off x="9068586" y="5476973"/>
            <a:ext cx="772969" cy="369332"/>
          </a:xfrm>
          <a:prstGeom prst="rect">
            <a:avLst/>
          </a:prstGeom>
          <a:noFill/>
        </p:spPr>
        <p:txBody>
          <a:bodyPr wrap="none" rtlCol="0">
            <a:spAutoFit/>
          </a:bodyPr>
          <a:lstStyle/>
          <a:p>
            <a:r>
              <a:rPr lang="it-IT" dirty="0"/>
              <a:t>Cache</a:t>
            </a:r>
          </a:p>
        </p:txBody>
      </p:sp>
    </p:spTree>
    <p:extLst>
      <p:ext uri="{BB962C8B-B14F-4D97-AF65-F5344CB8AC3E}">
        <p14:creationId xmlns:p14="http://schemas.microsoft.com/office/powerpoint/2010/main" val="20813007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a:xfrm>
            <a:off x="1460570" y="-1"/>
            <a:ext cx="10732257" cy="507103"/>
          </a:xfrm>
          <a:prstGeom prst="rect">
            <a:avLst/>
          </a:prstGeom>
          <a:solidFill>
            <a:srgbClr val="CF1E24"/>
          </a:solidFill>
          <a:ln>
            <a:noFill/>
          </a:ln>
        </p:spPr>
        <p:txBody>
          <a:bodyPr vert="horz" lIns="121861" tIns="60932" rIns="121861" bIns="60932" rtlCol="0" anchor="ctr">
            <a:normAutofit fontScale="4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defTabSz="609585" fontAlgn="auto">
              <a:spcAft>
                <a:spcPts val="0"/>
              </a:spcAft>
              <a:defRPr/>
            </a:pPr>
            <a:endParaRPr lang="en-US" sz="5867" dirty="0">
              <a:solidFill>
                <a:prstClr val="black"/>
              </a:solidFill>
              <a:latin typeface="Calibri"/>
            </a:endParaRPr>
          </a:p>
        </p:txBody>
      </p:sp>
      <p:sp>
        <p:nvSpPr>
          <p:cNvPr id="13" name="CasellaDiTesto 12"/>
          <p:cNvSpPr txBox="1"/>
          <p:nvPr/>
        </p:nvSpPr>
        <p:spPr>
          <a:xfrm>
            <a:off x="1687606" y="55597"/>
            <a:ext cx="10525385" cy="984885"/>
          </a:xfrm>
          <a:prstGeom prst="rect">
            <a:avLst/>
          </a:prstGeom>
          <a:noFill/>
        </p:spPr>
        <p:txBody>
          <a:bodyPr wrap="square" lIns="0" tIns="0" rIns="0" bIns="0" rtlCol="0">
            <a:spAutoFit/>
          </a:bodyPr>
          <a:lstStyle/>
          <a:p>
            <a:pPr>
              <a:spcAft>
                <a:spcPts val="1333"/>
              </a:spcAft>
              <a:buClr>
                <a:srgbClr val="CF1E24"/>
              </a:buClr>
              <a:buSzPct val="90000"/>
              <a:defRPr/>
            </a:pPr>
            <a:r>
              <a:rPr lang="it-IT" altLang="it-IT" sz="3200" b="1" dirty="0">
                <a:solidFill>
                  <a:prstClr val="white"/>
                </a:solidFill>
              </a:rPr>
              <a:t>Data Browser - </a:t>
            </a:r>
            <a:r>
              <a:rPr lang="en-GB" altLang="it-IT" sz="3200" b="1" dirty="0">
                <a:solidFill>
                  <a:prstClr val="white"/>
                </a:solidFill>
              </a:rPr>
              <a:t>three levels of configuration for data “layout” </a:t>
            </a:r>
            <a:endParaRPr lang="it-IT" altLang="it-IT" sz="3200" b="1" dirty="0">
              <a:solidFill>
                <a:prstClr val="white"/>
              </a:solidFill>
            </a:endParaRPr>
          </a:p>
        </p:txBody>
      </p:sp>
      <p:sp>
        <p:nvSpPr>
          <p:cNvPr id="5" name="CasellaDiTesto 4"/>
          <p:cNvSpPr txBox="1"/>
          <p:nvPr/>
        </p:nvSpPr>
        <p:spPr>
          <a:xfrm>
            <a:off x="621723" y="887363"/>
            <a:ext cx="6702153" cy="5119350"/>
          </a:xfrm>
          <a:prstGeom prst="rect">
            <a:avLst/>
          </a:prstGeom>
          <a:noFill/>
        </p:spPr>
        <p:txBody>
          <a:bodyPr wrap="square" rtlCol="0">
            <a:spAutoFit/>
          </a:bodyPr>
          <a:lstStyle/>
          <a:p>
            <a:pPr marL="380990" indent="-380990">
              <a:spcBef>
                <a:spcPts val="800"/>
              </a:spcBef>
              <a:spcAft>
                <a:spcPts val="800"/>
              </a:spcAft>
              <a:buFont typeface="Wingdings" panose="05000000000000000000" pitchFamily="2" charset="2"/>
              <a:buChar char="q"/>
            </a:pPr>
            <a:r>
              <a:rPr lang="en-US" sz="2000" dirty="0">
                <a:latin typeface="Verdana" panose="020B0604030504040204" pitchFamily="34" charset="0"/>
                <a:ea typeface="Verdana" panose="020B0604030504040204" pitchFamily="34" charset="0"/>
              </a:rPr>
              <a:t>Default configuration (managed centrally through Data Browser GUI for each Node)</a:t>
            </a:r>
          </a:p>
          <a:p>
            <a:pPr>
              <a:spcBef>
                <a:spcPts val="800"/>
              </a:spcBef>
              <a:spcAft>
                <a:spcPts val="800"/>
              </a:spcAft>
            </a:pPr>
            <a:endParaRPr lang="en-US" sz="2000" dirty="0">
              <a:latin typeface="Verdana" panose="020B0604030504040204" pitchFamily="34" charset="0"/>
              <a:ea typeface="Verdana" panose="020B0604030504040204" pitchFamily="34" charset="0"/>
            </a:endParaRPr>
          </a:p>
          <a:p>
            <a:pPr>
              <a:spcBef>
                <a:spcPts val="800"/>
              </a:spcBef>
              <a:spcAft>
                <a:spcPts val="800"/>
              </a:spcAft>
            </a:pPr>
            <a:endParaRPr lang="en-US" sz="2000" dirty="0">
              <a:latin typeface="Verdana" panose="020B0604030504040204" pitchFamily="34" charset="0"/>
              <a:ea typeface="Verdana" panose="020B0604030504040204" pitchFamily="34" charset="0"/>
            </a:endParaRPr>
          </a:p>
          <a:p>
            <a:pPr>
              <a:spcBef>
                <a:spcPts val="800"/>
              </a:spcBef>
              <a:spcAft>
                <a:spcPts val="800"/>
              </a:spcAft>
            </a:pPr>
            <a:endParaRPr lang="en-US" sz="2000" dirty="0">
              <a:latin typeface="Verdana" panose="020B0604030504040204" pitchFamily="34" charset="0"/>
              <a:ea typeface="Verdana" panose="020B0604030504040204" pitchFamily="34" charset="0"/>
            </a:endParaRPr>
          </a:p>
          <a:p>
            <a:pPr marL="380990" indent="-380990">
              <a:spcBef>
                <a:spcPts val="800"/>
              </a:spcBef>
              <a:spcAft>
                <a:spcPts val="800"/>
              </a:spcAft>
              <a:buFont typeface="Wingdings" panose="05000000000000000000" pitchFamily="2" charset="2"/>
              <a:buChar char="q"/>
            </a:pPr>
            <a:r>
              <a:rPr lang="en-US" sz="2000" dirty="0">
                <a:latin typeface="Verdana" panose="020B0604030504040204" pitchFamily="34" charset="0"/>
                <a:ea typeface="Verdana" panose="020B0604030504040204" pitchFamily="34" charset="0"/>
              </a:rPr>
              <a:t>Annotations defined MDM side, per Dataflow</a:t>
            </a:r>
          </a:p>
          <a:p>
            <a:pPr>
              <a:spcBef>
                <a:spcPts val="800"/>
              </a:spcBef>
              <a:spcAft>
                <a:spcPts val="800"/>
              </a:spcAft>
            </a:pPr>
            <a:endParaRPr lang="en-US" sz="2000" dirty="0">
              <a:latin typeface="Verdana" panose="020B0604030504040204" pitchFamily="34" charset="0"/>
              <a:ea typeface="Verdana" panose="020B0604030504040204" pitchFamily="34" charset="0"/>
            </a:endParaRPr>
          </a:p>
          <a:p>
            <a:pPr>
              <a:spcBef>
                <a:spcPts val="800"/>
              </a:spcBef>
              <a:spcAft>
                <a:spcPts val="800"/>
              </a:spcAft>
            </a:pPr>
            <a:endParaRPr lang="en-US" sz="2000" dirty="0">
              <a:latin typeface="Verdana" panose="020B0604030504040204" pitchFamily="34" charset="0"/>
              <a:ea typeface="Verdana" panose="020B0604030504040204" pitchFamily="34" charset="0"/>
            </a:endParaRPr>
          </a:p>
          <a:p>
            <a:pPr>
              <a:spcBef>
                <a:spcPts val="800"/>
              </a:spcBef>
              <a:spcAft>
                <a:spcPts val="800"/>
              </a:spcAft>
            </a:pPr>
            <a:endParaRPr lang="en-US" sz="2000" dirty="0">
              <a:latin typeface="Verdana" panose="020B0604030504040204" pitchFamily="34" charset="0"/>
              <a:ea typeface="Verdana" panose="020B0604030504040204" pitchFamily="34" charset="0"/>
            </a:endParaRPr>
          </a:p>
          <a:p>
            <a:pPr marL="380990" indent="-380990">
              <a:spcBef>
                <a:spcPts val="800"/>
              </a:spcBef>
              <a:spcAft>
                <a:spcPts val="800"/>
              </a:spcAft>
              <a:buFont typeface="Wingdings" panose="05000000000000000000" pitchFamily="2" charset="2"/>
              <a:buChar char="q"/>
            </a:pPr>
            <a:r>
              <a:rPr lang="en-US" sz="2000" dirty="0">
                <a:latin typeface="Verdana" panose="020B0604030504040204" pitchFamily="34" charset="0"/>
                <a:ea typeface="Verdana" panose="020B0604030504040204" pitchFamily="34" charset="0"/>
              </a:rPr>
              <a:t>Template Layout (managed per Dataflow centrally through Data Browser GUI)</a:t>
            </a:r>
          </a:p>
        </p:txBody>
      </p:sp>
      <p:sp>
        <p:nvSpPr>
          <p:cNvPr id="7" name="Freccia circolare a sinistra 6"/>
          <p:cNvSpPr/>
          <p:nvPr/>
        </p:nvSpPr>
        <p:spPr>
          <a:xfrm>
            <a:off x="7702083" y="1000720"/>
            <a:ext cx="1209993" cy="207660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CasellaDiTesto 7"/>
          <p:cNvSpPr txBox="1"/>
          <p:nvPr/>
        </p:nvSpPr>
        <p:spPr>
          <a:xfrm>
            <a:off x="9103416" y="1791426"/>
            <a:ext cx="2594598" cy="369332"/>
          </a:xfrm>
          <a:prstGeom prst="rect">
            <a:avLst/>
          </a:prstGeom>
          <a:noFill/>
        </p:spPr>
        <p:txBody>
          <a:bodyPr wrap="square" rtlCol="0">
            <a:spAutoFit/>
          </a:bodyPr>
          <a:lstStyle/>
          <a:p>
            <a:r>
              <a:rPr lang="en-US" dirty="0"/>
              <a:t>Can be overwritten by</a:t>
            </a:r>
          </a:p>
        </p:txBody>
      </p:sp>
      <p:sp>
        <p:nvSpPr>
          <p:cNvPr id="11" name="Freccia circolare a sinistra 10"/>
          <p:cNvSpPr/>
          <p:nvPr/>
        </p:nvSpPr>
        <p:spPr>
          <a:xfrm>
            <a:off x="7779562" y="3385503"/>
            <a:ext cx="1209993" cy="223781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CasellaDiTesto 11"/>
          <p:cNvSpPr txBox="1"/>
          <p:nvPr/>
        </p:nvSpPr>
        <p:spPr>
          <a:xfrm>
            <a:off x="9203782" y="4135079"/>
            <a:ext cx="2368108" cy="369332"/>
          </a:xfrm>
          <a:prstGeom prst="rect">
            <a:avLst/>
          </a:prstGeom>
          <a:noFill/>
        </p:spPr>
        <p:txBody>
          <a:bodyPr wrap="square" rtlCol="0">
            <a:spAutoFit/>
          </a:bodyPr>
          <a:lstStyle/>
          <a:p>
            <a:r>
              <a:rPr lang="en-US" dirty="0"/>
              <a:t>Can be  overwritten by</a:t>
            </a:r>
          </a:p>
        </p:txBody>
      </p:sp>
    </p:spTree>
    <p:extLst>
      <p:ext uri="{BB962C8B-B14F-4D97-AF65-F5344CB8AC3E}">
        <p14:creationId xmlns:p14="http://schemas.microsoft.com/office/powerpoint/2010/main" val="40343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 calcmode="lin" valueType="num">
                                      <p:cBhvr additive="base">
                                        <p:cTn id="3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animBg="1"/>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Real, Linked and Virtual Data Flows</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36</a:t>
            </a:fld>
            <a:endParaRPr lang="en-US" dirty="0"/>
          </a:p>
        </p:txBody>
      </p:sp>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998710" y="1416357"/>
            <a:ext cx="3957345" cy="3837668"/>
          </a:xfrm>
          <a:prstGeom prst="rect">
            <a:avLst/>
          </a:prstGeom>
        </p:spPr>
      </p:pic>
      <p:pic>
        <p:nvPicPr>
          <p:cNvPr id="7" name="Immagin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998625" y="4621752"/>
            <a:ext cx="409770" cy="423672"/>
          </a:xfrm>
          <a:prstGeom prst="rect">
            <a:avLst/>
          </a:prstGeom>
        </p:spPr>
      </p:pic>
      <p:pic>
        <p:nvPicPr>
          <p:cNvPr id="8" name="Immagine 7"/>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988883" y="5169209"/>
            <a:ext cx="405689" cy="405689"/>
          </a:xfrm>
          <a:prstGeom prst="rect">
            <a:avLst/>
          </a:prstGeom>
        </p:spPr>
      </p:pic>
      <p:pic>
        <p:nvPicPr>
          <p:cNvPr id="9" name="Immagine 8"/>
          <p:cNvPicPr>
            <a:picLocks noChangeAspect="1"/>
          </p:cNvPicPr>
          <p:nvPr/>
        </p:nvPicPr>
        <p:blipFill>
          <a:blip r:embed="rId6"/>
          <a:stretch>
            <a:fillRect/>
          </a:stretch>
        </p:blipFill>
        <p:spPr bwMode="auto">
          <a:xfrm>
            <a:off x="920795" y="5763218"/>
            <a:ext cx="572517" cy="376511"/>
          </a:xfrm>
          <a:prstGeom prst="rect">
            <a:avLst/>
          </a:prstGeom>
        </p:spPr>
      </p:pic>
      <p:sp>
        <p:nvSpPr>
          <p:cNvPr id="10" name="CasellaDiTesto 9"/>
          <p:cNvSpPr txBox="1"/>
          <p:nvPr/>
        </p:nvSpPr>
        <p:spPr bwMode="auto">
          <a:xfrm>
            <a:off x="1493312" y="4621752"/>
            <a:ext cx="885948" cy="369332"/>
          </a:xfrm>
          <a:prstGeom prst="rect">
            <a:avLst/>
          </a:prstGeom>
          <a:noFill/>
        </p:spPr>
        <p:txBody>
          <a:bodyPr wrap="none" rtlCol="0">
            <a:spAutoFit/>
          </a:bodyPr>
          <a:lstStyle/>
          <a:p>
            <a:r>
              <a:rPr lang="en-US" sz="1800" dirty="0"/>
              <a:t>Real DF</a:t>
            </a:r>
          </a:p>
        </p:txBody>
      </p:sp>
      <p:sp>
        <p:nvSpPr>
          <p:cNvPr id="11" name="CasellaDiTesto 10"/>
          <p:cNvSpPr txBox="1"/>
          <p:nvPr/>
        </p:nvSpPr>
        <p:spPr bwMode="auto">
          <a:xfrm>
            <a:off x="1479954" y="5169209"/>
            <a:ext cx="1092543" cy="369332"/>
          </a:xfrm>
          <a:prstGeom prst="rect">
            <a:avLst/>
          </a:prstGeom>
          <a:noFill/>
        </p:spPr>
        <p:txBody>
          <a:bodyPr wrap="none" rtlCol="0">
            <a:spAutoFit/>
          </a:bodyPr>
          <a:lstStyle/>
          <a:p>
            <a:r>
              <a:rPr lang="en-US" sz="1800" dirty="0"/>
              <a:t>Linked DF</a:t>
            </a:r>
          </a:p>
        </p:txBody>
      </p:sp>
      <p:sp>
        <p:nvSpPr>
          <p:cNvPr id="12" name="CasellaDiTesto 11"/>
          <p:cNvSpPr txBox="1"/>
          <p:nvPr/>
        </p:nvSpPr>
        <p:spPr bwMode="auto">
          <a:xfrm>
            <a:off x="1493312" y="5792440"/>
            <a:ext cx="1112805" cy="369332"/>
          </a:xfrm>
          <a:prstGeom prst="rect">
            <a:avLst/>
          </a:prstGeom>
          <a:noFill/>
        </p:spPr>
        <p:txBody>
          <a:bodyPr wrap="none" rtlCol="0">
            <a:spAutoFit/>
          </a:bodyPr>
          <a:lstStyle/>
          <a:p>
            <a:r>
              <a:rPr lang="en-US" sz="1800" dirty="0"/>
              <a:t>Virtual DF</a:t>
            </a:r>
          </a:p>
        </p:txBody>
      </p:sp>
      <p:sp>
        <p:nvSpPr>
          <p:cNvPr id="13" name="Disco magnetico 12"/>
          <p:cNvSpPr/>
          <p:nvPr/>
        </p:nvSpPr>
        <p:spPr bwMode="auto">
          <a:xfrm>
            <a:off x="4091712" y="1327944"/>
            <a:ext cx="2232248" cy="4147242"/>
          </a:xfrm>
          <a:prstGeom prst="flowChartMagneticDisk">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 name="Immagine 13"/>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4421334" y="1534991"/>
            <a:ext cx="556320" cy="720080"/>
          </a:xfrm>
          <a:prstGeom prst="rect">
            <a:avLst/>
          </a:prstGeom>
        </p:spPr>
      </p:pic>
      <p:pic>
        <p:nvPicPr>
          <p:cNvPr id="15" name="Immagine 14"/>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4977654" y="1931035"/>
            <a:ext cx="556320" cy="720080"/>
          </a:xfrm>
          <a:prstGeom prst="rect">
            <a:avLst/>
          </a:prstGeom>
        </p:spPr>
      </p:pic>
      <p:pic>
        <p:nvPicPr>
          <p:cNvPr id="16" name="Immagine 15"/>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4977654" y="3191175"/>
            <a:ext cx="556320" cy="720080"/>
          </a:xfrm>
          <a:prstGeom prst="rect">
            <a:avLst/>
          </a:prstGeom>
        </p:spPr>
      </p:pic>
      <p:cxnSp>
        <p:nvCxnSpPr>
          <p:cNvPr id="17" name="Connettore 4 16"/>
          <p:cNvCxnSpPr>
            <a:endCxn id="15" idx="1"/>
          </p:cNvCxnSpPr>
          <p:nvPr/>
        </p:nvCxnSpPr>
        <p:spPr bwMode="auto">
          <a:xfrm>
            <a:off x="4699494" y="2039047"/>
            <a:ext cx="278160" cy="252028"/>
          </a:xfrm>
          <a:prstGeom prst="bentConnector3">
            <a:avLst>
              <a:gd name="adj1" fmla="val -1136"/>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Connettore 4 17"/>
          <p:cNvCxnSpPr>
            <a:stCxn id="14" idx="2"/>
            <a:endCxn id="16" idx="1"/>
          </p:cNvCxnSpPr>
          <p:nvPr/>
        </p:nvCxnSpPr>
        <p:spPr bwMode="auto">
          <a:xfrm rot="16200000" flipH="1">
            <a:off x="4190502" y="2764063"/>
            <a:ext cx="1296144" cy="278160"/>
          </a:xfrm>
          <a:prstGeom prst="bentConnector2">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Connettore 4 18"/>
          <p:cNvCxnSpPr/>
          <p:nvPr/>
        </p:nvCxnSpPr>
        <p:spPr bwMode="auto">
          <a:xfrm>
            <a:off x="5247222" y="2471095"/>
            <a:ext cx="278160" cy="252028"/>
          </a:xfrm>
          <a:prstGeom prst="bentConnector3">
            <a:avLst>
              <a:gd name="adj1" fmla="val -1136"/>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pic>
        <p:nvPicPr>
          <p:cNvPr id="20" name="Immagin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522510" y="2461469"/>
            <a:ext cx="409770" cy="423672"/>
          </a:xfrm>
          <a:prstGeom prst="rect">
            <a:avLst/>
          </a:prstGeom>
        </p:spPr>
      </p:pic>
      <p:pic>
        <p:nvPicPr>
          <p:cNvPr id="21" name="Immagine 2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5559806" y="2929502"/>
            <a:ext cx="405689" cy="405689"/>
          </a:xfrm>
          <a:prstGeom prst="rect">
            <a:avLst/>
          </a:prstGeom>
        </p:spPr>
      </p:pic>
      <p:cxnSp>
        <p:nvCxnSpPr>
          <p:cNvPr id="22" name="Connettore 4 21"/>
          <p:cNvCxnSpPr>
            <a:endCxn id="21" idx="1"/>
          </p:cNvCxnSpPr>
          <p:nvPr/>
        </p:nvCxnSpPr>
        <p:spPr bwMode="auto">
          <a:xfrm rot="16200000" flipH="1">
            <a:off x="5131190" y="2703731"/>
            <a:ext cx="553240" cy="303992"/>
          </a:xfrm>
          <a:prstGeom prst="bentConnector2">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Connettore 4 22"/>
          <p:cNvCxnSpPr/>
          <p:nvPr/>
        </p:nvCxnSpPr>
        <p:spPr bwMode="auto">
          <a:xfrm>
            <a:off x="5221390" y="3728679"/>
            <a:ext cx="278160" cy="252028"/>
          </a:xfrm>
          <a:prstGeom prst="bentConnector3">
            <a:avLst>
              <a:gd name="adj1" fmla="val -1136"/>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Connettore 4 23"/>
          <p:cNvCxnSpPr/>
          <p:nvPr/>
        </p:nvCxnSpPr>
        <p:spPr bwMode="auto">
          <a:xfrm rot="16200000" flipH="1">
            <a:off x="5105358" y="4033323"/>
            <a:ext cx="553240" cy="303992"/>
          </a:xfrm>
          <a:prstGeom prst="bentConnector2">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Connettore 4 24"/>
          <p:cNvCxnSpPr/>
          <p:nvPr/>
        </p:nvCxnSpPr>
        <p:spPr bwMode="auto">
          <a:xfrm rot="16200000" flipH="1">
            <a:off x="5098958" y="4467927"/>
            <a:ext cx="553240" cy="303992"/>
          </a:xfrm>
          <a:prstGeom prst="bentConnector2">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pic>
        <p:nvPicPr>
          <p:cNvPr id="26" name="Immagin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499550" y="3785749"/>
            <a:ext cx="409770" cy="423672"/>
          </a:xfrm>
          <a:prstGeom prst="rect">
            <a:avLst/>
          </a:prstGeom>
        </p:spPr>
      </p:pic>
      <p:pic>
        <p:nvPicPr>
          <p:cNvPr id="27" name="Immagine 26"/>
          <p:cNvPicPr>
            <a:picLocks noChangeAspect="1"/>
          </p:cNvPicPr>
          <p:nvPr/>
        </p:nvPicPr>
        <p:blipFill>
          <a:blip r:embed="rId6"/>
          <a:stretch>
            <a:fillRect/>
          </a:stretch>
        </p:blipFill>
        <p:spPr bwMode="auto">
          <a:xfrm>
            <a:off x="5533974" y="4249879"/>
            <a:ext cx="572517" cy="376511"/>
          </a:xfrm>
          <a:prstGeom prst="rect">
            <a:avLst/>
          </a:prstGeom>
        </p:spPr>
      </p:pic>
      <p:pic>
        <p:nvPicPr>
          <p:cNvPr id="28" name="Immagine 27"/>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5527320" y="4689661"/>
            <a:ext cx="405689" cy="405689"/>
          </a:xfrm>
          <a:prstGeom prst="rect">
            <a:avLst/>
          </a:prstGeom>
        </p:spPr>
      </p:pic>
      <p:sp>
        <p:nvSpPr>
          <p:cNvPr id="29" name="Disco magnetico 28"/>
          <p:cNvSpPr/>
          <p:nvPr/>
        </p:nvSpPr>
        <p:spPr bwMode="auto">
          <a:xfrm>
            <a:off x="8196168" y="1039912"/>
            <a:ext cx="1549459" cy="1800200"/>
          </a:xfrm>
          <a:prstGeom prst="flowChartMagneticDisk">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0" name="Immagine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8579078" y="1471359"/>
            <a:ext cx="409770" cy="423672"/>
          </a:xfrm>
          <a:prstGeom prst="rect">
            <a:avLst/>
          </a:prstGeom>
        </p:spPr>
      </p:pic>
      <p:sp>
        <p:nvSpPr>
          <p:cNvPr id="31" name="Rettangolo arrotondato 30"/>
          <p:cNvSpPr/>
          <p:nvPr/>
        </p:nvSpPr>
        <p:spPr bwMode="auto">
          <a:xfrm>
            <a:off x="8538101" y="1999017"/>
            <a:ext cx="524142" cy="302124"/>
          </a:xfrm>
          <a:prstGeom prst="round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900" b="1" dirty="0"/>
              <a:t>RDF</a:t>
            </a:r>
            <a:endParaRPr lang="en-GB" sz="900" b="1" dirty="0"/>
          </a:p>
        </p:txBody>
      </p:sp>
      <p:sp>
        <p:nvSpPr>
          <p:cNvPr id="32" name="Rettangolo arrotondato 31"/>
          <p:cNvSpPr/>
          <p:nvPr/>
        </p:nvSpPr>
        <p:spPr bwMode="auto">
          <a:xfrm>
            <a:off x="8538101" y="2356037"/>
            <a:ext cx="524142" cy="302124"/>
          </a:xfrm>
          <a:prstGeom prst="roundRect">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900" b="1" dirty="0"/>
              <a:t>CSV</a:t>
            </a:r>
            <a:endParaRPr lang="en-GB" sz="900" b="1" dirty="0"/>
          </a:p>
        </p:txBody>
      </p:sp>
      <p:sp>
        <p:nvSpPr>
          <p:cNvPr id="33" name="Rettangolo arrotondato 32"/>
          <p:cNvSpPr/>
          <p:nvPr/>
        </p:nvSpPr>
        <p:spPr bwMode="auto">
          <a:xfrm>
            <a:off x="9143469" y="2025849"/>
            <a:ext cx="450747" cy="302124"/>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900" b="1" dirty="0"/>
              <a:t>XLS</a:t>
            </a:r>
            <a:endParaRPr lang="en-GB" sz="900" b="1" dirty="0"/>
          </a:p>
        </p:txBody>
      </p:sp>
      <p:sp>
        <p:nvSpPr>
          <p:cNvPr id="34" name="Rettangolo arrotondato 33"/>
          <p:cNvSpPr/>
          <p:nvPr/>
        </p:nvSpPr>
        <p:spPr bwMode="auto">
          <a:xfrm>
            <a:off x="9143469" y="2370497"/>
            <a:ext cx="450747" cy="302124"/>
          </a:xfrm>
          <a:prstGeom prst="round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900" b="1" dirty="0"/>
              <a:t>PDF</a:t>
            </a:r>
            <a:endParaRPr lang="en-GB" sz="900" b="1" dirty="0"/>
          </a:p>
        </p:txBody>
      </p:sp>
      <p:sp>
        <p:nvSpPr>
          <p:cNvPr id="35" name="Disco magnetico 34"/>
          <p:cNvSpPr/>
          <p:nvPr/>
        </p:nvSpPr>
        <p:spPr bwMode="auto">
          <a:xfrm>
            <a:off x="8446909" y="4136256"/>
            <a:ext cx="1549459" cy="1800200"/>
          </a:xfrm>
          <a:prstGeom prst="flowChartMagneticDisk">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6" name="Immagin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8811868" y="4926367"/>
            <a:ext cx="409770" cy="423672"/>
          </a:xfrm>
          <a:prstGeom prst="rect">
            <a:avLst/>
          </a:prstGeom>
        </p:spPr>
      </p:pic>
      <p:cxnSp>
        <p:nvCxnSpPr>
          <p:cNvPr id="37" name="Connettore 1 36"/>
          <p:cNvCxnSpPr>
            <a:stCxn id="21" idx="3"/>
            <a:endCxn id="30" idx="1"/>
          </p:cNvCxnSpPr>
          <p:nvPr/>
        </p:nvCxnSpPr>
        <p:spPr bwMode="auto">
          <a:xfrm flipV="1">
            <a:off x="5965495" y="1683195"/>
            <a:ext cx="2613583" cy="1449152"/>
          </a:xfrm>
          <a:prstGeom prst="line">
            <a:avLst/>
          </a:prstGeom>
          <a:ln w="508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8" name="Connettore 1 37"/>
          <p:cNvCxnSpPr>
            <a:stCxn id="27" idx="3"/>
          </p:cNvCxnSpPr>
          <p:nvPr/>
        </p:nvCxnSpPr>
        <p:spPr bwMode="auto">
          <a:xfrm flipV="1">
            <a:off x="6106491" y="2356037"/>
            <a:ext cx="2391361" cy="2082098"/>
          </a:xfrm>
          <a:prstGeom prst="line">
            <a:avLst/>
          </a:prstGeom>
          <a:ln w="508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Connettore 1 38"/>
          <p:cNvCxnSpPr>
            <a:stCxn id="28" idx="3"/>
            <a:endCxn id="36" idx="1"/>
          </p:cNvCxnSpPr>
          <p:nvPr/>
        </p:nvCxnSpPr>
        <p:spPr bwMode="auto">
          <a:xfrm>
            <a:off x="5933009" y="4892506"/>
            <a:ext cx="2878859" cy="245697"/>
          </a:xfrm>
          <a:prstGeom prst="line">
            <a:avLst/>
          </a:prstGeom>
          <a:ln w="50800">
            <a:solidFill>
              <a:srgbClr val="FF0000"/>
            </a:solidFill>
          </a:ln>
        </p:spPr>
        <p:style>
          <a:lnRef idx="2">
            <a:schemeClr val="accent1"/>
          </a:lnRef>
          <a:fillRef idx="0">
            <a:schemeClr val="accent1"/>
          </a:fillRef>
          <a:effectRef idx="1">
            <a:schemeClr val="accent1"/>
          </a:effectRef>
          <a:fontRef idx="minor">
            <a:schemeClr val="tx1"/>
          </a:fontRef>
        </p:style>
      </p:cxnSp>
      <p:sp>
        <p:nvSpPr>
          <p:cNvPr id="40" name="Rettangolo 39"/>
          <p:cNvSpPr/>
          <p:nvPr/>
        </p:nvSpPr>
        <p:spPr bwMode="auto">
          <a:xfrm>
            <a:off x="889925" y="3000831"/>
            <a:ext cx="1136872" cy="835818"/>
          </a:xfrm>
          <a:prstGeom prst="rect">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solidFill>
                  <a:schemeClr val="tx1"/>
                </a:solidFill>
              </a:rPr>
              <a:t>Data</a:t>
            </a:r>
          </a:p>
          <a:p>
            <a:pPr algn="ctr"/>
            <a:r>
              <a:rPr lang="it-IT" dirty="0">
                <a:solidFill>
                  <a:schemeClr val="tx1"/>
                </a:solidFill>
              </a:rPr>
              <a:t>Browser</a:t>
            </a:r>
            <a:endParaRPr lang="en-GB" dirty="0">
              <a:solidFill>
                <a:schemeClr val="tx1"/>
              </a:solidFill>
            </a:endParaRPr>
          </a:p>
        </p:txBody>
      </p:sp>
      <p:sp>
        <p:nvSpPr>
          <p:cNvPr id="41" name="Rettangolo 40"/>
          <p:cNvSpPr/>
          <p:nvPr/>
        </p:nvSpPr>
        <p:spPr bwMode="auto">
          <a:xfrm>
            <a:off x="2983177" y="3010769"/>
            <a:ext cx="847202" cy="80854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solidFill>
                  <a:schemeClr val="tx1"/>
                </a:solidFill>
              </a:rPr>
              <a:t>SDMX</a:t>
            </a:r>
          </a:p>
          <a:p>
            <a:pPr algn="ctr"/>
            <a:r>
              <a:rPr lang="it-IT" dirty="0">
                <a:solidFill>
                  <a:schemeClr val="tx1"/>
                </a:solidFill>
              </a:rPr>
              <a:t>API</a:t>
            </a:r>
            <a:endParaRPr lang="en-GB" dirty="0">
              <a:solidFill>
                <a:schemeClr val="tx1"/>
              </a:solidFill>
            </a:endParaRPr>
          </a:p>
        </p:txBody>
      </p:sp>
      <p:cxnSp>
        <p:nvCxnSpPr>
          <p:cNvPr id="42" name="Connettore 1 41"/>
          <p:cNvCxnSpPr>
            <a:stCxn id="41" idx="3"/>
            <a:endCxn id="13" idx="2"/>
          </p:cNvCxnSpPr>
          <p:nvPr/>
        </p:nvCxnSpPr>
        <p:spPr bwMode="auto">
          <a:xfrm flipV="1">
            <a:off x="3830379" y="3401565"/>
            <a:ext cx="261333" cy="13475"/>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Connettore 1 42"/>
          <p:cNvCxnSpPr>
            <a:stCxn id="40" idx="3"/>
            <a:endCxn id="41" idx="1"/>
          </p:cNvCxnSpPr>
          <p:nvPr/>
        </p:nvCxnSpPr>
        <p:spPr bwMode="auto">
          <a:xfrm flipV="1">
            <a:off x="2026797" y="3415040"/>
            <a:ext cx="956380" cy="370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302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strips(downLeft)">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strips(downLeft)">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strips(downLeft)">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GB" altLang="it-IT" dirty="0"/>
              <a:t>Data Browser – Dashboard Manager</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37</a:t>
            </a:fld>
            <a:endParaRPr lang="en-US" dirty="0"/>
          </a:p>
        </p:txBody>
      </p:sp>
      <p:pic>
        <p:nvPicPr>
          <p:cNvPr id="18" name="Immagine 17"/>
          <p:cNvPicPr>
            <a:picLocks noChangeAspect="1"/>
          </p:cNvPicPr>
          <p:nvPr/>
        </p:nvPicPr>
        <p:blipFill>
          <a:blip r:embed="rId2"/>
          <a:stretch>
            <a:fillRect/>
          </a:stretch>
        </p:blipFill>
        <p:spPr>
          <a:xfrm>
            <a:off x="529788" y="1249895"/>
            <a:ext cx="9538091" cy="5329581"/>
          </a:xfrm>
          <a:prstGeom prst="rect">
            <a:avLst/>
          </a:prstGeom>
        </p:spPr>
      </p:pic>
      <p:grpSp>
        <p:nvGrpSpPr>
          <p:cNvPr id="19" name="Gruppo 18"/>
          <p:cNvGrpSpPr/>
          <p:nvPr/>
        </p:nvGrpSpPr>
        <p:grpSpPr>
          <a:xfrm>
            <a:off x="3749093" y="1085136"/>
            <a:ext cx="6771762" cy="5126477"/>
            <a:chOff x="6061363" y="1358406"/>
            <a:chExt cx="6101244" cy="4630850"/>
          </a:xfrm>
        </p:grpSpPr>
        <p:pic>
          <p:nvPicPr>
            <p:cNvPr id="11" name="Immagine 10"/>
            <p:cNvPicPr>
              <a:picLocks noChangeAspect="1"/>
            </p:cNvPicPr>
            <p:nvPr/>
          </p:nvPicPr>
          <p:blipFill>
            <a:blip r:embed="rId3"/>
            <a:stretch>
              <a:fillRect/>
            </a:stretch>
          </p:blipFill>
          <p:spPr>
            <a:xfrm>
              <a:off x="6069639" y="1358406"/>
              <a:ext cx="6022572" cy="231355"/>
            </a:xfrm>
            <a:prstGeom prst="rect">
              <a:avLst/>
            </a:prstGeom>
          </p:spPr>
        </p:pic>
        <p:pic>
          <p:nvPicPr>
            <p:cNvPr id="14" name="Immagine 13"/>
            <p:cNvPicPr>
              <a:picLocks noChangeAspect="1"/>
            </p:cNvPicPr>
            <p:nvPr/>
          </p:nvPicPr>
          <p:blipFill>
            <a:blip r:embed="rId4"/>
            <a:stretch>
              <a:fillRect/>
            </a:stretch>
          </p:blipFill>
          <p:spPr>
            <a:xfrm>
              <a:off x="6138215" y="1747607"/>
              <a:ext cx="2963546" cy="2122589"/>
            </a:xfrm>
            <a:prstGeom prst="rect">
              <a:avLst/>
            </a:prstGeom>
          </p:spPr>
        </p:pic>
        <p:pic>
          <p:nvPicPr>
            <p:cNvPr id="16" name="Immagine 15"/>
            <p:cNvPicPr>
              <a:picLocks noChangeAspect="1"/>
            </p:cNvPicPr>
            <p:nvPr/>
          </p:nvPicPr>
          <p:blipFill>
            <a:blip r:embed="rId5"/>
            <a:stretch>
              <a:fillRect/>
            </a:stretch>
          </p:blipFill>
          <p:spPr>
            <a:xfrm>
              <a:off x="9173355" y="1740766"/>
              <a:ext cx="2989252" cy="2115246"/>
            </a:xfrm>
            <a:prstGeom prst="rect">
              <a:avLst/>
            </a:prstGeom>
          </p:spPr>
        </p:pic>
        <p:pic>
          <p:nvPicPr>
            <p:cNvPr id="17" name="Immagine 16"/>
            <p:cNvPicPr>
              <a:picLocks noChangeAspect="1"/>
            </p:cNvPicPr>
            <p:nvPr/>
          </p:nvPicPr>
          <p:blipFill>
            <a:blip r:embed="rId6"/>
            <a:stretch>
              <a:fillRect/>
            </a:stretch>
          </p:blipFill>
          <p:spPr>
            <a:xfrm>
              <a:off x="6061363" y="3811645"/>
              <a:ext cx="6060140" cy="2177611"/>
            </a:xfrm>
            <a:prstGeom prst="rect">
              <a:avLst/>
            </a:prstGeom>
          </p:spPr>
        </p:pic>
      </p:grpSp>
    </p:spTree>
    <p:extLst>
      <p:ext uri="{BB962C8B-B14F-4D97-AF65-F5344CB8AC3E}">
        <p14:creationId xmlns:p14="http://schemas.microsoft.com/office/powerpoint/2010/main" val="3375638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6199"/>
            <a:ext cx="10515600" cy="415924"/>
          </a:xfrm>
        </p:spPr>
        <p:txBody>
          <a:bodyPr>
            <a:normAutofit fontScale="90000"/>
          </a:bodyPr>
          <a:lstStyle/>
          <a:p>
            <a:pPr algn="ctr"/>
            <a:r>
              <a:rPr lang="en-US" dirty="0">
                <a:solidFill>
                  <a:srgbClr val="CF1E24"/>
                </a:solidFill>
              </a:rPr>
              <a:t>Data layout parameters</a:t>
            </a:r>
          </a:p>
        </p:txBody>
      </p:sp>
      <p:graphicFrame>
        <p:nvGraphicFramePr>
          <p:cNvPr id="3" name="Tabella 2"/>
          <p:cNvGraphicFramePr>
            <a:graphicFrameLocks noGrp="1"/>
          </p:cNvGraphicFramePr>
          <p:nvPr>
            <p:extLst>
              <p:ext uri="{D42A27DB-BD31-4B8C-83A1-F6EECF244321}">
                <p14:modId xmlns:p14="http://schemas.microsoft.com/office/powerpoint/2010/main" val="940724318"/>
              </p:ext>
            </p:extLst>
          </p:nvPr>
        </p:nvGraphicFramePr>
        <p:xfrm>
          <a:off x="495301" y="499077"/>
          <a:ext cx="11182351" cy="6295978"/>
        </p:xfrm>
        <a:graphic>
          <a:graphicData uri="http://schemas.openxmlformats.org/drawingml/2006/table">
            <a:tbl>
              <a:tblPr firstRow="1" firstCol="1" bandRow="1">
                <a:tableStyleId>{5940675A-B579-460E-94D1-54222C63F5DA}</a:tableStyleId>
              </a:tblPr>
              <a:tblGrid>
                <a:gridCol w="11182351">
                  <a:extLst>
                    <a:ext uri="{9D8B030D-6E8A-4147-A177-3AD203B41FA5}">
                      <a16:colId xmlns:a16="http://schemas.microsoft.com/office/drawing/2014/main" val="20000"/>
                    </a:ext>
                  </a:extLst>
                </a:gridCol>
              </a:tblGrid>
              <a:tr h="326136">
                <a:tc>
                  <a:txBody>
                    <a:bodyPr/>
                    <a:lstStyle/>
                    <a:p>
                      <a:pPr algn="ctr">
                        <a:lnSpc>
                          <a:spcPct val="107000"/>
                        </a:lnSpc>
                        <a:spcAft>
                          <a:spcPts val="0"/>
                        </a:spcAft>
                      </a:pPr>
                      <a:r>
                        <a:rPr lang="en-GB" sz="2000" b="1" dirty="0">
                          <a:effectLst/>
                        </a:rPr>
                        <a:t>Built-in Layout</a:t>
                      </a:r>
                      <a:r>
                        <a:rPr lang="it-IT" sz="2000" b="1" dirty="0">
                          <a:effectLst/>
                          <a:sym typeface="Wingdings" panose="05000000000000000000" pitchFamily="2" charset="2"/>
                        </a:rPr>
                        <a:t></a:t>
                      </a:r>
                      <a:r>
                        <a:rPr lang="it-IT" sz="2000" b="1" dirty="0">
                          <a:effectLst/>
                        </a:rPr>
                        <a:t> </a:t>
                      </a:r>
                      <a:r>
                        <a:rPr lang="en-GB" sz="2000" b="1" dirty="0">
                          <a:effectLst/>
                        </a:rPr>
                        <a:t>Dataflow-driven layout</a:t>
                      </a:r>
                      <a:r>
                        <a:rPr lang="it-IT" sz="2000" b="1" dirty="0">
                          <a:effectLst/>
                          <a:sym typeface="Wingdings" panose="05000000000000000000" pitchFamily="2" charset="2"/>
                        </a:rPr>
                        <a:t></a:t>
                      </a:r>
                      <a:r>
                        <a:rPr lang="it-IT" sz="2000" b="1" dirty="0">
                          <a:effectLst/>
                        </a:rPr>
                        <a:t> </a:t>
                      </a:r>
                      <a:r>
                        <a:rPr lang="en-GB" sz="2000" b="1" dirty="0">
                          <a:effectLst/>
                        </a:rPr>
                        <a:t>Administrator-Template Layout</a:t>
                      </a:r>
                      <a:endParaRPr lang="en-GB"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extLst>
                  <a:ext uri="{0D108BD9-81ED-4DB2-BD59-A6C34878D82A}">
                    <a16:rowId xmlns:a16="http://schemas.microsoft.com/office/drawing/2014/main" val="10000"/>
                  </a:ext>
                </a:extLst>
              </a:tr>
              <a:tr h="326136">
                <a:tc>
                  <a:txBody>
                    <a:bodyPr/>
                    <a:lstStyle/>
                    <a:p>
                      <a:pPr>
                        <a:lnSpc>
                          <a:spcPct val="107000"/>
                        </a:lnSpc>
                        <a:spcAft>
                          <a:spcPts val="0"/>
                        </a:spcAft>
                      </a:pPr>
                      <a:r>
                        <a:rPr lang="en-GB" sz="2000" dirty="0">
                          <a:effectLst/>
                        </a:rPr>
                        <a:t>Implicit and explicit order for localised order in the items of all </a:t>
                      </a:r>
                      <a:r>
                        <a:rPr lang="en-GB" sz="2000" dirty="0" err="1">
                          <a:effectLst/>
                        </a:rPr>
                        <a:t>ItemSchemes</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1"/>
                  </a:ext>
                </a:extLst>
              </a:tr>
              <a:tr h="326136">
                <a:tc>
                  <a:txBody>
                    <a:bodyPr/>
                    <a:lstStyle/>
                    <a:p>
                      <a:pPr>
                        <a:lnSpc>
                          <a:spcPct val="107000"/>
                        </a:lnSpc>
                        <a:spcAft>
                          <a:spcPts val="0"/>
                        </a:spcAft>
                      </a:pPr>
                      <a:r>
                        <a:rPr lang="en-GB" sz="2000" dirty="0">
                          <a:effectLst/>
                        </a:rPr>
                        <a:t>Default codes in </a:t>
                      </a:r>
                      <a:r>
                        <a:rPr lang="en-GB" sz="2000" dirty="0" err="1">
                          <a:effectLst/>
                        </a:rPr>
                        <a:t>Codelist</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2"/>
                  </a:ext>
                </a:extLst>
              </a:tr>
              <a:tr h="326136">
                <a:tc>
                  <a:txBody>
                    <a:bodyPr/>
                    <a:lstStyle/>
                    <a:p>
                      <a:pPr>
                        <a:lnSpc>
                          <a:spcPct val="107000"/>
                        </a:lnSpc>
                        <a:spcAft>
                          <a:spcPts val="0"/>
                        </a:spcAft>
                      </a:pPr>
                      <a:r>
                        <a:rPr lang="en-GB" sz="2000" dirty="0">
                          <a:effectLst/>
                        </a:rPr>
                        <a:t>Default codes in DSDs and </a:t>
                      </a:r>
                      <a:r>
                        <a:rPr lang="en-GB" sz="2000" dirty="0" err="1">
                          <a:effectLst/>
                        </a:rPr>
                        <a:t>Dataflows</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3"/>
                  </a:ext>
                </a:extLst>
              </a:tr>
              <a:tr h="326136">
                <a:tc>
                  <a:txBody>
                    <a:bodyPr/>
                    <a:lstStyle/>
                    <a:p>
                      <a:pPr>
                        <a:lnSpc>
                          <a:spcPct val="107000"/>
                        </a:lnSpc>
                        <a:spcAft>
                          <a:spcPts val="0"/>
                        </a:spcAft>
                      </a:pPr>
                      <a:r>
                        <a:rPr lang="en-GB" sz="2000" dirty="0">
                          <a:effectLst/>
                        </a:rPr>
                        <a:t>Default layout</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4"/>
                  </a:ext>
                </a:extLst>
              </a:tr>
              <a:tr h="326136">
                <a:tc>
                  <a:txBody>
                    <a:bodyPr/>
                    <a:lstStyle/>
                    <a:p>
                      <a:pPr>
                        <a:lnSpc>
                          <a:spcPct val="107000"/>
                        </a:lnSpc>
                        <a:spcAft>
                          <a:spcPts val="0"/>
                        </a:spcAft>
                      </a:pPr>
                      <a:r>
                        <a:rPr lang="en-GB" sz="2000" dirty="0">
                          <a:effectLst/>
                        </a:rPr>
                        <a:t>Hiding dimensions in the table</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5"/>
                  </a:ext>
                </a:extLst>
              </a:tr>
              <a:tr h="425530">
                <a:tc>
                  <a:txBody>
                    <a:bodyPr/>
                    <a:lstStyle/>
                    <a:p>
                      <a:pPr>
                        <a:lnSpc>
                          <a:spcPct val="107000"/>
                        </a:lnSpc>
                        <a:spcAft>
                          <a:spcPts val="0"/>
                        </a:spcAft>
                      </a:pPr>
                      <a:r>
                        <a:rPr lang="en-GB" sz="2000" dirty="0">
                          <a:effectLst/>
                        </a:rPr>
                        <a:t>NOT_DISPLAYED applied to CL, DSD, DF for: dimensions, dimensions items, attributes, attributes items</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6"/>
                  </a:ext>
                </a:extLst>
              </a:tr>
              <a:tr h="326136">
                <a:tc>
                  <a:txBody>
                    <a:bodyPr/>
                    <a:lstStyle/>
                    <a:p>
                      <a:pPr>
                        <a:lnSpc>
                          <a:spcPct val="107000"/>
                        </a:lnSpc>
                        <a:spcAft>
                          <a:spcPts val="0"/>
                        </a:spcAft>
                      </a:pPr>
                      <a:r>
                        <a:rPr lang="en-GB" sz="2000" dirty="0">
                          <a:effectLst/>
                        </a:rPr>
                        <a:t>Linked and Virtual dataflow</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7"/>
                  </a:ext>
                </a:extLst>
              </a:tr>
              <a:tr h="326136">
                <a:tc>
                  <a:txBody>
                    <a:bodyPr/>
                    <a:lstStyle/>
                    <a:p>
                      <a:pPr>
                        <a:lnSpc>
                          <a:spcPct val="107000"/>
                        </a:lnSpc>
                        <a:spcAft>
                          <a:spcPts val="0"/>
                        </a:spcAft>
                      </a:pPr>
                      <a:r>
                        <a:rPr lang="en-GB" sz="2000" dirty="0">
                          <a:effectLst/>
                        </a:rPr>
                        <a:t>Data Flow “key words” for the search functionality</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8"/>
                  </a:ext>
                </a:extLst>
              </a:tr>
              <a:tr h="326136">
                <a:tc>
                  <a:txBody>
                    <a:bodyPr/>
                    <a:lstStyle/>
                    <a:p>
                      <a:pPr>
                        <a:lnSpc>
                          <a:spcPct val="107000"/>
                        </a:lnSpc>
                        <a:spcAft>
                          <a:spcPts val="0"/>
                        </a:spcAft>
                      </a:pPr>
                      <a:r>
                        <a:rPr lang="en-GB" sz="2000" dirty="0">
                          <a:effectLst/>
                        </a:rPr>
                        <a:t>Default chart presentation</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9"/>
                  </a:ext>
                </a:extLst>
              </a:tr>
              <a:tr h="326136">
                <a:tc>
                  <a:txBody>
                    <a:bodyPr/>
                    <a:lstStyle/>
                    <a:p>
                      <a:pPr>
                        <a:lnSpc>
                          <a:spcPct val="107000"/>
                        </a:lnSpc>
                        <a:spcAft>
                          <a:spcPts val="0"/>
                        </a:spcAft>
                      </a:pPr>
                      <a:r>
                        <a:rPr lang="en-GB" sz="2000" dirty="0">
                          <a:effectLst/>
                        </a:rPr>
                        <a:t>Attaching Data files to Data Flows</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0"/>
                  </a:ext>
                </a:extLst>
              </a:tr>
              <a:tr h="326136">
                <a:tc>
                  <a:txBody>
                    <a:bodyPr/>
                    <a:lstStyle/>
                    <a:p>
                      <a:pPr>
                        <a:lnSpc>
                          <a:spcPct val="107000"/>
                        </a:lnSpc>
                        <a:spcAft>
                          <a:spcPts val="0"/>
                        </a:spcAft>
                      </a:pPr>
                      <a:r>
                        <a:rPr lang="en-GB" sz="2000" dirty="0">
                          <a:effectLst/>
                        </a:rPr>
                        <a:t>Attaching Reference Metadata</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1"/>
                  </a:ext>
                </a:extLst>
              </a:tr>
              <a:tr h="326136">
                <a:tc>
                  <a:txBody>
                    <a:bodyPr/>
                    <a:lstStyle/>
                    <a:p>
                      <a:pPr>
                        <a:lnSpc>
                          <a:spcPct val="107000"/>
                        </a:lnSpc>
                        <a:spcAft>
                          <a:spcPts val="0"/>
                        </a:spcAft>
                      </a:pPr>
                      <a:r>
                        <a:rPr lang="en-GB" sz="2000" dirty="0">
                          <a:effectLst/>
                        </a:rPr>
                        <a:t>Criteria modality: Dynamic/Partial </a:t>
                      </a:r>
                      <a:r>
                        <a:rPr lang="en-GB" sz="2000" dirty="0" err="1">
                          <a:effectLst/>
                        </a:rPr>
                        <a:t>codelist</a:t>
                      </a:r>
                      <a:r>
                        <a:rPr lang="en-GB" sz="2000" dirty="0">
                          <a:effectLst/>
                        </a:rPr>
                        <a:t>/Full </a:t>
                      </a:r>
                      <a:r>
                        <a:rPr lang="en-GB" sz="2000" dirty="0" err="1">
                          <a:effectLst/>
                        </a:rPr>
                        <a:t>codelist</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2"/>
                  </a:ext>
                </a:extLst>
              </a:tr>
              <a:tr h="326136">
                <a:tc>
                  <a:txBody>
                    <a:bodyPr/>
                    <a:lstStyle/>
                    <a:p>
                      <a:pPr>
                        <a:lnSpc>
                          <a:spcPct val="107000"/>
                        </a:lnSpc>
                        <a:spcAft>
                          <a:spcPts val="0"/>
                        </a:spcAft>
                      </a:pPr>
                      <a:r>
                        <a:rPr lang="en-GB" sz="2000" dirty="0">
                          <a:effectLst/>
                        </a:rPr>
                        <a:t>Default object (Table or Chart od Map) to present after the user Dataflow selection</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3"/>
                  </a:ext>
                </a:extLst>
              </a:tr>
              <a:tr h="326136">
                <a:tc>
                  <a:txBody>
                    <a:bodyPr/>
                    <a:lstStyle/>
                    <a:p>
                      <a:pPr>
                        <a:lnSpc>
                          <a:spcPct val="107000"/>
                        </a:lnSpc>
                        <a:spcAft>
                          <a:spcPts val="0"/>
                        </a:spcAft>
                      </a:pPr>
                      <a:r>
                        <a:rPr lang="en-GB" sz="2000" dirty="0">
                          <a:effectLst/>
                        </a:rPr>
                        <a:t>Maximum number of cells, before alerting the user that has to reduce through filters</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4"/>
                  </a:ext>
                </a:extLst>
              </a:tr>
              <a:tr h="326136">
                <a:tc>
                  <a:txBody>
                    <a:bodyPr/>
                    <a:lstStyle/>
                    <a:p>
                      <a:pPr>
                        <a:lnSpc>
                          <a:spcPct val="107000"/>
                        </a:lnSpc>
                        <a:spcAft>
                          <a:spcPts val="0"/>
                        </a:spcAft>
                      </a:pPr>
                      <a:r>
                        <a:rPr lang="en-GB" sz="2000" dirty="0">
                          <a:effectLst/>
                        </a:rPr>
                        <a:t>Decimal separator</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5"/>
                  </a:ext>
                </a:extLst>
              </a:tr>
              <a:tr h="326136">
                <a:tc>
                  <a:txBody>
                    <a:bodyPr/>
                    <a:lstStyle/>
                    <a:p>
                      <a:pPr>
                        <a:lnSpc>
                          <a:spcPct val="107000"/>
                        </a:lnSpc>
                        <a:spcAft>
                          <a:spcPts val="0"/>
                        </a:spcAft>
                      </a:pPr>
                      <a:r>
                        <a:rPr lang="en-GB" sz="2000" dirty="0">
                          <a:effectLst/>
                        </a:rPr>
                        <a:t>Number of decimals</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6"/>
                  </a:ext>
                </a:extLst>
              </a:tr>
              <a:tr h="326136">
                <a:tc>
                  <a:txBody>
                    <a:bodyPr/>
                    <a:lstStyle/>
                    <a:p>
                      <a:pPr>
                        <a:lnSpc>
                          <a:spcPct val="107000"/>
                        </a:lnSpc>
                        <a:spcAft>
                          <a:spcPts val="0"/>
                        </a:spcAft>
                      </a:pPr>
                      <a:r>
                        <a:rPr lang="en-GB" sz="2000" dirty="0">
                          <a:effectLst/>
                        </a:rPr>
                        <a:t>Character for empty cells</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7"/>
                  </a:ext>
                </a:extLst>
              </a:tr>
              <a:tr h="326136">
                <a:tc>
                  <a:txBody>
                    <a:bodyPr/>
                    <a:lstStyle/>
                    <a:p>
                      <a:pPr>
                        <a:lnSpc>
                          <a:spcPct val="107000"/>
                        </a:lnSpc>
                        <a:spcAft>
                          <a:spcPts val="0"/>
                        </a:spcAft>
                      </a:pPr>
                      <a:r>
                        <a:rPr lang="en-GB" sz="2000" dirty="0">
                          <a:effectLst/>
                        </a:rPr>
                        <a:t>Concepts IDs to consider as “Geographic” variable</a:t>
                      </a:r>
                      <a:endParaRPr lang="en-GB"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3064704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636998" y="1009650"/>
            <a:ext cx="11072126" cy="5387575"/>
          </a:xfrm>
        </p:spPr>
        <p:txBody>
          <a:bodyPr/>
          <a:lstStyle/>
          <a:p>
            <a:pPr>
              <a:spcBef>
                <a:spcPts val="600"/>
              </a:spcBef>
              <a:spcAft>
                <a:spcPts val="600"/>
              </a:spcAft>
              <a:buFont typeface="Wingdings" panose="05000000000000000000" pitchFamily="2" charset="2"/>
              <a:buChar char="q"/>
              <a:defRPr/>
            </a:pPr>
            <a:r>
              <a:rPr lang="en-GB" sz="2000" dirty="0">
                <a:solidFill>
                  <a:schemeClr val="tx1"/>
                </a:solidFill>
              </a:rPr>
              <a:t> Improve performance</a:t>
            </a:r>
          </a:p>
          <a:p>
            <a:pPr>
              <a:spcBef>
                <a:spcPts val="600"/>
              </a:spcBef>
              <a:spcAft>
                <a:spcPts val="600"/>
              </a:spcAft>
              <a:buFont typeface="Wingdings" panose="05000000000000000000" pitchFamily="2" charset="2"/>
              <a:buChar char="q"/>
              <a:defRPr/>
            </a:pPr>
            <a:r>
              <a:rPr lang="en-GB" sz="2000" dirty="0">
                <a:solidFill>
                  <a:schemeClr val="tx1"/>
                </a:solidFill>
              </a:rPr>
              <a:t> Improve caching system</a:t>
            </a:r>
          </a:p>
          <a:p>
            <a:pPr>
              <a:spcBef>
                <a:spcPts val="600"/>
              </a:spcBef>
              <a:spcAft>
                <a:spcPts val="600"/>
              </a:spcAft>
              <a:buFont typeface="Wingdings" panose="05000000000000000000" pitchFamily="2" charset="2"/>
              <a:buChar char="q"/>
              <a:defRPr/>
            </a:pPr>
            <a:r>
              <a:rPr lang="en-GB" sz="2000" dirty="0">
                <a:solidFill>
                  <a:schemeClr val="tx1"/>
                </a:solidFill>
              </a:rPr>
              <a:t> Improve the dashboards organisation</a:t>
            </a:r>
          </a:p>
          <a:p>
            <a:pPr>
              <a:spcBef>
                <a:spcPts val="600"/>
              </a:spcBef>
              <a:spcAft>
                <a:spcPts val="600"/>
              </a:spcAft>
              <a:buFont typeface="Wingdings" panose="05000000000000000000" pitchFamily="2" charset="2"/>
              <a:buChar char="q"/>
              <a:defRPr/>
            </a:pPr>
            <a:r>
              <a:rPr lang="en-GB" sz="2000" dirty="0">
                <a:solidFill>
                  <a:schemeClr val="tx1"/>
                </a:solidFill>
              </a:rPr>
              <a:t> Data view sharing</a:t>
            </a:r>
          </a:p>
          <a:p>
            <a:pPr>
              <a:spcBef>
                <a:spcPts val="600"/>
              </a:spcBef>
              <a:spcAft>
                <a:spcPts val="600"/>
              </a:spcAft>
              <a:buFont typeface="Wingdings" panose="05000000000000000000" pitchFamily="2" charset="2"/>
              <a:buChar char="q"/>
              <a:defRPr/>
            </a:pPr>
            <a:r>
              <a:rPr lang="en-GB" sz="2000" dirty="0">
                <a:solidFill>
                  <a:schemeClr val="tx1"/>
                </a:solidFill>
              </a:rPr>
              <a:t> Dashboard sharing</a:t>
            </a:r>
          </a:p>
          <a:p>
            <a:pPr>
              <a:spcBef>
                <a:spcPts val="600"/>
              </a:spcBef>
              <a:spcAft>
                <a:spcPts val="600"/>
              </a:spcAft>
              <a:buFont typeface="Wingdings" panose="05000000000000000000" pitchFamily="2" charset="2"/>
              <a:buChar char="q"/>
              <a:defRPr/>
            </a:pPr>
            <a:r>
              <a:rPr lang="en-GB" sz="2000" dirty="0">
                <a:solidFill>
                  <a:schemeClr val="tx1"/>
                </a:solidFill>
              </a:rPr>
              <a:t> Different options for presenting the Time dimension (e.g., Jun-2023)</a:t>
            </a:r>
          </a:p>
          <a:p>
            <a:pPr>
              <a:spcBef>
                <a:spcPts val="600"/>
              </a:spcBef>
              <a:spcAft>
                <a:spcPts val="600"/>
              </a:spcAft>
              <a:buFont typeface="Wingdings" panose="05000000000000000000" pitchFamily="2" charset="2"/>
              <a:buChar char="q"/>
              <a:defRPr/>
            </a:pPr>
            <a:r>
              <a:rPr lang="en-GB" sz="2000" dirty="0">
                <a:solidFill>
                  <a:schemeClr val="tx1"/>
                </a:solidFill>
              </a:rPr>
              <a:t> Attributes handled as Dimensions in the data grid visualisation</a:t>
            </a:r>
          </a:p>
          <a:p>
            <a:pPr>
              <a:spcBef>
                <a:spcPts val="600"/>
              </a:spcBef>
              <a:spcAft>
                <a:spcPts val="600"/>
              </a:spcAft>
              <a:buFont typeface="Wingdings" panose="05000000000000000000" pitchFamily="2" charset="2"/>
              <a:buChar char="q"/>
              <a:defRPr/>
            </a:pPr>
            <a:r>
              <a:rPr lang="en-GB" sz="2000" dirty="0">
                <a:solidFill>
                  <a:schemeClr val="tx1"/>
                </a:solidFill>
              </a:rPr>
              <a:t> Hierarchical Code Lists management</a:t>
            </a:r>
          </a:p>
          <a:p>
            <a:pPr>
              <a:spcBef>
                <a:spcPts val="600"/>
              </a:spcBef>
              <a:spcAft>
                <a:spcPts val="600"/>
              </a:spcAft>
              <a:buFont typeface="Wingdings" panose="05000000000000000000" pitchFamily="2" charset="2"/>
              <a:buChar char="q"/>
              <a:defRPr/>
            </a:pPr>
            <a:r>
              <a:rPr lang="en-GB" sz="2000" dirty="0">
                <a:solidFill>
                  <a:schemeClr val="tx1"/>
                </a:solidFill>
              </a:rPr>
              <a:t> Charts improvements</a:t>
            </a:r>
          </a:p>
          <a:p>
            <a:pPr>
              <a:spcBef>
                <a:spcPts val="600"/>
              </a:spcBef>
              <a:spcAft>
                <a:spcPts val="600"/>
              </a:spcAft>
              <a:buFont typeface="Wingdings" panose="05000000000000000000" pitchFamily="2" charset="2"/>
              <a:buChar char="q"/>
              <a:defRPr/>
            </a:pPr>
            <a:r>
              <a:rPr lang="en-GB" sz="2000" dirty="0">
                <a:solidFill>
                  <a:schemeClr val="tx1"/>
                </a:solidFill>
              </a:rPr>
              <a:t> Installation process improvement</a:t>
            </a: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dirty="0"/>
              <a:t>Data Browser next release main features</a:t>
            </a:r>
            <a:endParaRPr lang="en-GB"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39</a:t>
            </a:fld>
            <a:endParaRPr lang="en-US" dirty="0"/>
          </a:p>
        </p:txBody>
      </p:sp>
      <p:grpSp>
        <p:nvGrpSpPr>
          <p:cNvPr id="4" name="Group 49">
            <a:extLst>
              <a:ext uri="{FF2B5EF4-FFF2-40B4-BE49-F238E27FC236}">
                <a16:creationId xmlns:a16="http://schemas.microsoft.com/office/drawing/2014/main" id="{6AF4534A-586A-BF51-68BD-16ABDB8D727E}"/>
              </a:ext>
            </a:extLst>
          </p:cNvPr>
          <p:cNvGrpSpPr/>
          <p:nvPr/>
        </p:nvGrpSpPr>
        <p:grpSpPr>
          <a:xfrm>
            <a:off x="235544" y="1009650"/>
            <a:ext cx="301547" cy="296148"/>
            <a:chOff x="1012161" y="1193121"/>
            <a:chExt cx="301547" cy="296148"/>
          </a:xfrm>
        </p:grpSpPr>
        <p:sp>
          <p:nvSpPr>
            <p:cNvPr id="6" name="AutoShape 63" descr="© INSCALE GmbH, 26.05.2010&#10;http://www.presentationload.com/">
              <a:extLst>
                <a:ext uri="{FF2B5EF4-FFF2-40B4-BE49-F238E27FC236}">
                  <a16:creationId xmlns:a16="http://schemas.microsoft.com/office/drawing/2014/main" id="{25B1A0F1-7489-369D-3D38-F06BC825F247}"/>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7" name="AutoShape 65" descr="© INSCALE GmbH, 26.05.2010&#10;http://www.presentationload.com/">
              <a:extLst>
                <a:ext uri="{FF2B5EF4-FFF2-40B4-BE49-F238E27FC236}">
                  <a16:creationId xmlns:a16="http://schemas.microsoft.com/office/drawing/2014/main" id="{53627AA9-ADE5-0F22-62A8-89CFDE84B9B8}"/>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grpSp>
        <p:nvGrpSpPr>
          <p:cNvPr id="8" name="Group 49">
            <a:extLst>
              <a:ext uri="{FF2B5EF4-FFF2-40B4-BE49-F238E27FC236}">
                <a16:creationId xmlns:a16="http://schemas.microsoft.com/office/drawing/2014/main" id="{82DA878F-0A14-1166-2CE3-16C13775473B}"/>
              </a:ext>
            </a:extLst>
          </p:cNvPr>
          <p:cNvGrpSpPr/>
          <p:nvPr/>
        </p:nvGrpSpPr>
        <p:grpSpPr>
          <a:xfrm>
            <a:off x="216267" y="1483529"/>
            <a:ext cx="301547" cy="296148"/>
            <a:chOff x="1012161" y="1193121"/>
            <a:chExt cx="301547" cy="296148"/>
          </a:xfrm>
        </p:grpSpPr>
        <p:sp>
          <p:nvSpPr>
            <p:cNvPr id="9" name="AutoShape 63" descr="© INSCALE GmbH, 26.05.2010&#10;http://www.presentationload.com/">
              <a:extLst>
                <a:ext uri="{FF2B5EF4-FFF2-40B4-BE49-F238E27FC236}">
                  <a16:creationId xmlns:a16="http://schemas.microsoft.com/office/drawing/2014/main" id="{A19D6819-92D9-7F05-F34B-03B2695F157A}"/>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10" name="AutoShape 65" descr="© INSCALE GmbH, 26.05.2010&#10;http://www.presentationload.com/">
              <a:extLst>
                <a:ext uri="{FF2B5EF4-FFF2-40B4-BE49-F238E27FC236}">
                  <a16:creationId xmlns:a16="http://schemas.microsoft.com/office/drawing/2014/main" id="{0E65FEC6-D7D4-0536-698D-6FCEA28C7F8B}"/>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grpSp>
        <p:nvGrpSpPr>
          <p:cNvPr id="11" name="Group 49">
            <a:extLst>
              <a:ext uri="{FF2B5EF4-FFF2-40B4-BE49-F238E27FC236}">
                <a16:creationId xmlns:a16="http://schemas.microsoft.com/office/drawing/2014/main" id="{0CC5C5C3-06C7-2BF6-BA10-F6A871135CC1}"/>
              </a:ext>
            </a:extLst>
          </p:cNvPr>
          <p:cNvGrpSpPr/>
          <p:nvPr/>
        </p:nvGrpSpPr>
        <p:grpSpPr>
          <a:xfrm>
            <a:off x="264948" y="2848279"/>
            <a:ext cx="301547" cy="296148"/>
            <a:chOff x="1012161" y="1193121"/>
            <a:chExt cx="301547" cy="296148"/>
          </a:xfrm>
        </p:grpSpPr>
        <p:sp>
          <p:nvSpPr>
            <p:cNvPr id="12" name="AutoShape 63" descr="© INSCALE GmbH, 26.05.2010&#10;http://www.presentationload.com/">
              <a:extLst>
                <a:ext uri="{FF2B5EF4-FFF2-40B4-BE49-F238E27FC236}">
                  <a16:creationId xmlns:a16="http://schemas.microsoft.com/office/drawing/2014/main" id="{3BFC2C1E-0106-3589-3DA3-E2243EA9C314}"/>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13" name="AutoShape 65" descr="© INSCALE GmbH, 26.05.2010&#10;http://www.presentationload.com/">
              <a:extLst>
                <a:ext uri="{FF2B5EF4-FFF2-40B4-BE49-F238E27FC236}">
                  <a16:creationId xmlns:a16="http://schemas.microsoft.com/office/drawing/2014/main" id="{851C23DB-8ECC-67F4-201C-04326D9BFEC2}"/>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grpSp>
        <p:nvGrpSpPr>
          <p:cNvPr id="14" name="Group 49">
            <a:extLst>
              <a:ext uri="{FF2B5EF4-FFF2-40B4-BE49-F238E27FC236}">
                <a16:creationId xmlns:a16="http://schemas.microsoft.com/office/drawing/2014/main" id="{BF506F01-C874-F2B1-7562-E915335EFD25}"/>
              </a:ext>
            </a:extLst>
          </p:cNvPr>
          <p:cNvGrpSpPr/>
          <p:nvPr/>
        </p:nvGrpSpPr>
        <p:grpSpPr>
          <a:xfrm>
            <a:off x="264939" y="3766912"/>
            <a:ext cx="301547" cy="296148"/>
            <a:chOff x="1012161" y="1193121"/>
            <a:chExt cx="301547" cy="296148"/>
          </a:xfrm>
        </p:grpSpPr>
        <p:sp>
          <p:nvSpPr>
            <p:cNvPr id="15" name="AutoShape 63" descr="© INSCALE GmbH, 26.05.2010&#10;http://www.presentationload.com/">
              <a:extLst>
                <a:ext uri="{FF2B5EF4-FFF2-40B4-BE49-F238E27FC236}">
                  <a16:creationId xmlns:a16="http://schemas.microsoft.com/office/drawing/2014/main" id="{9BA081CC-8C14-80A7-28DF-AA9981D30869}"/>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16" name="AutoShape 65" descr="© INSCALE GmbH, 26.05.2010&#10;http://www.presentationload.com/">
              <a:extLst>
                <a:ext uri="{FF2B5EF4-FFF2-40B4-BE49-F238E27FC236}">
                  <a16:creationId xmlns:a16="http://schemas.microsoft.com/office/drawing/2014/main" id="{19622C34-39E5-256A-6E77-C2D5DCBD1819}"/>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grpSp>
        <p:nvGrpSpPr>
          <p:cNvPr id="17" name="Group 49">
            <a:extLst>
              <a:ext uri="{FF2B5EF4-FFF2-40B4-BE49-F238E27FC236}">
                <a16:creationId xmlns:a16="http://schemas.microsoft.com/office/drawing/2014/main" id="{F4ABA4B6-7F79-0490-4451-98D4AAE85860}"/>
              </a:ext>
            </a:extLst>
          </p:cNvPr>
          <p:cNvGrpSpPr/>
          <p:nvPr/>
        </p:nvGrpSpPr>
        <p:grpSpPr>
          <a:xfrm>
            <a:off x="304324" y="5121382"/>
            <a:ext cx="301547" cy="296148"/>
            <a:chOff x="1012161" y="1193121"/>
            <a:chExt cx="301547" cy="296148"/>
          </a:xfrm>
        </p:grpSpPr>
        <p:sp>
          <p:nvSpPr>
            <p:cNvPr id="18" name="AutoShape 63" descr="© INSCALE GmbH, 26.05.2010&#10;http://www.presentationload.com/">
              <a:extLst>
                <a:ext uri="{FF2B5EF4-FFF2-40B4-BE49-F238E27FC236}">
                  <a16:creationId xmlns:a16="http://schemas.microsoft.com/office/drawing/2014/main" id="{84F4002C-0459-72A0-0486-49BF7FB906BC}"/>
                </a:ext>
              </a:extLst>
            </p:cNvPr>
            <p:cNvSpPr>
              <a:spLocks noChangeArrowheads="1"/>
            </p:cNvSpPr>
            <p:nvPr/>
          </p:nvSpPr>
          <p:spPr bwMode="gray">
            <a:xfrm>
              <a:off x="1012161" y="1193121"/>
              <a:ext cx="163087" cy="296148"/>
            </a:xfrm>
            <a:prstGeom prst="chevron">
              <a:avLst>
                <a:gd name="adj" fmla="val 39616"/>
              </a:avLst>
            </a:prstGeom>
            <a:solidFill>
              <a:schemeClr val="tx1">
                <a:lumMod val="50000"/>
                <a:lumOff val="50000"/>
              </a:schemeClr>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sp>
          <p:nvSpPr>
            <p:cNvPr id="19" name="AutoShape 65" descr="© INSCALE GmbH, 26.05.2010&#10;http://www.presentationload.com/">
              <a:extLst>
                <a:ext uri="{FF2B5EF4-FFF2-40B4-BE49-F238E27FC236}">
                  <a16:creationId xmlns:a16="http://schemas.microsoft.com/office/drawing/2014/main" id="{7D1547D0-A397-B03D-3154-3CA92DB73C71}"/>
                </a:ext>
              </a:extLst>
            </p:cNvPr>
            <p:cNvSpPr>
              <a:spLocks noChangeArrowheads="1"/>
            </p:cNvSpPr>
            <p:nvPr/>
          </p:nvSpPr>
          <p:spPr bwMode="gray">
            <a:xfrm>
              <a:off x="1150621" y="1193121"/>
              <a:ext cx="163087" cy="296148"/>
            </a:xfrm>
            <a:prstGeom prst="chevron">
              <a:avLst>
                <a:gd name="adj" fmla="val 39616"/>
              </a:avLst>
            </a:prstGeom>
            <a:solidFill>
              <a:srgbClr val="9A0E1F"/>
            </a:solidFill>
            <a:ln>
              <a:noFill/>
            </a:ln>
          </p:spPr>
          <p:txBody>
            <a:bodyPr vert="horz" lIns="91396" tIns="45699" rIns="91396" bIns="45699" rtlCol="0" anchor="ctr">
              <a:normAutofit fontScale="32500" lnSpcReduction="20000"/>
            </a:bodyPr>
            <a:lstStyle/>
            <a:p>
              <a:pPr algn="ctr" defTabSz="457200">
                <a:spcBef>
                  <a:spcPct val="0"/>
                </a:spcBef>
              </a:pPr>
              <a:endParaRPr lang="en-GB" sz="4400" noProof="1">
                <a:solidFill>
                  <a:schemeClr val="tx1"/>
                </a:solidFill>
                <a:latin typeface="+mj-lt"/>
                <a:ea typeface="+mj-ea"/>
                <a:cs typeface="+mj-cs"/>
              </a:endParaRPr>
            </a:p>
          </p:txBody>
        </p:sp>
      </p:grpSp>
    </p:spTree>
    <p:extLst>
      <p:ext uri="{BB962C8B-B14F-4D97-AF65-F5344CB8AC3E}">
        <p14:creationId xmlns:p14="http://schemas.microsoft.com/office/powerpoint/2010/main" val="685024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445122" y="852756"/>
            <a:ext cx="11603802" cy="3642126"/>
          </a:xfrm>
        </p:spPr>
        <p:txBody>
          <a:bodyPr/>
          <a:lstStyle/>
          <a:p>
            <a:pPr marL="0" indent="0" algn="ctr">
              <a:spcBef>
                <a:spcPts val="0"/>
              </a:spcBef>
              <a:spcAft>
                <a:spcPts val="600"/>
              </a:spcAft>
              <a:buNone/>
              <a:defRPr/>
            </a:pPr>
            <a:r>
              <a:rPr lang="en-US" sz="2400" dirty="0">
                <a:solidFill>
                  <a:schemeClr val="tx1"/>
                </a:solidFill>
              </a:rPr>
              <a:t>A set of modules and tools that</a:t>
            </a:r>
          </a:p>
          <a:p>
            <a:pPr>
              <a:spcBef>
                <a:spcPts val="0"/>
              </a:spcBef>
              <a:spcAft>
                <a:spcPts val="600"/>
              </a:spcAft>
              <a:buFont typeface="Wingdings" panose="05000000000000000000" pitchFamily="2" charset="2"/>
              <a:buChar char="q"/>
              <a:defRPr/>
            </a:pPr>
            <a:r>
              <a:rPr lang="en-US" sz="2000" dirty="0">
                <a:solidFill>
                  <a:schemeClr val="tx1"/>
                </a:solidFill>
              </a:rPr>
              <a:t> </a:t>
            </a:r>
            <a:r>
              <a:rPr lang="en-US" sz="2400" dirty="0">
                <a:solidFill>
                  <a:schemeClr val="tx1"/>
                </a:solidFill>
              </a:rPr>
              <a:t>Facilitates the modernization of statistical business processes through:</a:t>
            </a:r>
          </a:p>
          <a:p>
            <a:pPr lvl="1">
              <a:spcBef>
                <a:spcPts val="0"/>
              </a:spcBef>
              <a:buFont typeface="Wingdings" panose="05000000000000000000" pitchFamily="2" charset="2"/>
              <a:buChar char="q"/>
              <a:defRPr/>
            </a:pPr>
            <a:r>
              <a:rPr lang="en-US" b="0" dirty="0">
                <a:solidFill>
                  <a:schemeClr val="tx1"/>
                </a:solidFill>
              </a:rPr>
              <a:t> Simplification (streamlining workflows, central management, etc.)</a:t>
            </a:r>
          </a:p>
          <a:p>
            <a:pPr lvl="1">
              <a:spcBef>
                <a:spcPts val="0"/>
              </a:spcBef>
              <a:buFont typeface="Wingdings" panose="05000000000000000000" pitchFamily="2" charset="2"/>
              <a:buChar char="q"/>
              <a:defRPr/>
            </a:pPr>
            <a:r>
              <a:rPr lang="en-US" b="0" dirty="0">
                <a:solidFill>
                  <a:schemeClr val="tx1"/>
                </a:solidFill>
              </a:rPr>
              <a:t> Standardization (based on SDMX and other standards)</a:t>
            </a:r>
          </a:p>
          <a:p>
            <a:pPr lvl="1">
              <a:spcBef>
                <a:spcPts val="0"/>
              </a:spcBef>
              <a:buFont typeface="Wingdings" panose="05000000000000000000" pitchFamily="2" charset="2"/>
              <a:buChar char="q"/>
              <a:defRPr/>
            </a:pPr>
            <a:r>
              <a:rPr lang="en-US" b="0" dirty="0">
                <a:solidFill>
                  <a:schemeClr val="tx1"/>
                </a:solidFill>
              </a:rPr>
              <a:t> Overcome the stove-pipe approach</a:t>
            </a:r>
          </a:p>
          <a:p>
            <a:pPr>
              <a:spcBef>
                <a:spcPts val="0"/>
              </a:spcBef>
              <a:spcAft>
                <a:spcPts val="600"/>
              </a:spcAft>
              <a:buFont typeface="Wingdings" panose="05000000000000000000" pitchFamily="2" charset="2"/>
              <a:buChar char="q"/>
              <a:defRPr/>
            </a:pPr>
            <a:r>
              <a:rPr lang="en-US" sz="2000" dirty="0">
                <a:solidFill>
                  <a:schemeClr val="tx1"/>
                </a:solidFill>
              </a:rPr>
              <a:t> </a:t>
            </a:r>
            <a:r>
              <a:rPr lang="en-US" sz="2400" dirty="0">
                <a:solidFill>
                  <a:schemeClr val="tx1"/>
                </a:solidFill>
              </a:rPr>
              <a:t>Enables open (statistical) data web dissemination taking advantage of a solid IM</a:t>
            </a:r>
          </a:p>
          <a:p>
            <a:pPr lvl="1">
              <a:spcBef>
                <a:spcPts val="0"/>
              </a:spcBef>
              <a:buFont typeface="Wingdings" panose="05000000000000000000" pitchFamily="2" charset="2"/>
              <a:buChar char="q"/>
              <a:defRPr/>
            </a:pPr>
            <a:r>
              <a:rPr lang="en-US" sz="2200" b="0" dirty="0">
                <a:solidFill>
                  <a:schemeClr val="tx1"/>
                </a:solidFill>
              </a:rPr>
              <a:t> </a:t>
            </a:r>
            <a:r>
              <a:rPr lang="en-US" sz="2400" b="0" dirty="0">
                <a:solidFill>
                  <a:schemeClr val="tx1"/>
                </a:solidFill>
              </a:rPr>
              <a:t>Cross-domain and cross-organization content harmonization</a:t>
            </a:r>
            <a:endParaRPr lang="en-US" sz="2200" b="0" dirty="0">
              <a:solidFill>
                <a:schemeClr val="tx1"/>
              </a:solidFill>
            </a:endParaRPr>
          </a:p>
          <a:p>
            <a:pPr lvl="1">
              <a:spcBef>
                <a:spcPts val="0"/>
              </a:spcBef>
              <a:buFont typeface="Wingdings" panose="05000000000000000000" pitchFamily="2" charset="2"/>
              <a:buChar char="q"/>
              <a:defRPr/>
            </a:pPr>
            <a:r>
              <a:rPr lang="en-US" sz="2200" b="0" dirty="0">
                <a:solidFill>
                  <a:schemeClr val="tx1"/>
                </a:solidFill>
              </a:rPr>
              <a:t> Machine-to-machine (XML, JSON, CSV) and GUI</a:t>
            </a:r>
          </a:p>
          <a:p>
            <a:pPr lvl="1">
              <a:spcBef>
                <a:spcPts val="0"/>
              </a:spcBef>
              <a:buFont typeface="Wingdings" panose="05000000000000000000" pitchFamily="2" charset="2"/>
              <a:buChar char="q"/>
              <a:defRPr/>
            </a:pPr>
            <a:r>
              <a:rPr lang="en-US" sz="2200" b="0" dirty="0">
                <a:solidFill>
                  <a:schemeClr val="tx1"/>
                </a:solidFill>
              </a:rPr>
              <a:t> (facilitate) Linked Open Data (RDF data cube, DCAT)</a:t>
            </a:r>
          </a:p>
          <a:p>
            <a:pPr marL="0" indent="0">
              <a:spcBef>
                <a:spcPts val="0"/>
              </a:spcBef>
              <a:spcAft>
                <a:spcPts val="600"/>
              </a:spcAft>
              <a:buNone/>
              <a:defRPr/>
            </a:pPr>
            <a:endParaRPr lang="en-US" sz="2000" dirty="0">
              <a:solidFill>
                <a:schemeClr val="tx1"/>
              </a:solidFill>
            </a:endParaRP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dirty="0"/>
              <a:t>What is the SDMX Toolkit</a:t>
            </a:r>
            <a:endParaRPr lang="en-GB"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4</a:t>
            </a:fld>
            <a:endParaRPr lang="en-US" dirty="0"/>
          </a:p>
        </p:txBody>
      </p:sp>
      <p:sp>
        <p:nvSpPr>
          <p:cNvPr id="4" name="Rettangolo 3"/>
          <p:cNvSpPr/>
          <p:nvPr/>
        </p:nvSpPr>
        <p:spPr>
          <a:xfrm>
            <a:off x="1575413" y="4700448"/>
            <a:ext cx="9287218" cy="830997"/>
          </a:xfrm>
          <a:prstGeom prst="rect">
            <a:avLst/>
          </a:prstGeom>
          <a:solidFill>
            <a:schemeClr val="bg1">
              <a:lumMod val="85000"/>
            </a:schemeClr>
          </a:solidFill>
        </p:spPr>
        <p:txBody>
          <a:bodyPr wrap="square">
            <a:spAutoFit/>
          </a:bodyPr>
          <a:lstStyle/>
          <a:p>
            <a:pPr algn="just">
              <a:spcBef>
                <a:spcPts val="0"/>
              </a:spcBef>
              <a:spcAft>
                <a:spcPts val="600"/>
              </a:spcAft>
              <a:buNone/>
              <a:tabLst>
                <a:tab pos="10587038" algn="l"/>
              </a:tabLst>
              <a:defRPr/>
            </a:pPr>
            <a:r>
              <a:rPr lang="en-US" sz="2400" dirty="0">
                <a:latin typeface="Arial" panose="020B0604020202020204" pitchFamily="34" charset="0"/>
                <a:cs typeface="Arial" panose="020B0604020202020204" pitchFamily="34" charset="0"/>
              </a:rPr>
              <a:t>A statistical organization is free to make use of whichever of these modules and tools are most appropriate in a given case</a:t>
            </a:r>
          </a:p>
        </p:txBody>
      </p:sp>
      <p:sp>
        <p:nvSpPr>
          <p:cNvPr id="6" name="Rettangolo 3">
            <a:extLst>
              <a:ext uri="{FF2B5EF4-FFF2-40B4-BE49-F238E27FC236}">
                <a16:creationId xmlns:a16="http://schemas.microsoft.com/office/drawing/2014/main" id="{F977106B-A851-A5F1-92F0-D69838C158B3}"/>
              </a:ext>
            </a:extLst>
          </p:cNvPr>
          <p:cNvSpPr/>
          <p:nvPr/>
        </p:nvSpPr>
        <p:spPr>
          <a:xfrm>
            <a:off x="1575413" y="5707313"/>
            <a:ext cx="9287218" cy="830997"/>
          </a:xfrm>
          <a:prstGeom prst="rect">
            <a:avLst/>
          </a:prstGeom>
          <a:solidFill>
            <a:schemeClr val="bg1">
              <a:lumMod val="85000"/>
            </a:schemeClr>
          </a:solidFill>
        </p:spPr>
        <p:txBody>
          <a:bodyPr wrap="square">
            <a:spAutoFit/>
          </a:bodyPr>
          <a:lstStyle/>
          <a:p>
            <a:pPr algn="just">
              <a:spcBef>
                <a:spcPts val="0"/>
              </a:spcBef>
              <a:spcAft>
                <a:spcPts val="600"/>
              </a:spcAft>
              <a:buNone/>
              <a:tabLst>
                <a:tab pos="10587038" algn="l"/>
              </a:tabLst>
              <a:defRPr/>
            </a:pPr>
            <a:r>
              <a:rPr lang="en-US" sz="2400" dirty="0">
                <a:latin typeface="Arial" panose="020B0604020202020204" pitchFamily="34" charset="0"/>
                <a:cs typeface="Arial" panose="020B0604020202020204" pitchFamily="34" charset="0"/>
              </a:rPr>
              <a:t>Each module can be integrated as key building block in internal statistical IT system</a:t>
            </a:r>
          </a:p>
        </p:txBody>
      </p:sp>
    </p:spTree>
    <p:extLst>
      <p:ext uri="{BB962C8B-B14F-4D97-AF65-F5344CB8AC3E}">
        <p14:creationId xmlns:p14="http://schemas.microsoft.com/office/powerpoint/2010/main" val="9374738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a:t>Dissemination/reporting SDMX </a:t>
            </a:r>
            <a:r>
              <a:rPr lang="it-IT" dirty="0" err="1"/>
              <a:t>based</a:t>
            </a:r>
            <a:r>
              <a:rPr lang="it-IT" dirty="0"/>
              <a:t> </a:t>
            </a:r>
            <a:r>
              <a:rPr lang="it-IT" dirty="0" err="1"/>
              <a:t>architecture</a:t>
            </a:r>
            <a:endParaRPr lang="en-GB"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40</a:t>
            </a:fld>
            <a:endParaRPr lang="en-US" dirty="0"/>
          </a:p>
        </p:txBody>
      </p:sp>
      <p:sp>
        <p:nvSpPr>
          <p:cNvPr id="6" name="Disco magnetico 5"/>
          <p:cNvSpPr/>
          <p:nvPr/>
        </p:nvSpPr>
        <p:spPr>
          <a:xfrm>
            <a:off x="4764936" y="976288"/>
            <a:ext cx="1260868" cy="1240231"/>
          </a:xfrm>
          <a:prstGeom prst="flowChartMagneticDisk">
            <a:avLst/>
          </a:prstGeom>
          <a:solidFill>
            <a:srgbClr val="ABDB77"/>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200" b="0">
              <a:solidFill>
                <a:schemeClr val="tx1"/>
              </a:solidFill>
            </a:endParaRPr>
          </a:p>
        </p:txBody>
      </p:sp>
      <p:sp>
        <p:nvSpPr>
          <p:cNvPr id="7" name="Disco magnetico 6"/>
          <p:cNvSpPr/>
          <p:nvPr/>
        </p:nvSpPr>
        <p:spPr>
          <a:xfrm>
            <a:off x="4996452" y="1204944"/>
            <a:ext cx="1262584" cy="1240232"/>
          </a:xfrm>
          <a:prstGeom prst="flowChartMagneticDisk">
            <a:avLst/>
          </a:prstGeom>
          <a:solidFill>
            <a:srgbClr val="ABDB77"/>
          </a:solidFill>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a:lnSpc>
                <a:spcPct val="70000"/>
              </a:lnSpc>
              <a:defRPr/>
            </a:pPr>
            <a:r>
              <a:rPr lang="it-IT" sz="1200" b="1" dirty="0">
                <a:solidFill>
                  <a:schemeClr val="tx1"/>
                </a:solidFill>
                <a:latin typeface="Arial" panose="020B0604020202020204" pitchFamily="34" charset="0"/>
                <a:cs typeface="Arial" panose="020B0604020202020204" pitchFamily="34" charset="0"/>
              </a:rPr>
              <a:t>SDMX DDB</a:t>
            </a:r>
          </a:p>
          <a:p>
            <a:pPr algn="ctr">
              <a:lnSpc>
                <a:spcPct val="70000"/>
              </a:lnSpc>
              <a:defRPr/>
            </a:pPr>
            <a:r>
              <a:rPr lang="it-IT" sz="1200" b="1" dirty="0">
                <a:solidFill>
                  <a:schemeClr val="tx1"/>
                </a:solidFill>
                <a:latin typeface="Arial" panose="020B0604020202020204" pitchFamily="34" charset="0"/>
                <a:cs typeface="Arial" panose="020B0604020202020204" pitchFamily="34" charset="0"/>
              </a:rPr>
              <a:t>Databases</a:t>
            </a:r>
          </a:p>
        </p:txBody>
      </p:sp>
      <p:sp>
        <p:nvSpPr>
          <p:cNvPr id="8" name="Disco magnetico 7"/>
          <p:cNvSpPr/>
          <p:nvPr/>
        </p:nvSpPr>
        <p:spPr>
          <a:xfrm>
            <a:off x="5426706" y="3254035"/>
            <a:ext cx="782637" cy="649287"/>
          </a:xfrm>
          <a:prstGeom prst="flowChartMagneticDisk">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200" b="0" dirty="0">
                <a:solidFill>
                  <a:schemeClr val="tx1"/>
                </a:solidFill>
                <a:latin typeface="Arial" panose="020B0604020202020204" pitchFamily="34" charset="0"/>
                <a:cs typeface="Arial" panose="020B0604020202020204" pitchFamily="34" charset="0"/>
              </a:rPr>
              <a:t>Legacy</a:t>
            </a:r>
          </a:p>
          <a:p>
            <a:pPr algn="ctr">
              <a:defRPr/>
            </a:pPr>
            <a:r>
              <a:rPr lang="it-IT" sz="1200" b="0" dirty="0">
                <a:solidFill>
                  <a:schemeClr val="tx1"/>
                </a:solidFill>
                <a:latin typeface="Arial" panose="020B0604020202020204" pitchFamily="34" charset="0"/>
                <a:cs typeface="Arial" panose="020B0604020202020204" pitchFamily="34" charset="0"/>
              </a:rPr>
              <a:t>DDBs</a:t>
            </a:r>
          </a:p>
        </p:txBody>
      </p:sp>
      <p:sp>
        <p:nvSpPr>
          <p:cNvPr id="9" name="Rettangolo arrotondato 8">
            <a:hlinkClick r:id="rId2"/>
          </p:cNvPr>
          <p:cNvSpPr/>
          <p:nvPr/>
        </p:nvSpPr>
        <p:spPr>
          <a:xfrm>
            <a:off x="2605415" y="2422128"/>
            <a:ext cx="935037" cy="71913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r>
              <a:rPr lang="it-IT" sz="1200" b="0" dirty="0">
                <a:solidFill>
                  <a:schemeClr val="tx1"/>
                </a:solidFill>
                <a:latin typeface="Arial" panose="020B0604020202020204" pitchFamily="34" charset="0"/>
                <a:cs typeface="Arial" panose="020B0604020202020204" pitchFamily="34" charset="0"/>
              </a:rPr>
              <a:t>Data Manager</a:t>
            </a:r>
          </a:p>
        </p:txBody>
      </p:sp>
      <p:sp>
        <p:nvSpPr>
          <p:cNvPr id="10" name="Rettangolo arrotondato 9"/>
          <p:cNvSpPr/>
          <p:nvPr/>
        </p:nvSpPr>
        <p:spPr>
          <a:xfrm>
            <a:off x="2964190" y="4973241"/>
            <a:ext cx="1152525" cy="647700"/>
          </a:xfrm>
          <a:prstGeom prst="roundRect">
            <a:avLst/>
          </a:prstGeom>
          <a:solidFill>
            <a:srgbClr val="FF5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200" b="0" dirty="0">
                <a:solidFill>
                  <a:schemeClr val="tx1"/>
                </a:solidFill>
                <a:latin typeface="Arial" panose="020B0604020202020204" pitchFamily="34" charset="0"/>
                <a:cs typeface="Arial" panose="020B0604020202020204" pitchFamily="34" charset="0"/>
              </a:rPr>
              <a:t>Mapping Handler</a:t>
            </a:r>
          </a:p>
        </p:txBody>
      </p:sp>
      <p:sp>
        <p:nvSpPr>
          <p:cNvPr id="11" name="Rettangolo 10"/>
          <p:cNvSpPr/>
          <p:nvPr/>
        </p:nvSpPr>
        <p:spPr>
          <a:xfrm>
            <a:off x="7159610" y="3360989"/>
            <a:ext cx="835819" cy="431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it-IT" sz="1200" b="0" dirty="0">
                <a:solidFill>
                  <a:schemeClr val="tx1"/>
                </a:solidFill>
                <a:latin typeface="Arial" panose="020B0604020202020204" pitchFamily="34" charset="0"/>
                <a:cs typeface="Arial" panose="020B0604020202020204" pitchFamily="34" charset="0"/>
              </a:rPr>
              <a:t>NSI</a:t>
            </a:r>
          </a:p>
          <a:p>
            <a:pPr algn="ctr"/>
            <a:r>
              <a:rPr lang="it-IT" sz="1200" b="0" dirty="0">
                <a:solidFill>
                  <a:schemeClr val="tx1"/>
                </a:solidFill>
                <a:latin typeface="Arial" panose="020B0604020202020204" pitchFamily="34" charset="0"/>
                <a:cs typeface="Arial" panose="020B0604020202020204" pitchFamily="34" charset="0"/>
              </a:rPr>
              <a:t>WS</a:t>
            </a:r>
          </a:p>
        </p:txBody>
      </p:sp>
      <p:grpSp>
        <p:nvGrpSpPr>
          <p:cNvPr id="12" name="Gruppo 11"/>
          <p:cNvGrpSpPr/>
          <p:nvPr/>
        </p:nvGrpSpPr>
        <p:grpSpPr>
          <a:xfrm>
            <a:off x="4982571" y="4219179"/>
            <a:ext cx="1871354" cy="2111375"/>
            <a:chOff x="2883045" y="3838575"/>
            <a:chExt cx="1871354" cy="2111375"/>
          </a:xfrm>
        </p:grpSpPr>
        <p:sp>
          <p:nvSpPr>
            <p:cNvPr id="13" name="Disco magnetico 12"/>
            <p:cNvSpPr/>
            <p:nvPr/>
          </p:nvSpPr>
          <p:spPr>
            <a:xfrm>
              <a:off x="2883045" y="5049838"/>
              <a:ext cx="1826270" cy="90011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it-IT" sz="1200" b="0" dirty="0">
                  <a:solidFill>
                    <a:schemeClr val="tx1"/>
                  </a:solidFill>
                  <a:latin typeface="Arial" panose="020B0604020202020204" pitchFamily="34" charset="0"/>
                  <a:cs typeface="Arial" panose="020B0604020202020204" pitchFamily="34" charset="0"/>
                </a:rPr>
                <a:t>Structure Metadata Repository</a:t>
              </a:r>
            </a:p>
          </p:txBody>
        </p:sp>
        <p:sp>
          <p:nvSpPr>
            <p:cNvPr id="14" name="Disco magnetico 13"/>
            <p:cNvSpPr/>
            <p:nvPr/>
          </p:nvSpPr>
          <p:spPr>
            <a:xfrm>
              <a:off x="2883045" y="4429125"/>
              <a:ext cx="1826270" cy="90011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it-IT" sz="1200" b="0" dirty="0">
                  <a:solidFill>
                    <a:schemeClr val="tx1"/>
                  </a:solidFill>
                  <a:latin typeface="Arial" panose="020B0604020202020204" pitchFamily="34" charset="0"/>
                  <a:cs typeface="Arial" panose="020B0604020202020204" pitchFamily="34" charset="0"/>
                </a:rPr>
                <a:t>Data Flow</a:t>
              </a:r>
            </a:p>
            <a:p>
              <a:pPr algn="ctr">
                <a:defRPr/>
              </a:pPr>
              <a:r>
                <a:rPr lang="it-IT" sz="1200" b="0" dirty="0">
                  <a:solidFill>
                    <a:schemeClr val="tx1"/>
                  </a:solidFill>
                  <a:latin typeface="Arial" panose="020B0604020202020204" pitchFamily="34" charset="0"/>
                  <a:cs typeface="Arial" panose="020B0604020202020204" pitchFamily="34" charset="0"/>
                </a:rPr>
                <a:t>Registration</a:t>
              </a:r>
            </a:p>
          </p:txBody>
        </p:sp>
        <p:sp>
          <p:nvSpPr>
            <p:cNvPr id="15" name="Disco magnetico 14"/>
            <p:cNvSpPr/>
            <p:nvPr/>
          </p:nvSpPr>
          <p:spPr>
            <a:xfrm>
              <a:off x="2883045" y="3838575"/>
              <a:ext cx="1826270" cy="90011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it-IT" sz="1200" b="0" dirty="0">
                  <a:solidFill>
                    <a:schemeClr val="tx1"/>
                  </a:solidFill>
                  <a:latin typeface="Arial" panose="020B0604020202020204" pitchFamily="34" charset="0"/>
                  <a:cs typeface="Arial" panose="020B0604020202020204" pitchFamily="34" charset="0"/>
                </a:rPr>
                <a:t>Mapping</a:t>
              </a:r>
            </a:p>
            <a:p>
              <a:pPr algn="ctr">
                <a:defRPr/>
              </a:pPr>
              <a:r>
                <a:rPr lang="it-IT" sz="1200" b="0" dirty="0">
                  <a:solidFill>
                    <a:schemeClr val="tx1"/>
                  </a:solidFill>
                  <a:latin typeface="Arial" panose="020B0604020202020204" pitchFamily="34" charset="0"/>
                  <a:cs typeface="Arial" panose="020B0604020202020204" pitchFamily="34" charset="0"/>
                </a:rPr>
                <a:t>Repository</a:t>
              </a:r>
            </a:p>
          </p:txBody>
        </p:sp>
        <p:sp>
          <p:nvSpPr>
            <p:cNvPr id="16" name="CasellaDiTesto 15"/>
            <p:cNvSpPr txBox="1">
              <a:spLocks noChangeArrowheads="1"/>
            </p:cNvSpPr>
            <p:nvPr/>
          </p:nvSpPr>
          <p:spPr bwMode="auto">
            <a:xfrm>
              <a:off x="2943078" y="3864675"/>
              <a:ext cx="1811321" cy="224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70000"/>
                </a:lnSpc>
                <a:defRPr/>
              </a:pPr>
              <a:r>
                <a:rPr lang="en-US" altLang="it-IT" sz="1200" b="1" dirty="0">
                  <a:solidFill>
                    <a:schemeClr val="tx1"/>
                  </a:solidFill>
                  <a:latin typeface="Arial" panose="020B0604020202020204" pitchFamily="34" charset="0"/>
                  <a:cs typeface="Arial" panose="020B0604020202020204" pitchFamily="34" charset="0"/>
                </a:rPr>
                <a:t>Metadata</a:t>
              </a:r>
              <a:r>
                <a:rPr lang="it-IT" altLang="it-IT" sz="1200" b="1" dirty="0">
                  <a:solidFill>
                    <a:schemeClr val="tx1"/>
                  </a:solidFill>
                  <a:latin typeface="Arial" panose="020B0604020202020204" pitchFamily="34" charset="0"/>
                  <a:cs typeface="Arial" panose="020B0604020202020204" pitchFamily="34" charset="0"/>
                </a:rPr>
                <a:t> Repository</a:t>
              </a:r>
            </a:p>
          </p:txBody>
        </p:sp>
      </p:grpSp>
      <p:cxnSp>
        <p:nvCxnSpPr>
          <p:cNvPr id="17" name="Connettore 2 16"/>
          <p:cNvCxnSpPr>
            <a:cxnSpLocks/>
            <a:stCxn id="14" idx="4"/>
            <a:endCxn id="11" idx="1"/>
          </p:cNvCxnSpPr>
          <p:nvPr/>
        </p:nvCxnSpPr>
        <p:spPr>
          <a:xfrm flipV="1">
            <a:off x="6808841" y="3576889"/>
            <a:ext cx="350769" cy="1682897"/>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a:stCxn id="10" idx="3"/>
            <a:endCxn id="14" idx="2"/>
          </p:cNvCxnSpPr>
          <p:nvPr/>
        </p:nvCxnSpPr>
        <p:spPr>
          <a:xfrm flipV="1">
            <a:off x="4116715" y="5259785"/>
            <a:ext cx="865857" cy="37306"/>
          </a:xfrm>
          <a:prstGeom prst="straightConnector1">
            <a:avLst/>
          </a:prstGeom>
          <a:ln w="28575">
            <a:solidFill>
              <a:srgbClr val="FF5050"/>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a:stCxn id="9" idx="3"/>
            <a:endCxn id="27" idx="2"/>
          </p:cNvCxnSpPr>
          <p:nvPr/>
        </p:nvCxnSpPr>
        <p:spPr>
          <a:xfrm flipV="1">
            <a:off x="3540452" y="2089115"/>
            <a:ext cx="1513671" cy="692583"/>
          </a:xfrm>
          <a:prstGeom prst="straightConnector1">
            <a:avLst/>
          </a:prstGeom>
          <a:ln w="25400">
            <a:solidFill>
              <a:srgbClr val="009A46"/>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a:stCxn id="10" idx="0"/>
            <a:endCxn id="8" idx="2"/>
          </p:cNvCxnSpPr>
          <p:nvPr/>
        </p:nvCxnSpPr>
        <p:spPr>
          <a:xfrm flipV="1">
            <a:off x="3540453" y="3578679"/>
            <a:ext cx="1886253" cy="1394563"/>
          </a:xfrm>
          <a:prstGeom prst="straightConnector1">
            <a:avLst/>
          </a:prstGeom>
          <a:ln w="28575">
            <a:solidFill>
              <a:srgbClr val="FF505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endCxn id="9" idx="2"/>
          </p:cNvCxnSpPr>
          <p:nvPr/>
        </p:nvCxnSpPr>
        <p:spPr>
          <a:xfrm flipH="1" flipV="1">
            <a:off x="3072933" y="3141266"/>
            <a:ext cx="1909638" cy="2872882"/>
          </a:xfrm>
          <a:prstGeom prst="straightConnector1">
            <a:avLst/>
          </a:prstGeom>
          <a:ln w="25400">
            <a:solidFill>
              <a:srgbClr val="009A46"/>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a:stCxn id="10" idx="0"/>
            <a:endCxn id="7" idx="3"/>
          </p:cNvCxnSpPr>
          <p:nvPr/>
        </p:nvCxnSpPr>
        <p:spPr>
          <a:xfrm flipV="1">
            <a:off x="3540452" y="2445177"/>
            <a:ext cx="2087292" cy="2528065"/>
          </a:xfrm>
          <a:prstGeom prst="straightConnector1">
            <a:avLst/>
          </a:prstGeom>
          <a:ln w="28575">
            <a:solidFill>
              <a:srgbClr val="FF505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a:cxnSpLocks/>
            <a:stCxn id="8" idx="1"/>
            <a:endCxn id="21" idx="1"/>
          </p:cNvCxnSpPr>
          <p:nvPr/>
        </p:nvCxnSpPr>
        <p:spPr>
          <a:xfrm flipV="1">
            <a:off x="5818025" y="3005841"/>
            <a:ext cx="388944" cy="248194"/>
          </a:xfrm>
          <a:prstGeom prst="straightConnector1">
            <a:avLst/>
          </a:prstGeom>
          <a:ln w="28575">
            <a:solidFill>
              <a:srgbClr val="FF505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a:cxnSpLocks/>
            <a:stCxn id="21" idx="0"/>
            <a:endCxn id="7" idx="4"/>
          </p:cNvCxnSpPr>
          <p:nvPr/>
        </p:nvCxnSpPr>
        <p:spPr>
          <a:xfrm flipH="1" flipV="1">
            <a:off x="6259036" y="1825060"/>
            <a:ext cx="365843" cy="964881"/>
          </a:xfrm>
          <a:prstGeom prst="straightConnector1">
            <a:avLst/>
          </a:prstGeom>
          <a:ln w="25400">
            <a:solidFill>
              <a:srgbClr val="009A46"/>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7" name="Cubo 26"/>
          <p:cNvSpPr/>
          <p:nvPr/>
        </p:nvSpPr>
        <p:spPr>
          <a:xfrm>
            <a:off x="5054122" y="1899146"/>
            <a:ext cx="291412" cy="307082"/>
          </a:xfrm>
          <a:prstGeom prst="cub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0">
              <a:solidFill>
                <a:schemeClr val="tx1"/>
              </a:solidFill>
            </a:endParaRPr>
          </a:p>
        </p:txBody>
      </p:sp>
      <p:sp>
        <p:nvSpPr>
          <p:cNvPr id="28" name="Cubo 27"/>
          <p:cNvSpPr/>
          <p:nvPr/>
        </p:nvSpPr>
        <p:spPr>
          <a:xfrm>
            <a:off x="5436397" y="1990115"/>
            <a:ext cx="185737" cy="214972"/>
          </a:xfrm>
          <a:prstGeom prst="cube">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0">
              <a:solidFill>
                <a:schemeClr val="tx1"/>
              </a:solidFill>
            </a:endParaRPr>
          </a:p>
        </p:txBody>
      </p:sp>
      <p:cxnSp>
        <p:nvCxnSpPr>
          <p:cNvPr id="29" name="Connettore 2 28"/>
          <p:cNvCxnSpPr>
            <a:stCxn id="34" idx="2"/>
          </p:cNvCxnSpPr>
          <p:nvPr/>
        </p:nvCxnSpPr>
        <p:spPr>
          <a:xfrm flipH="1">
            <a:off x="3540451" y="2204171"/>
            <a:ext cx="2054387" cy="725480"/>
          </a:xfrm>
          <a:prstGeom prst="straightConnector1">
            <a:avLst/>
          </a:prstGeom>
          <a:ln w="25400">
            <a:solidFill>
              <a:srgbClr val="009A46"/>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a:endCxn id="14" idx="2"/>
          </p:cNvCxnSpPr>
          <p:nvPr/>
        </p:nvCxnSpPr>
        <p:spPr>
          <a:xfrm>
            <a:off x="3540451" y="2955529"/>
            <a:ext cx="1442120" cy="2304257"/>
          </a:xfrm>
          <a:prstGeom prst="straightConnector1">
            <a:avLst/>
          </a:prstGeom>
          <a:ln w="25400">
            <a:solidFill>
              <a:srgbClr val="009A46"/>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31" name="Rettangolo arrotondato 30">
            <a:hlinkClick r:id="rId3"/>
          </p:cNvPr>
          <p:cNvSpPr/>
          <p:nvPr/>
        </p:nvSpPr>
        <p:spPr>
          <a:xfrm>
            <a:off x="8488276" y="5149687"/>
            <a:ext cx="875253" cy="528022"/>
          </a:xfrm>
          <a:prstGeom prst="roundRect">
            <a:avLst/>
          </a:prstGeom>
          <a:solidFill>
            <a:srgbClr val="ABDB77"/>
          </a:solidFill>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lnSpc>
                <a:spcPct val="70000"/>
              </a:lnSpc>
            </a:pPr>
            <a:r>
              <a:rPr lang="it-IT" sz="1200" b="0" dirty="0">
                <a:solidFill>
                  <a:schemeClr val="tx1"/>
                </a:solidFill>
                <a:latin typeface="Arial" panose="020B0604020202020204" pitchFamily="34" charset="0"/>
                <a:cs typeface="Arial" panose="020B0604020202020204" pitchFamily="34" charset="0"/>
              </a:rPr>
              <a:t>Meta Manager</a:t>
            </a:r>
          </a:p>
        </p:txBody>
      </p:sp>
      <p:cxnSp>
        <p:nvCxnSpPr>
          <p:cNvPr id="32" name="Connettore 4 31"/>
          <p:cNvCxnSpPr>
            <a:stCxn id="11" idx="2"/>
            <a:endCxn id="31" idx="1"/>
          </p:cNvCxnSpPr>
          <p:nvPr/>
        </p:nvCxnSpPr>
        <p:spPr bwMode="auto">
          <a:xfrm rot="16200000" flipH="1">
            <a:off x="7222444" y="4147865"/>
            <a:ext cx="1620909" cy="910756"/>
          </a:xfrm>
          <a:prstGeom prst="bentConnector2">
            <a:avLst/>
          </a:prstGeom>
          <a:ln w="25400">
            <a:solidFill>
              <a:srgbClr val="009A4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3" name="Gruppo 32"/>
          <p:cNvGrpSpPr/>
          <p:nvPr/>
        </p:nvGrpSpPr>
        <p:grpSpPr>
          <a:xfrm>
            <a:off x="5594838" y="2036662"/>
            <a:ext cx="223186" cy="167509"/>
            <a:chOff x="3745718" y="1821559"/>
            <a:chExt cx="223186" cy="167509"/>
          </a:xfrm>
          <a:solidFill>
            <a:srgbClr val="7030A0"/>
          </a:solidFill>
        </p:grpSpPr>
        <p:sp>
          <p:nvSpPr>
            <p:cNvPr id="34" name="Triangolo isoscele 33"/>
            <p:cNvSpPr/>
            <p:nvPr/>
          </p:nvSpPr>
          <p:spPr>
            <a:xfrm>
              <a:off x="3745718" y="1821559"/>
              <a:ext cx="195890" cy="167509"/>
            </a:xfrm>
            <a:prstGeom prst="triangle">
              <a:avLst/>
            </a:prstGeom>
            <a:grp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0">
                <a:solidFill>
                  <a:schemeClr val="tx1"/>
                </a:solidFill>
              </a:endParaRPr>
            </a:p>
          </p:txBody>
        </p:sp>
        <p:cxnSp>
          <p:nvCxnSpPr>
            <p:cNvPr id="35" name="Connettore 1 34"/>
            <p:cNvCxnSpPr>
              <a:stCxn id="34" idx="0"/>
            </p:cNvCxnSpPr>
            <p:nvPr/>
          </p:nvCxnSpPr>
          <p:spPr>
            <a:xfrm>
              <a:off x="3843663" y="1821559"/>
              <a:ext cx="125241" cy="109184"/>
            </a:xfrm>
            <a:prstGeom prst="line">
              <a:avLst/>
            </a:prstGeom>
            <a:grpFill/>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6" name="Connettore 1 35"/>
            <p:cNvCxnSpPr>
              <a:endCxn id="34" idx="4"/>
            </p:cNvCxnSpPr>
            <p:nvPr/>
          </p:nvCxnSpPr>
          <p:spPr>
            <a:xfrm flipH="1">
              <a:off x="3941608" y="1929602"/>
              <a:ext cx="27296" cy="59466"/>
            </a:xfrm>
            <a:prstGeom prst="line">
              <a:avLst/>
            </a:prstGeom>
            <a:grpFill/>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7" name="Connettore 1 36"/>
            <p:cNvCxnSpPr>
              <a:stCxn id="34" idx="0"/>
              <a:endCxn id="34" idx="4"/>
            </p:cNvCxnSpPr>
            <p:nvPr/>
          </p:nvCxnSpPr>
          <p:spPr>
            <a:xfrm>
              <a:off x="3843663" y="1821559"/>
              <a:ext cx="97945" cy="167509"/>
            </a:xfrm>
            <a:prstGeom prst="line">
              <a:avLst/>
            </a:prstGeom>
            <a:grpFill/>
            <a:ln>
              <a:solidFill>
                <a:srgbClr val="7030A0"/>
              </a:solidFill>
            </a:ln>
          </p:spPr>
          <p:style>
            <a:lnRef idx="2">
              <a:schemeClr val="accent1"/>
            </a:lnRef>
            <a:fillRef idx="0">
              <a:schemeClr val="accent1"/>
            </a:fillRef>
            <a:effectRef idx="1">
              <a:schemeClr val="accent1"/>
            </a:effectRef>
            <a:fontRef idx="minor">
              <a:schemeClr val="tx1"/>
            </a:fontRef>
          </p:style>
        </p:cxnSp>
      </p:grpSp>
      <p:sp>
        <p:nvSpPr>
          <p:cNvPr id="38" name="Rettangolo 37"/>
          <p:cNvSpPr/>
          <p:nvPr/>
        </p:nvSpPr>
        <p:spPr>
          <a:xfrm>
            <a:off x="812457" y="5321942"/>
            <a:ext cx="145363" cy="16682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endParaRPr lang="it-IT" sz="1200" b="0">
              <a:solidFill>
                <a:schemeClr val="tx1"/>
              </a:solidFill>
              <a:latin typeface="Arial" panose="020B0604020202020204" pitchFamily="34" charset="0"/>
              <a:cs typeface="Arial" panose="020B0604020202020204" pitchFamily="34" charset="0"/>
            </a:endParaRPr>
          </a:p>
        </p:txBody>
      </p:sp>
      <p:sp>
        <p:nvSpPr>
          <p:cNvPr id="39" name="CasellaDiTesto 38"/>
          <p:cNvSpPr txBox="1"/>
          <p:nvPr/>
        </p:nvSpPr>
        <p:spPr>
          <a:xfrm>
            <a:off x="938362" y="5307331"/>
            <a:ext cx="1314784" cy="246221"/>
          </a:xfrm>
          <a:prstGeom prst="rect">
            <a:avLst/>
          </a:prstGeom>
          <a:noFill/>
        </p:spPr>
        <p:txBody>
          <a:bodyPr wrap="none" rtlCol="0">
            <a:spAutoFit/>
          </a:bodyPr>
          <a:lstStyle/>
          <a:p>
            <a:r>
              <a:rPr lang="it-IT" sz="1000" dirty="0"/>
              <a:t>ISTAT</a:t>
            </a:r>
            <a:r>
              <a:rPr lang="it-IT" sz="1000" b="0" dirty="0">
                <a:solidFill>
                  <a:schemeClr val="tx1"/>
                </a:solidFill>
              </a:rPr>
              <a:t> building blocks</a:t>
            </a:r>
          </a:p>
        </p:txBody>
      </p:sp>
      <p:sp>
        <p:nvSpPr>
          <p:cNvPr id="40" name="Rettangolo 39"/>
          <p:cNvSpPr/>
          <p:nvPr/>
        </p:nvSpPr>
        <p:spPr>
          <a:xfrm>
            <a:off x="818215" y="5560602"/>
            <a:ext cx="145363" cy="1668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t-IT" sz="1200" b="0">
              <a:solidFill>
                <a:schemeClr val="tx1"/>
              </a:solidFill>
              <a:latin typeface="Arial" panose="020B0604020202020204" pitchFamily="34" charset="0"/>
              <a:cs typeface="Arial" panose="020B0604020202020204" pitchFamily="34" charset="0"/>
            </a:endParaRPr>
          </a:p>
        </p:txBody>
      </p:sp>
      <p:sp>
        <p:nvSpPr>
          <p:cNvPr id="41" name="CasellaDiTesto 40"/>
          <p:cNvSpPr txBox="1"/>
          <p:nvPr/>
        </p:nvSpPr>
        <p:spPr>
          <a:xfrm>
            <a:off x="944120" y="5545991"/>
            <a:ext cx="1620957" cy="246221"/>
          </a:xfrm>
          <a:prstGeom prst="rect">
            <a:avLst/>
          </a:prstGeom>
          <a:noFill/>
        </p:spPr>
        <p:txBody>
          <a:bodyPr wrap="none" rtlCol="0">
            <a:spAutoFit/>
          </a:bodyPr>
          <a:lstStyle/>
          <a:p>
            <a:r>
              <a:rPr lang="it-IT" sz="1000" b="0" dirty="0">
                <a:solidFill>
                  <a:schemeClr val="tx1"/>
                </a:solidFill>
              </a:rPr>
              <a:t>EUROSTAT building blocks</a:t>
            </a:r>
          </a:p>
        </p:txBody>
      </p:sp>
      <p:sp>
        <p:nvSpPr>
          <p:cNvPr id="42" name="Rettangolo 41"/>
          <p:cNvSpPr/>
          <p:nvPr/>
        </p:nvSpPr>
        <p:spPr>
          <a:xfrm>
            <a:off x="823973" y="5807888"/>
            <a:ext cx="145363" cy="16682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t-IT" sz="1200" b="0">
              <a:solidFill>
                <a:schemeClr val="tx1"/>
              </a:solidFill>
              <a:latin typeface="Arial" panose="020B0604020202020204" pitchFamily="34" charset="0"/>
              <a:cs typeface="Arial" panose="020B0604020202020204" pitchFamily="34" charset="0"/>
            </a:endParaRPr>
          </a:p>
        </p:txBody>
      </p:sp>
      <p:sp>
        <p:nvSpPr>
          <p:cNvPr id="43" name="CasellaDiTesto 42"/>
          <p:cNvSpPr txBox="1"/>
          <p:nvPr/>
        </p:nvSpPr>
        <p:spPr>
          <a:xfrm>
            <a:off x="949878" y="5793277"/>
            <a:ext cx="2222083" cy="246221"/>
          </a:xfrm>
          <a:prstGeom prst="rect">
            <a:avLst/>
          </a:prstGeom>
          <a:noFill/>
        </p:spPr>
        <p:txBody>
          <a:bodyPr wrap="none" rtlCol="0">
            <a:spAutoFit/>
          </a:bodyPr>
          <a:lstStyle/>
          <a:p>
            <a:r>
              <a:rPr lang="en-US" sz="1000" b="0" dirty="0">
                <a:solidFill>
                  <a:schemeClr val="tx1"/>
                </a:solidFill>
              </a:rPr>
              <a:t>Legacy Dissemination database</a:t>
            </a:r>
          </a:p>
        </p:txBody>
      </p:sp>
      <p:sp>
        <p:nvSpPr>
          <p:cNvPr id="44" name="Rettangolo con singolo angolo ritagliato 43"/>
          <p:cNvSpPr/>
          <p:nvPr/>
        </p:nvSpPr>
        <p:spPr>
          <a:xfrm>
            <a:off x="2492197" y="877684"/>
            <a:ext cx="1160721" cy="786346"/>
          </a:xfrm>
          <a:prstGeom prst="snip1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b="1" dirty="0">
                <a:solidFill>
                  <a:schemeClr val="tx1"/>
                </a:solidFill>
              </a:rPr>
              <a:t>Data </a:t>
            </a:r>
            <a:r>
              <a:rPr lang="it-IT" sz="1400" b="1" dirty="0" err="1">
                <a:solidFill>
                  <a:schemeClr val="tx1"/>
                </a:solidFill>
              </a:rPr>
              <a:t>files</a:t>
            </a:r>
            <a:endParaRPr lang="it-IT" sz="1400" b="1" dirty="0">
              <a:solidFill>
                <a:schemeClr val="tx1"/>
              </a:solidFill>
            </a:endParaRPr>
          </a:p>
        </p:txBody>
      </p:sp>
      <p:cxnSp>
        <p:nvCxnSpPr>
          <p:cNvPr id="45" name="Connettore 2 44"/>
          <p:cNvCxnSpPr>
            <a:stCxn id="44" idx="1"/>
            <a:endCxn id="9" idx="0"/>
          </p:cNvCxnSpPr>
          <p:nvPr/>
        </p:nvCxnSpPr>
        <p:spPr>
          <a:xfrm>
            <a:off x="3072558" y="1664030"/>
            <a:ext cx="376" cy="75809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6" name="Rettangolo arrotondato 45">
            <a:hlinkClick r:id="rId3"/>
          </p:cNvPr>
          <p:cNvSpPr/>
          <p:nvPr/>
        </p:nvSpPr>
        <p:spPr>
          <a:xfrm>
            <a:off x="9521560" y="1935152"/>
            <a:ext cx="1027112" cy="936625"/>
          </a:xfrm>
          <a:prstGeom prst="roundRect">
            <a:avLst/>
          </a:prstGeom>
          <a:solidFill>
            <a:srgbClr val="ABDB77"/>
          </a:solidFill>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lnSpc>
                <a:spcPct val="70000"/>
              </a:lnSpc>
            </a:pPr>
            <a:r>
              <a:rPr lang="it-IT" sz="1200" b="0" dirty="0">
                <a:solidFill>
                  <a:schemeClr val="tx1"/>
                </a:solidFill>
                <a:latin typeface="Arial" panose="020B0604020202020204" pitchFamily="34" charset="0"/>
                <a:cs typeface="Arial" panose="020B0604020202020204" pitchFamily="34" charset="0"/>
              </a:rPr>
              <a:t>Istat</a:t>
            </a:r>
          </a:p>
          <a:p>
            <a:pPr algn="ctr">
              <a:lnSpc>
                <a:spcPct val="70000"/>
              </a:lnSpc>
            </a:pPr>
            <a:r>
              <a:rPr lang="it-IT" sz="1200" b="0" dirty="0">
                <a:solidFill>
                  <a:schemeClr val="tx1"/>
                </a:solidFill>
                <a:latin typeface="Arial" panose="020B0604020202020204" pitchFamily="34" charset="0"/>
                <a:cs typeface="Arial" panose="020B0604020202020204" pitchFamily="34" charset="0"/>
              </a:rPr>
              <a:t>Data Browser</a:t>
            </a:r>
          </a:p>
        </p:txBody>
      </p:sp>
      <p:cxnSp>
        <p:nvCxnSpPr>
          <p:cNvPr id="47" name="Connettore 4 46"/>
          <p:cNvCxnSpPr>
            <a:stCxn id="11" idx="3"/>
            <a:endCxn id="46" idx="2"/>
          </p:cNvCxnSpPr>
          <p:nvPr/>
        </p:nvCxnSpPr>
        <p:spPr>
          <a:xfrm flipV="1">
            <a:off x="7995429" y="2871777"/>
            <a:ext cx="2039687" cy="705112"/>
          </a:xfrm>
          <a:prstGeom prst="bentConnector2">
            <a:avLst/>
          </a:prstGeom>
          <a:solidFill>
            <a:schemeClr val="accent5">
              <a:lumMod val="60000"/>
              <a:lumOff val="40000"/>
            </a:schemeClr>
          </a:solidFill>
          <a:ln>
            <a:headEnd type="stealth" w="lg" len="med"/>
            <a:tailEnd type="stealth" w="lg" len="med"/>
          </a:ln>
        </p:spPr>
        <p:style>
          <a:lnRef idx="2">
            <a:schemeClr val="accent1">
              <a:shade val="50000"/>
            </a:schemeClr>
          </a:lnRef>
          <a:fillRef idx="1">
            <a:schemeClr val="accent1"/>
          </a:fillRef>
          <a:effectRef idx="0">
            <a:schemeClr val="accent1"/>
          </a:effectRef>
          <a:fontRef idx="minor">
            <a:schemeClr val="lt1"/>
          </a:fontRef>
        </p:style>
      </p:cxnSp>
      <p:sp>
        <p:nvSpPr>
          <p:cNvPr id="48" name="Rettangolo con singolo angolo ritagliato 47"/>
          <p:cNvSpPr/>
          <p:nvPr/>
        </p:nvSpPr>
        <p:spPr>
          <a:xfrm>
            <a:off x="7706376" y="4248252"/>
            <a:ext cx="1160721" cy="530523"/>
          </a:xfrm>
          <a:prstGeom prst="snip1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b="1" dirty="0">
                <a:solidFill>
                  <a:schemeClr val="tx1"/>
                </a:solidFill>
              </a:rPr>
              <a:t>Structures</a:t>
            </a:r>
          </a:p>
          <a:p>
            <a:pPr algn="ctr"/>
            <a:r>
              <a:rPr lang="it-IT" sz="1400" b="0" dirty="0">
                <a:solidFill>
                  <a:schemeClr val="tx1"/>
                </a:solidFill>
              </a:rPr>
              <a:t>SDMX-ML</a:t>
            </a:r>
          </a:p>
        </p:txBody>
      </p:sp>
      <p:cxnSp>
        <p:nvCxnSpPr>
          <p:cNvPr id="50" name="Connettore 2 49"/>
          <p:cNvCxnSpPr>
            <a:cxnSpLocks/>
            <a:stCxn id="7" idx="3"/>
            <a:endCxn id="21" idx="0"/>
          </p:cNvCxnSpPr>
          <p:nvPr/>
        </p:nvCxnSpPr>
        <p:spPr>
          <a:xfrm>
            <a:off x="5627744" y="2445176"/>
            <a:ext cx="997135" cy="344765"/>
          </a:xfrm>
          <a:prstGeom prst="straightConnector1">
            <a:avLst/>
          </a:prstGeom>
          <a:ln w="28575">
            <a:solidFill>
              <a:srgbClr val="FF5050"/>
            </a:solidFill>
            <a:tailEnd type="arrow"/>
          </a:ln>
        </p:spPr>
        <p:style>
          <a:lnRef idx="1">
            <a:schemeClr val="accent1"/>
          </a:lnRef>
          <a:fillRef idx="0">
            <a:schemeClr val="accent1"/>
          </a:fillRef>
          <a:effectRef idx="0">
            <a:schemeClr val="accent1"/>
          </a:effectRef>
          <a:fontRef idx="minor">
            <a:schemeClr val="tx1"/>
          </a:fontRef>
        </p:style>
      </p:cxnSp>
      <p:sp>
        <p:nvSpPr>
          <p:cNvPr id="53" name="Rettangolo arrotondato 52">
            <a:hlinkClick r:id="rId3"/>
          </p:cNvPr>
          <p:cNvSpPr/>
          <p:nvPr/>
        </p:nvSpPr>
        <p:spPr>
          <a:xfrm>
            <a:off x="9523901" y="1930875"/>
            <a:ext cx="1027112" cy="93662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lnSpc>
                <a:spcPct val="70000"/>
              </a:lnSpc>
            </a:pPr>
            <a:r>
              <a:rPr lang="it-IT" sz="1200" b="0" dirty="0">
                <a:solidFill>
                  <a:schemeClr val="tx1"/>
                </a:solidFill>
                <a:latin typeface="Arial" panose="020B0604020202020204" pitchFamily="34" charset="0"/>
                <a:cs typeface="Arial" panose="020B0604020202020204" pitchFamily="34" charset="0"/>
              </a:rPr>
              <a:t>Istat</a:t>
            </a:r>
          </a:p>
          <a:p>
            <a:pPr algn="ctr">
              <a:lnSpc>
                <a:spcPct val="70000"/>
              </a:lnSpc>
            </a:pPr>
            <a:r>
              <a:rPr lang="it-IT" sz="1200" b="0" dirty="0">
                <a:solidFill>
                  <a:schemeClr val="tx1"/>
                </a:solidFill>
                <a:latin typeface="Arial" panose="020B0604020202020204" pitchFamily="34" charset="0"/>
                <a:cs typeface="Arial" panose="020B0604020202020204" pitchFamily="34" charset="0"/>
              </a:rPr>
              <a:t>Data Browser</a:t>
            </a:r>
          </a:p>
        </p:txBody>
      </p:sp>
      <p:cxnSp>
        <p:nvCxnSpPr>
          <p:cNvPr id="54" name="Connettore 4 53"/>
          <p:cNvCxnSpPr/>
          <p:nvPr/>
        </p:nvCxnSpPr>
        <p:spPr>
          <a:xfrm flipV="1">
            <a:off x="7982677" y="2848496"/>
            <a:ext cx="2039687" cy="705112"/>
          </a:xfrm>
          <a:prstGeom prst="bentConnector2">
            <a:avLst/>
          </a:prstGeom>
          <a:solidFill>
            <a:schemeClr val="accent5">
              <a:lumMod val="60000"/>
              <a:lumOff val="40000"/>
            </a:schemeClr>
          </a:solidFill>
          <a:ln>
            <a:headEnd type="stealth" w="lg" len="med"/>
            <a:tailEnd type="stealth" w="lg" len="med"/>
          </a:ln>
        </p:spPr>
        <p:style>
          <a:lnRef idx="2">
            <a:schemeClr val="accent1">
              <a:shade val="50000"/>
            </a:schemeClr>
          </a:lnRef>
          <a:fillRef idx="1">
            <a:schemeClr val="accent1"/>
          </a:fillRef>
          <a:effectRef idx="0">
            <a:schemeClr val="accent1"/>
          </a:effectRef>
          <a:fontRef idx="minor">
            <a:schemeClr val="lt1"/>
          </a:fontRef>
        </p:style>
      </p:cxnSp>
      <p:grpSp>
        <p:nvGrpSpPr>
          <p:cNvPr id="58" name="Gruppo 57"/>
          <p:cNvGrpSpPr/>
          <p:nvPr/>
        </p:nvGrpSpPr>
        <p:grpSpPr>
          <a:xfrm>
            <a:off x="9363529" y="4819415"/>
            <a:ext cx="2006466" cy="1204419"/>
            <a:chOff x="9363529" y="4819415"/>
            <a:chExt cx="2006466" cy="1204419"/>
          </a:xfrm>
        </p:grpSpPr>
        <p:sp>
          <p:nvSpPr>
            <p:cNvPr id="55" name="Rettangolo 54"/>
            <p:cNvSpPr/>
            <p:nvPr/>
          </p:nvSpPr>
          <p:spPr>
            <a:xfrm>
              <a:off x="10167712" y="4819415"/>
              <a:ext cx="1202283" cy="1204419"/>
            </a:xfrm>
            <a:prstGeom prst="rect">
              <a:avLst/>
            </a:prstGeom>
            <a:noFill/>
            <a:ln w="2857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Other SDMX Registries</a:t>
              </a:r>
              <a:endParaRPr lang="en-GB" dirty="0">
                <a:solidFill>
                  <a:schemeClr val="tx1"/>
                </a:solidFill>
              </a:endParaRPr>
            </a:p>
          </p:txBody>
        </p:sp>
        <p:cxnSp>
          <p:nvCxnSpPr>
            <p:cNvPr id="57" name="Connettore 2 56"/>
            <p:cNvCxnSpPr>
              <a:stCxn id="55" idx="1"/>
              <a:endCxn id="31" idx="3"/>
            </p:cNvCxnSpPr>
            <p:nvPr/>
          </p:nvCxnSpPr>
          <p:spPr>
            <a:xfrm flipH="1" flipV="1">
              <a:off x="9363529" y="5413698"/>
              <a:ext cx="804183" cy="7927"/>
            </a:xfrm>
            <a:prstGeom prst="straightConnector1">
              <a:avLst/>
            </a:prstGeom>
            <a:ln w="381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grpSp>
        <p:nvGrpSpPr>
          <p:cNvPr id="63" name="Gruppo 62"/>
          <p:cNvGrpSpPr/>
          <p:nvPr/>
        </p:nvGrpSpPr>
        <p:grpSpPr>
          <a:xfrm>
            <a:off x="8748474" y="5677709"/>
            <a:ext cx="354856" cy="938141"/>
            <a:chOff x="8748474" y="5677709"/>
            <a:chExt cx="354856" cy="938141"/>
          </a:xfrm>
        </p:grpSpPr>
        <p:pic>
          <p:nvPicPr>
            <p:cNvPr id="60" name="Immagine 59"/>
            <p:cNvPicPr>
              <a:picLocks noChangeAspect="1"/>
            </p:cNvPicPr>
            <p:nvPr/>
          </p:nvPicPr>
          <p:blipFill>
            <a:blip r:embed="rId4"/>
            <a:stretch>
              <a:fillRect/>
            </a:stretch>
          </p:blipFill>
          <p:spPr>
            <a:xfrm>
              <a:off x="8748474" y="5941623"/>
              <a:ext cx="354856" cy="674227"/>
            </a:xfrm>
            <a:prstGeom prst="rect">
              <a:avLst/>
            </a:prstGeom>
          </p:spPr>
        </p:pic>
        <p:cxnSp>
          <p:nvCxnSpPr>
            <p:cNvPr id="62" name="Connettore 2 61"/>
            <p:cNvCxnSpPr>
              <a:stCxn id="60" idx="0"/>
              <a:endCxn id="31" idx="2"/>
            </p:cNvCxnSpPr>
            <p:nvPr/>
          </p:nvCxnSpPr>
          <p:spPr>
            <a:xfrm flipV="1">
              <a:off x="8925902" y="5677709"/>
              <a:ext cx="1" cy="263914"/>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 name="Rettangolo 41">
            <a:extLst>
              <a:ext uri="{FF2B5EF4-FFF2-40B4-BE49-F238E27FC236}">
                <a16:creationId xmlns:a16="http://schemas.microsoft.com/office/drawing/2014/main" id="{38100C72-5E49-3CA1-0583-272FF1CB7DA9}"/>
              </a:ext>
            </a:extLst>
          </p:cNvPr>
          <p:cNvSpPr/>
          <p:nvPr/>
        </p:nvSpPr>
        <p:spPr>
          <a:xfrm>
            <a:off x="822263" y="6093850"/>
            <a:ext cx="145363" cy="166823"/>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t-IT" sz="1200">
              <a:solidFill>
                <a:schemeClr val="tx1"/>
              </a:solidFill>
              <a:latin typeface="Arial" panose="020B0604020202020204" pitchFamily="34" charset="0"/>
              <a:cs typeface="Arial" panose="020B0604020202020204" pitchFamily="34" charset="0"/>
            </a:endParaRPr>
          </a:p>
        </p:txBody>
      </p:sp>
      <p:sp>
        <p:nvSpPr>
          <p:cNvPr id="4" name="CasellaDiTesto 42">
            <a:extLst>
              <a:ext uri="{FF2B5EF4-FFF2-40B4-BE49-F238E27FC236}">
                <a16:creationId xmlns:a16="http://schemas.microsoft.com/office/drawing/2014/main" id="{4D8C28DA-5977-EB15-BE22-1561FB3925DD}"/>
              </a:ext>
            </a:extLst>
          </p:cNvPr>
          <p:cNvSpPr txBox="1"/>
          <p:nvPr/>
        </p:nvSpPr>
        <p:spPr>
          <a:xfrm>
            <a:off x="948168" y="6079239"/>
            <a:ext cx="2111475" cy="246221"/>
          </a:xfrm>
          <a:prstGeom prst="rect">
            <a:avLst/>
          </a:prstGeom>
          <a:noFill/>
        </p:spPr>
        <p:txBody>
          <a:bodyPr wrap="none" rtlCol="0">
            <a:spAutoFit/>
          </a:bodyPr>
          <a:lstStyle/>
          <a:p>
            <a:r>
              <a:rPr lang="en-US" sz="1000" b="0" dirty="0">
                <a:solidFill>
                  <a:schemeClr val="tx1"/>
                </a:solidFill>
              </a:rPr>
              <a:t>New Meta and Data Manager feature</a:t>
            </a:r>
          </a:p>
        </p:txBody>
      </p:sp>
      <p:sp>
        <p:nvSpPr>
          <p:cNvPr id="21" name="Rettangolo 10">
            <a:extLst>
              <a:ext uri="{FF2B5EF4-FFF2-40B4-BE49-F238E27FC236}">
                <a16:creationId xmlns:a16="http://schemas.microsoft.com/office/drawing/2014/main" id="{0E0E6834-27B5-A148-4812-20283C72B925}"/>
              </a:ext>
            </a:extLst>
          </p:cNvPr>
          <p:cNvSpPr/>
          <p:nvPr/>
        </p:nvSpPr>
        <p:spPr>
          <a:xfrm>
            <a:off x="6206969" y="2789941"/>
            <a:ext cx="835819" cy="431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it-IT" sz="1200" b="0" dirty="0">
                <a:solidFill>
                  <a:schemeClr val="tx1"/>
                </a:solidFill>
                <a:latin typeface="Arial" panose="020B0604020202020204" pitchFamily="34" charset="0"/>
                <a:cs typeface="Arial" panose="020B0604020202020204" pitchFamily="34" charset="0"/>
              </a:rPr>
              <a:t>MA WS</a:t>
            </a:r>
          </a:p>
        </p:txBody>
      </p:sp>
      <p:cxnSp>
        <p:nvCxnSpPr>
          <p:cNvPr id="51" name="Straight Arrow Connector 50">
            <a:extLst>
              <a:ext uri="{FF2B5EF4-FFF2-40B4-BE49-F238E27FC236}">
                <a16:creationId xmlns:a16="http://schemas.microsoft.com/office/drawing/2014/main" id="{FBD9DB4D-69C0-E026-4915-3435416FB078}"/>
              </a:ext>
            </a:extLst>
          </p:cNvPr>
          <p:cNvCxnSpPr>
            <a:stCxn id="21" idx="2"/>
            <a:endCxn id="11" idx="1"/>
          </p:cNvCxnSpPr>
          <p:nvPr/>
        </p:nvCxnSpPr>
        <p:spPr>
          <a:xfrm>
            <a:off x="6624879" y="3221741"/>
            <a:ext cx="534731" cy="355148"/>
          </a:xfrm>
          <a:prstGeom prst="straightConnector1">
            <a:avLst/>
          </a:prstGeom>
          <a:ln w="28575">
            <a:solidFill>
              <a:srgbClr val="FF505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BFA278C-7C8D-7501-30B6-40807F77202E}"/>
              </a:ext>
            </a:extLst>
          </p:cNvPr>
          <p:cNvCxnSpPr>
            <a:cxnSpLocks/>
            <a:stCxn id="11" idx="0"/>
            <a:endCxn id="21" idx="3"/>
          </p:cNvCxnSpPr>
          <p:nvPr/>
        </p:nvCxnSpPr>
        <p:spPr>
          <a:xfrm flipH="1" flipV="1">
            <a:off x="7042788" y="3005841"/>
            <a:ext cx="534732" cy="355148"/>
          </a:xfrm>
          <a:prstGeom prst="straightConnector1">
            <a:avLst/>
          </a:prstGeom>
          <a:ln w="25400">
            <a:solidFill>
              <a:srgbClr val="009A46"/>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68" name="Cylinder 67">
            <a:extLst>
              <a:ext uri="{FF2B5EF4-FFF2-40B4-BE49-F238E27FC236}">
                <a16:creationId xmlns:a16="http://schemas.microsoft.com/office/drawing/2014/main" id="{01D6C698-8E49-451F-4076-BDECD1097397}"/>
              </a:ext>
            </a:extLst>
          </p:cNvPr>
          <p:cNvSpPr/>
          <p:nvPr/>
        </p:nvSpPr>
        <p:spPr>
          <a:xfrm>
            <a:off x="967626" y="3360989"/>
            <a:ext cx="1189258" cy="884290"/>
          </a:xfrm>
          <a:prstGeom prst="ca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a:r>
              <a:rPr lang="it-IT" sz="1200" dirty="0">
                <a:solidFill>
                  <a:schemeClr val="tx1"/>
                </a:solidFill>
                <a:latin typeface="Arial" panose="020B0604020202020204" pitchFamily="34" charset="0"/>
                <a:cs typeface="Arial" panose="020B0604020202020204" pitchFamily="34" charset="0"/>
              </a:rPr>
              <a:t>AuthDB</a:t>
            </a:r>
            <a:endParaRPr lang="en-GB"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570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additive="base">
                                        <p:cTn id="10" dur="500" fill="hold"/>
                                        <p:tgtEl>
                                          <p:spTgt spid="68"/>
                                        </p:tgtEl>
                                        <p:attrNameLst>
                                          <p:attrName>ppt_x</p:attrName>
                                        </p:attrNameLst>
                                      </p:cBhvr>
                                      <p:tavLst>
                                        <p:tav tm="0">
                                          <p:val>
                                            <p:strVal val="#ppt_x"/>
                                          </p:val>
                                        </p:tav>
                                        <p:tav tm="100000">
                                          <p:val>
                                            <p:strVal val="#ppt_x"/>
                                          </p:val>
                                        </p:tav>
                                      </p:tavLst>
                                    </p:anim>
                                    <p:anim calcmode="lin" valueType="num">
                                      <p:cBhvr additive="base">
                                        <p:cTn id="11"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16" presetClass="entr" presetSubtype="21"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inVertical)">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down)">
                                      <p:cBhvr>
                                        <p:cTn id="31" dur="500"/>
                                        <p:tgtEl>
                                          <p:spTgt spid="3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ppt_x"/>
                                          </p:val>
                                        </p:tav>
                                        <p:tav tm="100000">
                                          <p:val>
                                            <p:strVal val="#ppt_x"/>
                                          </p:val>
                                        </p:tav>
                                      </p:tavLst>
                                    </p:anim>
                                    <p:anim calcmode="lin" valueType="num">
                                      <p:cBhvr additive="base">
                                        <p:cTn id="37"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down)">
                                      <p:cBhvr>
                                        <p:cTn id="42" dur="500"/>
                                        <p:tgtEl>
                                          <p:spTgt spid="4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ppt_x"/>
                                          </p:val>
                                        </p:tav>
                                        <p:tav tm="100000">
                                          <p:val>
                                            <p:strVal val="#ppt_x"/>
                                          </p:val>
                                        </p:tav>
                                      </p:tavLst>
                                    </p:anim>
                                    <p:anim calcmode="lin" valueType="num">
                                      <p:cBhvr additive="base">
                                        <p:cTn id="48"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down)">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arn(inVertical)">
                                      <p:cBhvr>
                                        <p:cTn id="58" dur="5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down)">
                                      <p:cBhvr>
                                        <p:cTn id="63" dur="500"/>
                                        <p:tgtEl>
                                          <p:spTgt spid="19"/>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ipe(down)">
                                      <p:cBhvr>
                                        <p:cTn id="71" dur="500"/>
                                        <p:tgtEl>
                                          <p:spTgt spid="6"/>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ipe(down)">
                                      <p:cBhvr>
                                        <p:cTn id="76" dur="500"/>
                                        <p:tgtEl>
                                          <p:spTgt spid="27"/>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wipe(up)">
                                      <p:cBhvr>
                                        <p:cTn id="81" dur="500"/>
                                        <p:tgtEl>
                                          <p:spTgt spid="44"/>
                                        </p:tgtEl>
                                      </p:cBhvr>
                                    </p:animEffect>
                                  </p:childTnLst>
                                </p:cTn>
                              </p:par>
                              <p:par>
                                <p:cTn id="82" presetID="22" presetClass="entr" presetSubtype="1" fill="hold" nodeType="with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up)">
                                      <p:cBhvr>
                                        <p:cTn id="84" dur="500"/>
                                        <p:tgtEl>
                                          <p:spTgt spid="45"/>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wipe(down)">
                                      <p:cBhvr>
                                        <p:cTn id="89" dur="500"/>
                                        <p:tgtEl>
                                          <p:spTgt spid="28"/>
                                        </p:tgtEl>
                                      </p:cBhvr>
                                    </p:animEffect>
                                  </p:childTnLst>
                                </p:cTn>
                              </p:par>
                              <p:par>
                                <p:cTn id="90" presetID="22" presetClass="entr" presetSubtype="4" fill="hold"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down)">
                                      <p:cBhvr>
                                        <p:cTn id="92" dur="500"/>
                                        <p:tgtEl>
                                          <p:spTgt spid="33"/>
                                        </p:tgtEl>
                                      </p:cBhvr>
                                    </p:animEffect>
                                  </p:childTnLst>
                                </p:cTn>
                              </p:par>
                              <p:par>
                                <p:cTn id="93" presetID="22" presetClass="entr" presetSubtype="2" fill="hold"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wipe(right)">
                                      <p:cBhvr>
                                        <p:cTn id="95" dur="500"/>
                                        <p:tgtEl>
                                          <p:spTgt spid="2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wipe(left)">
                                      <p:cBhvr>
                                        <p:cTn id="100" dur="500"/>
                                        <p:tgtEl>
                                          <p:spTgt spid="30"/>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nodeType="click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left)">
                                      <p:cBhvr>
                                        <p:cTn id="105" dur="500"/>
                                        <p:tgtEl>
                                          <p:spTgt spid="26"/>
                                        </p:tgtEl>
                                      </p:cBhvr>
                                    </p:animEffect>
                                  </p:childTnLst>
                                </p:cTn>
                              </p:par>
                              <p:par>
                                <p:cTn id="106" presetID="2" presetClass="entr" presetSubtype="4" fill="hold" nodeType="withEffect">
                                  <p:stCondLst>
                                    <p:cond delay="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500" fill="hold"/>
                                        <p:tgtEl>
                                          <p:spTgt spid="59"/>
                                        </p:tgtEl>
                                        <p:attrNameLst>
                                          <p:attrName>ppt_x</p:attrName>
                                        </p:attrNameLst>
                                      </p:cBhvr>
                                      <p:tavLst>
                                        <p:tav tm="0">
                                          <p:val>
                                            <p:strVal val="#ppt_x"/>
                                          </p:val>
                                        </p:tav>
                                        <p:tav tm="100000">
                                          <p:val>
                                            <p:strVal val="#ppt_x"/>
                                          </p:val>
                                        </p:tav>
                                      </p:tavLst>
                                    </p:anim>
                                    <p:anim calcmode="lin" valueType="num">
                                      <p:cBhvr additive="base">
                                        <p:cTn id="109" dur="500" fill="hold"/>
                                        <p:tgtEl>
                                          <p:spTgt spid="59"/>
                                        </p:tgtEl>
                                        <p:attrNameLst>
                                          <p:attrName>ppt_y</p:attrName>
                                        </p:attrNameLst>
                                      </p:cBhvr>
                                      <p:tavLst>
                                        <p:tav tm="0">
                                          <p:val>
                                            <p:strVal val="1+#ppt_h/2"/>
                                          </p:val>
                                        </p:tav>
                                        <p:tav tm="100000">
                                          <p:val>
                                            <p:strVal val="#ppt_y"/>
                                          </p:val>
                                        </p:tav>
                                      </p:tavLst>
                                    </p:anim>
                                  </p:childTnLst>
                                </p:cTn>
                              </p:par>
                              <p:par>
                                <p:cTn id="110" presetID="53" presetClass="entr" presetSubtype="16" fill="hold" nodeType="withEffect">
                                  <p:stCondLst>
                                    <p:cond delay="0"/>
                                  </p:stCondLst>
                                  <p:childTnLst>
                                    <p:set>
                                      <p:cBhvr>
                                        <p:cTn id="111" dur="1" fill="hold">
                                          <p:stCondLst>
                                            <p:cond delay="0"/>
                                          </p:stCondLst>
                                        </p:cTn>
                                        <p:tgtEl>
                                          <p:spTgt spid="47"/>
                                        </p:tgtEl>
                                        <p:attrNameLst>
                                          <p:attrName>style.visibility</p:attrName>
                                        </p:attrNameLst>
                                      </p:cBhvr>
                                      <p:to>
                                        <p:strVal val="visible"/>
                                      </p:to>
                                    </p:set>
                                    <p:anim calcmode="lin" valueType="num">
                                      <p:cBhvr>
                                        <p:cTn id="112" dur="500" fill="hold"/>
                                        <p:tgtEl>
                                          <p:spTgt spid="47"/>
                                        </p:tgtEl>
                                        <p:attrNameLst>
                                          <p:attrName>ppt_w</p:attrName>
                                        </p:attrNameLst>
                                      </p:cBhvr>
                                      <p:tavLst>
                                        <p:tav tm="0">
                                          <p:val>
                                            <p:fltVal val="0"/>
                                          </p:val>
                                        </p:tav>
                                        <p:tav tm="100000">
                                          <p:val>
                                            <p:strVal val="#ppt_w"/>
                                          </p:val>
                                        </p:tav>
                                      </p:tavLst>
                                    </p:anim>
                                    <p:anim calcmode="lin" valueType="num">
                                      <p:cBhvr>
                                        <p:cTn id="113" dur="500" fill="hold"/>
                                        <p:tgtEl>
                                          <p:spTgt spid="47"/>
                                        </p:tgtEl>
                                        <p:attrNameLst>
                                          <p:attrName>ppt_h</p:attrName>
                                        </p:attrNameLst>
                                      </p:cBhvr>
                                      <p:tavLst>
                                        <p:tav tm="0">
                                          <p:val>
                                            <p:fltVal val="0"/>
                                          </p:val>
                                        </p:tav>
                                        <p:tav tm="100000">
                                          <p:val>
                                            <p:strVal val="#ppt_h"/>
                                          </p:val>
                                        </p:tav>
                                      </p:tavLst>
                                    </p:anim>
                                    <p:animEffect transition="in" filter="fade">
                                      <p:cBhvr>
                                        <p:cTn id="114" dur="500"/>
                                        <p:tgtEl>
                                          <p:spTgt spid="47"/>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4" fill="hold" grpId="0" nodeType="click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wipe(down)">
                                      <p:cBhvr>
                                        <p:cTn id="119" dur="500"/>
                                        <p:tgtEl>
                                          <p:spTgt spid="46"/>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4" fill="hold" grpId="0" nodeType="clickEffect">
                                  <p:stCondLst>
                                    <p:cond delay="0"/>
                                  </p:stCondLst>
                                  <p:childTnLst>
                                    <p:set>
                                      <p:cBhvr>
                                        <p:cTn id="123" dur="1" fill="hold">
                                          <p:stCondLst>
                                            <p:cond delay="0"/>
                                          </p:stCondLst>
                                        </p:cTn>
                                        <p:tgtEl>
                                          <p:spTgt spid="10"/>
                                        </p:tgtEl>
                                        <p:attrNameLst>
                                          <p:attrName>style.visibility</p:attrName>
                                        </p:attrNameLst>
                                      </p:cBhvr>
                                      <p:to>
                                        <p:strVal val="visible"/>
                                      </p:to>
                                    </p:set>
                                    <p:animEffect transition="in" filter="wipe(down)">
                                      <p:cBhvr>
                                        <p:cTn id="124" dur="500"/>
                                        <p:tgtEl>
                                          <p:spTgt spid="10"/>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18"/>
                                        </p:tgtEl>
                                        <p:attrNameLst>
                                          <p:attrName>style.visibility</p:attrName>
                                        </p:attrNameLst>
                                      </p:cBhvr>
                                      <p:to>
                                        <p:strVal val="visible"/>
                                      </p:to>
                                    </p:set>
                                    <p:animEffect transition="in" filter="wipe(down)">
                                      <p:cBhvr>
                                        <p:cTn id="129" dur="500"/>
                                        <p:tgtEl>
                                          <p:spTgt spid="18"/>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nodeType="clickEffect">
                                  <p:stCondLst>
                                    <p:cond delay="0"/>
                                  </p:stCondLst>
                                  <p:childTnLst>
                                    <p:set>
                                      <p:cBhvr>
                                        <p:cTn id="133" dur="1" fill="hold">
                                          <p:stCondLst>
                                            <p:cond delay="0"/>
                                          </p:stCondLst>
                                        </p:cTn>
                                        <p:tgtEl>
                                          <p:spTgt spid="20"/>
                                        </p:tgtEl>
                                        <p:attrNameLst>
                                          <p:attrName>style.visibility</p:attrName>
                                        </p:attrNameLst>
                                      </p:cBhvr>
                                      <p:to>
                                        <p:strVal val="visible"/>
                                      </p:to>
                                    </p:set>
                                    <p:animEffect transition="in" filter="wipe(down)">
                                      <p:cBhvr>
                                        <p:cTn id="134" dur="500"/>
                                        <p:tgtEl>
                                          <p:spTgt spid="20"/>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8"/>
                                        </p:tgtEl>
                                        <p:attrNameLst>
                                          <p:attrName>style.visibility</p:attrName>
                                        </p:attrNameLst>
                                      </p:cBhvr>
                                      <p:to>
                                        <p:strVal val="visible"/>
                                      </p:to>
                                    </p:set>
                                    <p:animEffect transition="in" filter="wipe(down)">
                                      <p:cBhvr>
                                        <p:cTn id="137" dur="500"/>
                                        <p:tgtEl>
                                          <p:spTgt spid="8"/>
                                        </p:tgtEl>
                                      </p:cBhvr>
                                    </p:animEffect>
                                  </p:childTnLst>
                                </p:cTn>
                              </p:par>
                            </p:childTnLst>
                          </p:cTn>
                        </p:par>
                      </p:childTnLst>
                    </p:cTn>
                  </p:par>
                  <p:par>
                    <p:cTn id="138" fill="hold">
                      <p:stCondLst>
                        <p:cond delay="indefinite"/>
                      </p:stCondLst>
                      <p:childTnLst>
                        <p:par>
                          <p:cTn id="139" fill="hold">
                            <p:stCondLst>
                              <p:cond delay="0"/>
                            </p:stCondLst>
                            <p:childTnLst>
                              <p:par>
                                <p:cTn id="140" presetID="22" presetClass="entr" presetSubtype="8" fill="hold" nodeType="click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wipe(left)">
                                      <p:cBhvr>
                                        <p:cTn id="142" dur="500"/>
                                        <p:tgtEl>
                                          <p:spTgt spid="25"/>
                                        </p:tgtEl>
                                      </p:cBhvr>
                                    </p:animEffect>
                                  </p:childTnLst>
                                </p:cTn>
                              </p:par>
                            </p:childTnLst>
                          </p:cTn>
                        </p:par>
                      </p:childTnLst>
                    </p:cTn>
                  </p:par>
                  <p:par>
                    <p:cTn id="143" fill="hold">
                      <p:stCondLst>
                        <p:cond delay="indefinite"/>
                      </p:stCondLst>
                      <p:childTnLst>
                        <p:par>
                          <p:cTn id="144" fill="hold">
                            <p:stCondLst>
                              <p:cond delay="0"/>
                            </p:stCondLst>
                            <p:childTnLst>
                              <p:par>
                                <p:cTn id="145" presetID="22" presetClass="entr" presetSubtype="8" fill="hold" nodeType="clickEffect">
                                  <p:stCondLst>
                                    <p:cond delay="0"/>
                                  </p:stCondLst>
                                  <p:childTnLst>
                                    <p:set>
                                      <p:cBhvr>
                                        <p:cTn id="146" dur="1" fill="hold">
                                          <p:stCondLst>
                                            <p:cond delay="0"/>
                                          </p:stCondLst>
                                        </p:cTn>
                                        <p:tgtEl>
                                          <p:spTgt spid="24"/>
                                        </p:tgtEl>
                                        <p:attrNameLst>
                                          <p:attrName>style.visibility</p:attrName>
                                        </p:attrNameLst>
                                      </p:cBhvr>
                                      <p:to>
                                        <p:strVal val="visible"/>
                                      </p:to>
                                    </p:set>
                                    <p:animEffect transition="in" filter="wipe(left)">
                                      <p:cBhvr>
                                        <p:cTn id="147" dur="500"/>
                                        <p:tgtEl>
                                          <p:spTgt spid="24"/>
                                        </p:tgtEl>
                                      </p:cBhvr>
                                    </p:animEffect>
                                  </p:childTnLst>
                                </p:cTn>
                              </p:par>
                            </p:childTnLst>
                          </p:cTn>
                        </p:par>
                      </p:childTnLst>
                    </p:cTn>
                  </p:par>
                  <p:par>
                    <p:cTn id="148" fill="hold">
                      <p:stCondLst>
                        <p:cond delay="indefinite"/>
                      </p:stCondLst>
                      <p:childTnLst>
                        <p:par>
                          <p:cTn id="149" fill="hold">
                            <p:stCondLst>
                              <p:cond delay="0"/>
                            </p:stCondLst>
                            <p:childTnLst>
                              <p:par>
                                <p:cTn id="150" presetID="22" presetClass="entr" presetSubtype="8" fill="hold" nodeType="clickEffect">
                                  <p:stCondLst>
                                    <p:cond delay="0"/>
                                  </p:stCondLst>
                                  <p:childTnLst>
                                    <p:set>
                                      <p:cBhvr>
                                        <p:cTn id="151" dur="1" fill="hold">
                                          <p:stCondLst>
                                            <p:cond delay="0"/>
                                          </p:stCondLst>
                                        </p:cTn>
                                        <p:tgtEl>
                                          <p:spTgt spid="50"/>
                                        </p:tgtEl>
                                        <p:attrNameLst>
                                          <p:attrName>style.visibility</p:attrName>
                                        </p:attrNameLst>
                                      </p:cBhvr>
                                      <p:to>
                                        <p:strVal val="visible"/>
                                      </p:to>
                                    </p:set>
                                    <p:animEffect transition="in" filter="wipe(left)">
                                      <p:cBhvr>
                                        <p:cTn id="152" dur="500"/>
                                        <p:tgtEl>
                                          <p:spTgt spid="50"/>
                                        </p:tgtEl>
                                      </p:cBhvr>
                                    </p:animEffect>
                                  </p:childTnLst>
                                </p:cTn>
                              </p:par>
                              <p:par>
                                <p:cTn id="153" presetID="2" presetClass="entr" presetSubtype="9" fill="hold" nodeType="withEffect">
                                  <p:stCondLst>
                                    <p:cond delay="0"/>
                                  </p:stCondLst>
                                  <p:childTnLst>
                                    <p:set>
                                      <p:cBhvr>
                                        <p:cTn id="154" dur="1" fill="hold">
                                          <p:stCondLst>
                                            <p:cond delay="0"/>
                                          </p:stCondLst>
                                        </p:cTn>
                                        <p:tgtEl>
                                          <p:spTgt spid="51"/>
                                        </p:tgtEl>
                                        <p:attrNameLst>
                                          <p:attrName>style.visibility</p:attrName>
                                        </p:attrNameLst>
                                      </p:cBhvr>
                                      <p:to>
                                        <p:strVal val="visible"/>
                                      </p:to>
                                    </p:set>
                                    <p:anim calcmode="lin" valueType="num">
                                      <p:cBhvr additive="base">
                                        <p:cTn id="155" dur="500" fill="hold"/>
                                        <p:tgtEl>
                                          <p:spTgt spid="51"/>
                                        </p:tgtEl>
                                        <p:attrNameLst>
                                          <p:attrName>ppt_x</p:attrName>
                                        </p:attrNameLst>
                                      </p:cBhvr>
                                      <p:tavLst>
                                        <p:tav tm="0">
                                          <p:val>
                                            <p:strVal val="0-#ppt_w/2"/>
                                          </p:val>
                                        </p:tav>
                                        <p:tav tm="100000">
                                          <p:val>
                                            <p:strVal val="#ppt_x"/>
                                          </p:val>
                                        </p:tav>
                                      </p:tavLst>
                                    </p:anim>
                                    <p:anim calcmode="lin" valueType="num">
                                      <p:cBhvr additive="base">
                                        <p:cTn id="156" dur="500" fill="hold"/>
                                        <p:tgtEl>
                                          <p:spTgt spid="51"/>
                                        </p:tgtEl>
                                        <p:attrNameLst>
                                          <p:attrName>ppt_y</p:attrName>
                                        </p:attrNameLst>
                                      </p:cBhvr>
                                      <p:tavLst>
                                        <p:tav tm="0">
                                          <p:val>
                                            <p:strVal val="0-#ppt_h/2"/>
                                          </p:val>
                                        </p:tav>
                                        <p:tav tm="100000">
                                          <p:val>
                                            <p:strVal val="#ppt_y"/>
                                          </p:val>
                                        </p:tav>
                                      </p:tavLst>
                                    </p:anim>
                                  </p:childTnLst>
                                </p:cTn>
                              </p:par>
                              <p:par>
                                <p:cTn id="157" presetID="53" presetClass="entr" presetSubtype="16" fill="hold" nodeType="withEffect">
                                  <p:stCondLst>
                                    <p:cond delay="0"/>
                                  </p:stCondLst>
                                  <p:childTnLst>
                                    <p:set>
                                      <p:cBhvr>
                                        <p:cTn id="158" dur="1" fill="hold">
                                          <p:stCondLst>
                                            <p:cond delay="0"/>
                                          </p:stCondLst>
                                        </p:cTn>
                                        <p:tgtEl>
                                          <p:spTgt spid="54"/>
                                        </p:tgtEl>
                                        <p:attrNameLst>
                                          <p:attrName>style.visibility</p:attrName>
                                        </p:attrNameLst>
                                      </p:cBhvr>
                                      <p:to>
                                        <p:strVal val="visible"/>
                                      </p:to>
                                    </p:set>
                                    <p:anim calcmode="lin" valueType="num">
                                      <p:cBhvr>
                                        <p:cTn id="159" dur="500" fill="hold"/>
                                        <p:tgtEl>
                                          <p:spTgt spid="54"/>
                                        </p:tgtEl>
                                        <p:attrNameLst>
                                          <p:attrName>ppt_w</p:attrName>
                                        </p:attrNameLst>
                                      </p:cBhvr>
                                      <p:tavLst>
                                        <p:tav tm="0">
                                          <p:val>
                                            <p:fltVal val="0"/>
                                          </p:val>
                                        </p:tav>
                                        <p:tav tm="100000">
                                          <p:val>
                                            <p:strVal val="#ppt_w"/>
                                          </p:val>
                                        </p:tav>
                                      </p:tavLst>
                                    </p:anim>
                                    <p:anim calcmode="lin" valueType="num">
                                      <p:cBhvr>
                                        <p:cTn id="160" dur="500" fill="hold"/>
                                        <p:tgtEl>
                                          <p:spTgt spid="54"/>
                                        </p:tgtEl>
                                        <p:attrNameLst>
                                          <p:attrName>ppt_h</p:attrName>
                                        </p:attrNameLst>
                                      </p:cBhvr>
                                      <p:tavLst>
                                        <p:tav tm="0">
                                          <p:val>
                                            <p:fltVal val="0"/>
                                          </p:val>
                                        </p:tav>
                                        <p:tav tm="100000">
                                          <p:val>
                                            <p:strVal val="#ppt_h"/>
                                          </p:val>
                                        </p:tav>
                                      </p:tavLst>
                                    </p:anim>
                                    <p:animEffect transition="in" filter="fade">
                                      <p:cBhvr>
                                        <p:cTn id="161" dur="500"/>
                                        <p:tgtEl>
                                          <p:spTgt spid="54"/>
                                        </p:tgtEl>
                                      </p:cBhvr>
                                    </p:animEffect>
                                  </p:childTnLst>
                                </p:cTn>
                              </p:par>
                            </p:childTnLst>
                          </p:cTn>
                        </p:par>
                      </p:childTnLst>
                    </p:cTn>
                  </p:par>
                  <p:par>
                    <p:cTn id="162" fill="hold">
                      <p:stCondLst>
                        <p:cond delay="indefinite"/>
                      </p:stCondLst>
                      <p:childTnLst>
                        <p:par>
                          <p:cTn id="163" fill="hold">
                            <p:stCondLst>
                              <p:cond delay="0"/>
                            </p:stCondLst>
                            <p:childTnLst>
                              <p:par>
                                <p:cTn id="164" presetID="22" presetClass="entr" presetSubtype="4" fill="hold" grpId="0" nodeType="clickEffect">
                                  <p:stCondLst>
                                    <p:cond delay="0"/>
                                  </p:stCondLst>
                                  <p:childTnLst>
                                    <p:set>
                                      <p:cBhvr>
                                        <p:cTn id="165" dur="1" fill="hold">
                                          <p:stCondLst>
                                            <p:cond delay="0"/>
                                          </p:stCondLst>
                                        </p:cTn>
                                        <p:tgtEl>
                                          <p:spTgt spid="53"/>
                                        </p:tgtEl>
                                        <p:attrNameLst>
                                          <p:attrName>style.visibility</p:attrName>
                                        </p:attrNameLst>
                                      </p:cBhvr>
                                      <p:to>
                                        <p:strVal val="visible"/>
                                      </p:to>
                                    </p:set>
                                    <p:animEffect transition="in" filter="wipe(down)">
                                      <p:cBhvr>
                                        <p:cTn id="16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27" grpId="0" animBg="1"/>
      <p:bldP spid="28" grpId="0" animBg="1"/>
      <p:bldP spid="31" grpId="0" animBg="1"/>
      <p:bldP spid="44" grpId="0" animBg="1"/>
      <p:bldP spid="46" grpId="0" animBg="1"/>
      <p:bldP spid="48" grpId="0" animBg="1"/>
      <p:bldP spid="53" grpId="0" animBg="1"/>
      <p:bldP spid="21" grpId="0" animBg="1"/>
      <p:bldP spid="6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475148" y="968376"/>
            <a:ext cx="11072126" cy="5329554"/>
          </a:xfrm>
        </p:spPr>
        <p:txBody>
          <a:bodyPr/>
          <a:lstStyle/>
          <a:p>
            <a:pPr marL="0" indent="0">
              <a:spcBef>
                <a:spcPts val="600"/>
              </a:spcBef>
              <a:spcAft>
                <a:spcPts val="600"/>
              </a:spcAft>
              <a:buNone/>
              <a:defRPr/>
            </a:pPr>
            <a:r>
              <a:rPr lang="en-GB" b="1" dirty="0">
                <a:solidFill>
                  <a:schemeClr val="tx1"/>
                </a:solidFill>
              </a:rPr>
              <a:t>Prerequisites</a:t>
            </a:r>
          </a:p>
          <a:p>
            <a:pPr>
              <a:spcBef>
                <a:spcPts val="0"/>
              </a:spcBef>
              <a:spcAft>
                <a:spcPts val="0"/>
              </a:spcAft>
              <a:buFont typeface="Wingdings" panose="05000000000000000000" pitchFamily="2" charset="2"/>
              <a:buChar char="q"/>
              <a:defRPr/>
            </a:pPr>
            <a:r>
              <a:rPr lang="en-GB" dirty="0">
                <a:solidFill>
                  <a:schemeClr val="tx1"/>
                </a:solidFill>
              </a:rPr>
              <a:t> </a:t>
            </a:r>
            <a:r>
              <a:rPr lang="en-GB" dirty="0">
                <a:solidFill>
                  <a:schemeClr val="tx1"/>
                </a:solidFill>
                <a:latin typeface="Courier New" panose="02070309020205020404" pitchFamily="49" charset="0"/>
                <a:cs typeface="Courier New" panose="02070309020205020404" pitchFamily="49" charset="0"/>
              </a:rPr>
              <a:t>Windows server 2012 or sup. (Windows 10 with IIS activated)</a:t>
            </a:r>
          </a:p>
          <a:p>
            <a:pPr>
              <a:spcBef>
                <a:spcPts val="0"/>
              </a:spcBef>
              <a:spcAft>
                <a:spcPts val="0"/>
              </a:spcAft>
              <a:buFont typeface="Wingdings" panose="05000000000000000000" pitchFamily="2" charset="2"/>
              <a:buChar char="q"/>
              <a:defRPr/>
            </a:pPr>
            <a:r>
              <a:rPr lang="en-GB" dirty="0">
                <a:solidFill>
                  <a:schemeClr val="tx1"/>
                </a:solidFill>
                <a:latin typeface="Courier New" panose="02070309020205020404" pitchFamily="49" charset="0"/>
                <a:cs typeface="Courier New" panose="02070309020205020404" pitchFamily="49" charset="0"/>
              </a:rPr>
              <a:t> .NET CORE 3.1 and .NET 6.0 with hosting bundle for IIS</a:t>
            </a:r>
          </a:p>
          <a:p>
            <a:pPr>
              <a:spcBef>
                <a:spcPts val="0"/>
              </a:spcBef>
              <a:spcAft>
                <a:spcPts val="0"/>
              </a:spcAft>
              <a:buFont typeface="Wingdings" panose="05000000000000000000" pitchFamily="2" charset="2"/>
              <a:buChar char="q"/>
              <a:defRPr/>
            </a:pPr>
            <a:r>
              <a:rPr lang="en-GB" dirty="0">
                <a:solidFill>
                  <a:schemeClr val="tx1"/>
                </a:solidFill>
                <a:latin typeface="Courier New" panose="02070309020205020404" pitchFamily="49" charset="0"/>
                <a:cs typeface="Courier New" panose="02070309020205020404" pitchFamily="49" charset="0"/>
              </a:rPr>
              <a:t> Microsoft Visual C++ 2015 redistributable or sup.</a:t>
            </a:r>
          </a:p>
          <a:p>
            <a:pPr>
              <a:spcBef>
                <a:spcPts val="0"/>
              </a:spcBef>
              <a:spcAft>
                <a:spcPts val="0"/>
              </a:spcAft>
              <a:buFont typeface="Wingdings" panose="05000000000000000000" pitchFamily="2" charset="2"/>
              <a:buChar char="q"/>
              <a:defRPr/>
            </a:pPr>
            <a:r>
              <a:rPr lang="en-GB" dirty="0">
                <a:solidFill>
                  <a:schemeClr val="tx1"/>
                </a:solidFill>
                <a:latin typeface="Courier New" panose="02070309020205020404" pitchFamily="49" charset="0"/>
                <a:cs typeface="Courier New" panose="02070309020205020404" pitchFamily="49" charset="0"/>
              </a:rPr>
              <a:t> </a:t>
            </a:r>
            <a:r>
              <a:rPr lang="en-GB" b="0" i="0" dirty="0">
                <a:solidFill>
                  <a:schemeClr val="tx1"/>
                </a:solidFill>
                <a:effectLst/>
                <a:latin typeface="courier new" panose="02070309020205020404" pitchFamily="49" charset="0"/>
              </a:rPr>
              <a:t>MS SQL Server 2016 or sup (XE would be ok) + MS SQL Server Management Studio</a:t>
            </a:r>
          </a:p>
          <a:p>
            <a:pPr>
              <a:spcBef>
                <a:spcPts val="0"/>
              </a:spcBef>
              <a:spcAft>
                <a:spcPts val="0"/>
              </a:spcAft>
              <a:buFont typeface="Wingdings" panose="05000000000000000000" pitchFamily="2" charset="2"/>
              <a:buChar char="q"/>
              <a:defRPr/>
            </a:pPr>
            <a:endParaRPr lang="en-GB" dirty="0">
              <a:solidFill>
                <a:schemeClr val="tx1"/>
              </a:solidFill>
              <a:latin typeface="courier new" panose="02070309020205020404" pitchFamily="49" charset="0"/>
              <a:cs typeface="Courier New" panose="02070309020205020404" pitchFamily="49" charset="0"/>
            </a:endParaRPr>
          </a:p>
          <a:p>
            <a:pPr marL="0" indent="0">
              <a:spcBef>
                <a:spcPts val="0"/>
              </a:spcBef>
              <a:spcAft>
                <a:spcPts val="0"/>
              </a:spcAft>
              <a:buNone/>
              <a:defRPr/>
            </a:pPr>
            <a:r>
              <a:rPr lang="en-GB" dirty="0">
                <a:solidFill>
                  <a:schemeClr val="tx1"/>
                </a:solidFill>
              </a:rPr>
              <a:t>Only two files to configure for installation</a:t>
            </a:r>
          </a:p>
          <a:p>
            <a:pPr marL="0" indent="0">
              <a:spcBef>
                <a:spcPts val="0"/>
              </a:spcBef>
              <a:spcAft>
                <a:spcPts val="0"/>
              </a:spcAft>
              <a:buNone/>
              <a:defRPr/>
            </a:pPr>
            <a:endParaRPr lang="en-GB" dirty="0">
              <a:solidFill>
                <a:schemeClr val="tx1"/>
              </a:solidFill>
            </a:endParaRPr>
          </a:p>
          <a:p>
            <a:pPr marL="0" indent="0">
              <a:spcBef>
                <a:spcPts val="0"/>
              </a:spcBef>
              <a:spcAft>
                <a:spcPts val="0"/>
              </a:spcAft>
              <a:buNone/>
              <a:defRPr/>
            </a:pPr>
            <a:r>
              <a:rPr lang="en-GB" dirty="0">
                <a:solidFill>
                  <a:schemeClr val="tx1"/>
                </a:solidFill>
              </a:rPr>
              <a:t>                                     MDM                                                                              Data Browser</a:t>
            </a:r>
          </a:p>
          <a:p>
            <a:pPr marL="0" indent="0">
              <a:spcBef>
                <a:spcPts val="0"/>
              </a:spcBef>
              <a:spcAft>
                <a:spcPts val="0"/>
              </a:spcAft>
              <a:buNone/>
              <a:defRPr/>
            </a:pPr>
            <a:endParaRPr lang="en-GB" dirty="0">
              <a:solidFill>
                <a:schemeClr val="tx1"/>
              </a:solidFill>
            </a:endParaRPr>
          </a:p>
          <a:p>
            <a:pPr marL="0" indent="0">
              <a:spcBef>
                <a:spcPts val="0"/>
              </a:spcBef>
              <a:spcAft>
                <a:spcPts val="0"/>
              </a:spcAft>
              <a:buNone/>
              <a:defRPr/>
            </a:pPr>
            <a:endParaRPr lang="en-GB" dirty="0">
              <a:solidFill>
                <a:schemeClr val="tx1"/>
              </a:solidFill>
            </a:endParaRP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dirty="0"/>
              <a:t>Meta and Data Manager, Data Browser new installation packages</a:t>
            </a:r>
            <a:endParaRPr lang="en-GB"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41</a:t>
            </a:fld>
            <a:endParaRPr lang="en-US" dirty="0"/>
          </a:p>
        </p:txBody>
      </p:sp>
      <p:pic>
        <p:nvPicPr>
          <p:cNvPr id="21" name="Picture 20">
            <a:extLst>
              <a:ext uri="{FF2B5EF4-FFF2-40B4-BE49-F238E27FC236}">
                <a16:creationId xmlns:a16="http://schemas.microsoft.com/office/drawing/2014/main" id="{5A7D966F-5634-3A7C-0AFB-5E8C0F06F507}"/>
              </a:ext>
            </a:extLst>
          </p:cNvPr>
          <p:cNvPicPr>
            <a:picLocks noChangeAspect="1"/>
          </p:cNvPicPr>
          <p:nvPr/>
        </p:nvPicPr>
        <p:blipFill>
          <a:blip r:embed="rId2"/>
          <a:stretch>
            <a:fillRect/>
          </a:stretch>
        </p:blipFill>
        <p:spPr>
          <a:xfrm>
            <a:off x="938211" y="3493442"/>
            <a:ext cx="4027652" cy="3086345"/>
          </a:xfrm>
          <a:prstGeom prst="rect">
            <a:avLst/>
          </a:prstGeom>
        </p:spPr>
      </p:pic>
      <p:pic>
        <p:nvPicPr>
          <p:cNvPr id="23" name="Picture 22">
            <a:extLst>
              <a:ext uri="{FF2B5EF4-FFF2-40B4-BE49-F238E27FC236}">
                <a16:creationId xmlns:a16="http://schemas.microsoft.com/office/drawing/2014/main" id="{31A33229-CAD7-2457-0D28-1BAD4BDF5439}"/>
              </a:ext>
            </a:extLst>
          </p:cNvPr>
          <p:cNvPicPr>
            <a:picLocks noChangeAspect="1"/>
          </p:cNvPicPr>
          <p:nvPr/>
        </p:nvPicPr>
        <p:blipFill>
          <a:blip r:embed="rId3"/>
          <a:stretch>
            <a:fillRect/>
          </a:stretch>
        </p:blipFill>
        <p:spPr>
          <a:xfrm>
            <a:off x="6206630" y="3679360"/>
            <a:ext cx="5416624" cy="2676820"/>
          </a:xfrm>
          <a:prstGeom prst="rect">
            <a:avLst/>
          </a:prstGeom>
        </p:spPr>
      </p:pic>
    </p:spTree>
    <p:extLst>
      <p:ext uri="{BB962C8B-B14F-4D97-AF65-F5344CB8AC3E}">
        <p14:creationId xmlns:p14="http://schemas.microsoft.com/office/powerpoint/2010/main" val="31131003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907821B-5649-449D-A1C2-3F67CA468A7F}"/>
              </a:ext>
            </a:extLst>
          </p:cNvPr>
          <p:cNvSpPr>
            <a:spLocks noGrp="1"/>
          </p:cNvSpPr>
          <p:nvPr>
            <p:ph type="ctrTitle"/>
          </p:nvPr>
        </p:nvSpPr>
        <p:spPr>
          <a:xfrm>
            <a:off x="494266" y="232262"/>
            <a:ext cx="11283042" cy="1839433"/>
          </a:xfrm>
        </p:spPr>
        <p:txBody>
          <a:bodyPr/>
          <a:lstStyle/>
          <a:p>
            <a:r>
              <a:rPr lang="it-IT" dirty="0"/>
              <a:t>Thanks</a:t>
            </a:r>
          </a:p>
        </p:txBody>
      </p:sp>
      <p:sp>
        <p:nvSpPr>
          <p:cNvPr id="3" name="Segnaposto testo 2">
            <a:extLst>
              <a:ext uri="{FF2B5EF4-FFF2-40B4-BE49-F238E27FC236}">
                <a16:creationId xmlns:a16="http://schemas.microsoft.com/office/drawing/2014/main" id="{52857493-CE83-4A58-B836-860B262B8CCD}"/>
              </a:ext>
            </a:extLst>
          </p:cNvPr>
          <p:cNvSpPr>
            <a:spLocks noGrp="1"/>
          </p:cNvSpPr>
          <p:nvPr>
            <p:ph type="body" idx="1"/>
          </p:nvPr>
        </p:nvSpPr>
        <p:spPr>
          <a:xfrm>
            <a:off x="3326573" y="1781326"/>
            <a:ext cx="5624623" cy="1098739"/>
          </a:xfrm>
        </p:spPr>
        <p:txBody>
          <a:bodyPr/>
          <a:lstStyle/>
          <a:p>
            <a:r>
              <a:rPr lang="it-IT" dirty="0"/>
              <a:t>Francesco RIZZO | </a:t>
            </a:r>
            <a:r>
              <a:rPr lang="it-IT" dirty="0">
                <a:hlinkClick r:id="rId2"/>
              </a:rPr>
              <a:t>rizzo@istat.it</a:t>
            </a:r>
            <a:endParaRPr lang="it-IT" dirty="0"/>
          </a:p>
        </p:txBody>
      </p:sp>
      <p:sp>
        <p:nvSpPr>
          <p:cNvPr id="4" name="Rettangolo 3"/>
          <p:cNvSpPr/>
          <p:nvPr/>
        </p:nvSpPr>
        <p:spPr>
          <a:xfrm>
            <a:off x="267128" y="4218454"/>
            <a:ext cx="11510180" cy="1785104"/>
          </a:xfrm>
          <a:prstGeom prst="rect">
            <a:avLst/>
          </a:prstGeom>
        </p:spPr>
        <p:txBody>
          <a:bodyPr wrap="square">
            <a:spAutoFit/>
          </a:bodyPr>
          <a:lstStyle/>
          <a:p>
            <a:pPr indent="-171450">
              <a:spcAft>
                <a:spcPts val="600"/>
              </a:spcAft>
              <a:buFont typeface="Wingdings" panose="05000000000000000000" pitchFamily="2" charset="2"/>
              <a:buChar char="q"/>
            </a:pPr>
            <a:r>
              <a:rPr lang="en-US" dirty="0">
                <a:solidFill>
                  <a:srgbClr val="505150"/>
                </a:solidFill>
              </a:rPr>
              <a:t> SDMX Istat toolkit download: </a:t>
            </a:r>
            <a:r>
              <a:rPr lang="en-US" dirty="0">
                <a:solidFill>
                  <a:srgbClr val="0070C0"/>
                </a:solidFill>
              </a:rPr>
              <a:t>https://sdmxistattoolkit.github.io/index.html</a:t>
            </a:r>
          </a:p>
          <a:p>
            <a:pPr>
              <a:spcAft>
                <a:spcPts val="600"/>
              </a:spcAft>
            </a:pPr>
            <a:r>
              <a:rPr lang="en-US" dirty="0">
                <a:solidFill>
                  <a:srgbClr val="505150"/>
                </a:solidFill>
              </a:rPr>
              <a:t>Data Browser in action: </a:t>
            </a:r>
          </a:p>
          <a:p>
            <a:pPr marL="114300" indent="-171450">
              <a:spcAft>
                <a:spcPts val="600"/>
              </a:spcAft>
              <a:buFont typeface="Wingdings" panose="05000000000000000000" pitchFamily="2" charset="2"/>
              <a:buChar char="q"/>
            </a:pPr>
            <a:r>
              <a:rPr lang="en-US" dirty="0">
                <a:solidFill>
                  <a:srgbClr val="505150"/>
                </a:solidFill>
              </a:rPr>
              <a:t> Permanent census of population and housing: </a:t>
            </a:r>
            <a:r>
              <a:rPr lang="en-US" dirty="0">
                <a:solidFill>
                  <a:srgbClr val="0070C0"/>
                </a:solidFill>
                <a:hlinkClick r:id="rId3">
                  <a:extLst>
                    <a:ext uri="{A12FA001-AC4F-418D-AE19-62706E023703}">
                      <ahyp:hlinkClr xmlns:ahyp="http://schemas.microsoft.com/office/drawing/2018/hyperlinkcolor" xmlns="" val="tx"/>
                    </a:ext>
                  </a:extLst>
                </a:hlinkClick>
              </a:rPr>
              <a:t>https://esploradati.censimentopopolazione.istat.it/databrowser/#/en</a:t>
            </a:r>
            <a:endParaRPr lang="en-US" dirty="0">
              <a:solidFill>
                <a:srgbClr val="0070C0"/>
              </a:solidFill>
            </a:endParaRPr>
          </a:p>
          <a:p>
            <a:pPr indent="-171450">
              <a:spcAft>
                <a:spcPts val="600"/>
              </a:spcAft>
              <a:buFont typeface="Wingdings" panose="05000000000000000000" pitchFamily="2" charset="2"/>
              <a:buChar char="q"/>
            </a:pPr>
            <a:r>
              <a:rPr lang="en-US" dirty="0">
                <a:solidFill>
                  <a:srgbClr val="505150"/>
                </a:solidFill>
              </a:rPr>
              <a:t> Corporate dissemination data warehouse (IstatData): </a:t>
            </a:r>
            <a:r>
              <a:rPr lang="en-US" dirty="0">
                <a:solidFill>
                  <a:srgbClr val="0070C0"/>
                </a:solidFill>
                <a:hlinkClick r:id="rId4">
                  <a:extLst>
                    <a:ext uri="{A12FA001-AC4F-418D-AE19-62706E023703}">
                      <ahyp:hlinkClr xmlns:ahyp="http://schemas.microsoft.com/office/drawing/2018/hyperlinkcolor" xmlns="" val="tx"/>
                    </a:ext>
                  </a:extLst>
                </a:hlinkClick>
              </a:rPr>
              <a:t>https://esploradati.istat.it/databrowser/#/en</a:t>
            </a:r>
            <a:endParaRPr lang="en-US" dirty="0">
              <a:solidFill>
                <a:srgbClr val="0070C0"/>
              </a:solidFill>
            </a:endParaRPr>
          </a:p>
          <a:p>
            <a:pPr indent="-171450">
              <a:spcAft>
                <a:spcPts val="600"/>
              </a:spcAft>
              <a:buFont typeface="Wingdings" panose="05000000000000000000" pitchFamily="2" charset="2"/>
              <a:buChar char="q"/>
            </a:pPr>
            <a:r>
              <a:rPr lang="en-US" dirty="0">
                <a:solidFill>
                  <a:srgbClr val="505150"/>
                </a:solidFill>
              </a:rPr>
              <a:t> External trade dissemination system (CoeWeb):  </a:t>
            </a:r>
            <a:r>
              <a:rPr lang="en-US" dirty="0">
                <a:solidFill>
                  <a:srgbClr val="0070C0"/>
                </a:solidFill>
              </a:rPr>
              <a:t>https://esploradati.istat.it/coeweb/databrowser/#/en </a:t>
            </a:r>
          </a:p>
        </p:txBody>
      </p:sp>
    </p:spTree>
    <p:extLst>
      <p:ext uri="{BB962C8B-B14F-4D97-AF65-F5344CB8AC3E}">
        <p14:creationId xmlns:p14="http://schemas.microsoft.com/office/powerpoint/2010/main" val="1975414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468895" y="163643"/>
            <a:ext cx="11269308" cy="384721"/>
          </a:xfrm>
        </p:spPr>
        <p:txBody>
          <a:bodyPr/>
          <a:lstStyle/>
          <a:p>
            <a:r>
              <a:rPr lang="en-GB" altLang="it-IT" dirty="0"/>
              <a:t>The guiding light: the matrix “Projects x Needs”</a:t>
            </a:r>
            <a:endParaRPr lang="en-GB" dirty="0"/>
          </a:p>
        </p:txBody>
      </p:sp>
      <p:sp>
        <p:nvSpPr>
          <p:cNvPr id="5" name="Segnaposto numero diapositiva 4"/>
          <p:cNvSpPr>
            <a:spLocks noGrp="1"/>
          </p:cNvSpPr>
          <p:nvPr>
            <p:ph type="sldNum" sz="quarter" idx="11"/>
          </p:nvPr>
        </p:nvSpPr>
        <p:spPr>
          <a:xfrm>
            <a:off x="11623751" y="6328625"/>
            <a:ext cx="501650" cy="365125"/>
          </a:xfrm>
        </p:spPr>
        <p:txBody>
          <a:bodyPr/>
          <a:lstStyle/>
          <a:p>
            <a:pPr>
              <a:defRPr/>
            </a:pPr>
            <a:fld id="{48B4153A-D4C5-4CEF-8992-0D8815C829E3}" type="slidenum">
              <a:rPr lang="en-US" smtClean="0"/>
              <a:pPr>
                <a:defRPr/>
              </a:pPr>
              <a:t>5</a:t>
            </a:fld>
            <a:endParaRPr lang="en-US" dirty="0"/>
          </a:p>
        </p:txBody>
      </p:sp>
      <p:sp>
        <p:nvSpPr>
          <p:cNvPr id="6" name="Rettangolo arrotondato 5"/>
          <p:cNvSpPr/>
          <p:nvPr/>
        </p:nvSpPr>
        <p:spPr>
          <a:xfrm>
            <a:off x="328641" y="4302056"/>
            <a:ext cx="2489404" cy="887884"/>
          </a:xfrm>
          <a:prstGeom prst="roundRect">
            <a:avLst/>
          </a:prstGeom>
          <a:solidFill>
            <a:srgbClr val="FFE38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I.Stat</a:t>
            </a:r>
          </a:p>
        </p:txBody>
      </p:sp>
      <p:sp>
        <p:nvSpPr>
          <p:cNvPr id="7" name="Rettangolo arrotondato 6"/>
          <p:cNvSpPr/>
          <p:nvPr/>
        </p:nvSpPr>
        <p:spPr>
          <a:xfrm>
            <a:off x="337881" y="827412"/>
            <a:ext cx="2489405" cy="11817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Hub of the public statistics</a:t>
            </a:r>
          </a:p>
          <a:p>
            <a:pPr algn="ctr"/>
            <a:r>
              <a:rPr lang="en-GB" dirty="0">
                <a:solidFill>
                  <a:schemeClr val="tx1"/>
                </a:solidFill>
              </a:rPr>
              <a:t>(National Statistical System)</a:t>
            </a:r>
          </a:p>
        </p:txBody>
      </p:sp>
      <p:sp>
        <p:nvSpPr>
          <p:cNvPr id="9" name="Rettangolo arrotondato 8"/>
          <p:cNvSpPr/>
          <p:nvPr/>
        </p:nvSpPr>
        <p:spPr>
          <a:xfrm>
            <a:off x="337881" y="5271056"/>
            <a:ext cx="2489404" cy="66708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External Trade system CoeWeb</a:t>
            </a:r>
          </a:p>
        </p:txBody>
      </p:sp>
      <p:sp>
        <p:nvSpPr>
          <p:cNvPr id="13" name="Rettangolo arrotondato 12"/>
          <p:cNvSpPr/>
          <p:nvPr/>
        </p:nvSpPr>
        <p:spPr>
          <a:xfrm>
            <a:off x="337881" y="5999234"/>
            <a:ext cx="2489404" cy="311197"/>
          </a:xfrm>
          <a:prstGeom prst="round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Census Hub</a:t>
            </a:r>
          </a:p>
        </p:txBody>
      </p:sp>
      <p:sp>
        <p:nvSpPr>
          <p:cNvPr id="14" name="Rettangolo arrotondato 13"/>
          <p:cNvSpPr/>
          <p:nvPr/>
        </p:nvSpPr>
        <p:spPr>
          <a:xfrm>
            <a:off x="337881" y="6400232"/>
            <a:ext cx="2489404" cy="311197"/>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IMF SDDS PLUS</a:t>
            </a:r>
          </a:p>
        </p:txBody>
      </p:sp>
      <p:sp>
        <p:nvSpPr>
          <p:cNvPr id="15" name="CasellaDiTesto 14"/>
          <p:cNvSpPr txBox="1"/>
          <p:nvPr/>
        </p:nvSpPr>
        <p:spPr>
          <a:xfrm>
            <a:off x="2977116" y="724383"/>
            <a:ext cx="9027041" cy="13535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marL="285750" indent="-285750" algn="l">
              <a:buFont typeface="Arial" panose="020B0604020202020204" pitchFamily="34" charset="0"/>
              <a:buChar char="•"/>
            </a:pPr>
            <a:r>
              <a:rPr lang="en-GB" dirty="0">
                <a:solidFill>
                  <a:schemeClr val="tx1"/>
                </a:solidFill>
              </a:rPr>
              <a:t>Data hub approach for browsing different SDMX sources</a:t>
            </a:r>
          </a:p>
          <a:p>
            <a:pPr marL="285750" indent="-285750" algn="l">
              <a:buFont typeface="Arial" panose="020B0604020202020204" pitchFamily="34" charset="0"/>
              <a:buChar char="•"/>
            </a:pPr>
            <a:r>
              <a:rPr lang="en-GB" dirty="0">
                <a:solidFill>
                  <a:schemeClr val="tx1"/>
                </a:solidFill>
              </a:rPr>
              <a:t>Linking and slicing datasets coming from different SDMX sources</a:t>
            </a:r>
          </a:p>
          <a:p>
            <a:pPr marL="285750" indent="-285750" algn="l">
              <a:buFont typeface="Arial" panose="020B0604020202020204" pitchFamily="34" charset="0"/>
              <a:buChar char="•"/>
            </a:pPr>
            <a:r>
              <a:rPr lang="en-GB" dirty="0">
                <a:solidFill>
                  <a:schemeClr val="tx1"/>
                </a:solidFill>
              </a:rPr>
              <a:t>Easy to install, configure and maintain</a:t>
            </a:r>
          </a:p>
          <a:p>
            <a:pPr marL="285750" indent="-285750" algn="l">
              <a:buFont typeface="Arial" panose="020B0604020202020204" pitchFamily="34" charset="0"/>
              <a:buChar char="•"/>
            </a:pPr>
            <a:r>
              <a:rPr lang="en-GB" dirty="0">
                <a:solidFill>
                  <a:schemeClr val="tx1"/>
                </a:solidFill>
              </a:rPr>
              <a:t>Easy to use</a:t>
            </a:r>
          </a:p>
          <a:p>
            <a:pPr marL="285750" indent="-285750" algn="l">
              <a:buFont typeface="Arial" panose="020B0604020202020204" pitchFamily="34" charset="0"/>
              <a:buChar char="•"/>
            </a:pPr>
            <a:r>
              <a:rPr lang="en-GB" dirty="0">
                <a:solidFill>
                  <a:schemeClr val="tx1"/>
                </a:solidFill>
              </a:rPr>
              <a:t>Data Collection using different formats of data files (CSV , Excel, PX, SDMX-ML) </a:t>
            </a:r>
          </a:p>
        </p:txBody>
      </p:sp>
      <p:sp>
        <p:nvSpPr>
          <p:cNvPr id="16" name="CasellaDiTesto 15"/>
          <p:cNvSpPr txBox="1"/>
          <p:nvPr/>
        </p:nvSpPr>
        <p:spPr>
          <a:xfrm>
            <a:off x="2977116" y="4298122"/>
            <a:ext cx="9027041" cy="913607"/>
          </a:xfrm>
          <a:prstGeom prst="rect">
            <a:avLst/>
          </a:prstGeom>
          <a:solidFill>
            <a:srgbClr val="FFE389"/>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285750" indent="-285750">
              <a:buFont typeface="Arial" panose="020B0604020202020204" pitchFamily="34" charset="0"/>
              <a:buChar cha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solidFill>
                  <a:schemeClr val="tx1"/>
                </a:solidFill>
              </a:rPr>
              <a:t>Cross-domain approach</a:t>
            </a:r>
          </a:p>
          <a:p>
            <a:r>
              <a:rPr lang="en-GB" dirty="0">
                <a:solidFill>
                  <a:schemeClr val="tx1"/>
                </a:solidFill>
              </a:rPr>
              <a:t>Maintaining well appreciated “legacy” features (including a performant database schema)</a:t>
            </a:r>
          </a:p>
          <a:p>
            <a:r>
              <a:rPr lang="en-GB" dirty="0">
                <a:solidFill>
                  <a:schemeClr val="tx1"/>
                </a:solidFill>
              </a:rPr>
              <a:t>Efficient downloads</a:t>
            </a:r>
          </a:p>
        </p:txBody>
      </p:sp>
      <p:sp>
        <p:nvSpPr>
          <p:cNvPr id="17" name="CasellaDiTesto 16"/>
          <p:cNvSpPr txBox="1"/>
          <p:nvPr/>
        </p:nvSpPr>
        <p:spPr>
          <a:xfrm>
            <a:off x="2977116" y="5271056"/>
            <a:ext cx="9027042" cy="68640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285750" indent="-285750">
              <a:buFont typeface="Arial" panose="020B0604020202020204" pitchFamily="34" charset="0"/>
              <a:buChar cha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solidFill>
                  <a:schemeClr val="tx1"/>
                </a:solidFill>
              </a:rPr>
              <a:t>Performance</a:t>
            </a:r>
          </a:p>
          <a:p>
            <a:r>
              <a:rPr lang="en-GB" dirty="0">
                <a:solidFill>
                  <a:schemeClr val="tx1"/>
                </a:solidFill>
              </a:rPr>
              <a:t>Navigation paths for browsing huge datasets</a:t>
            </a:r>
          </a:p>
        </p:txBody>
      </p:sp>
      <p:sp>
        <p:nvSpPr>
          <p:cNvPr id="19" name="CasellaDiTesto 18"/>
          <p:cNvSpPr txBox="1"/>
          <p:nvPr/>
        </p:nvSpPr>
        <p:spPr>
          <a:xfrm>
            <a:off x="2977116" y="5999230"/>
            <a:ext cx="9027042" cy="320214"/>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285750" indent="-285750">
              <a:buFont typeface="Arial" panose="020B0604020202020204" pitchFamily="34" charset="0"/>
              <a:buChar cha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solidFill>
                  <a:schemeClr val="tx1"/>
                </a:solidFill>
              </a:rPr>
              <a:t>Compliant with SDMX 2.0 cross-sectional </a:t>
            </a:r>
          </a:p>
        </p:txBody>
      </p:sp>
      <p:sp>
        <p:nvSpPr>
          <p:cNvPr id="20" name="CasellaDiTesto 19"/>
          <p:cNvSpPr txBox="1"/>
          <p:nvPr/>
        </p:nvSpPr>
        <p:spPr>
          <a:xfrm>
            <a:off x="2977116" y="6391215"/>
            <a:ext cx="9027042" cy="32021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285750" indent="-285750">
              <a:buFont typeface="Arial" panose="020B0604020202020204" pitchFamily="34" charset="0"/>
              <a:buChar cha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solidFill>
                  <a:schemeClr val="tx1"/>
                </a:solidFill>
              </a:rPr>
              <a:t>Mapping</a:t>
            </a:r>
          </a:p>
        </p:txBody>
      </p:sp>
      <p:sp>
        <p:nvSpPr>
          <p:cNvPr id="4" name="Rettangolo arrotondato 10">
            <a:extLst>
              <a:ext uri="{FF2B5EF4-FFF2-40B4-BE49-F238E27FC236}">
                <a16:creationId xmlns:a16="http://schemas.microsoft.com/office/drawing/2014/main" id="{1A7ECCEE-7C7D-9306-9D41-0E3C990D23C2}"/>
              </a:ext>
            </a:extLst>
          </p:cNvPr>
          <p:cNvSpPr/>
          <p:nvPr/>
        </p:nvSpPr>
        <p:spPr>
          <a:xfrm>
            <a:off x="328640" y="2152419"/>
            <a:ext cx="2489404" cy="771553"/>
          </a:xfrm>
          <a:prstGeom prst="roundRect">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International Cooperation</a:t>
            </a:r>
          </a:p>
        </p:txBody>
      </p:sp>
      <p:sp>
        <p:nvSpPr>
          <p:cNvPr id="23" name="CasellaDiTesto 21">
            <a:extLst>
              <a:ext uri="{FF2B5EF4-FFF2-40B4-BE49-F238E27FC236}">
                <a16:creationId xmlns:a16="http://schemas.microsoft.com/office/drawing/2014/main" id="{28FA9531-8820-4637-3E03-95844F1A1892}"/>
              </a:ext>
            </a:extLst>
          </p:cNvPr>
          <p:cNvSpPr txBox="1"/>
          <p:nvPr/>
        </p:nvSpPr>
        <p:spPr>
          <a:xfrm>
            <a:off x="2977116" y="2126161"/>
            <a:ext cx="9027042" cy="830555"/>
          </a:xfrm>
          <a:prstGeom prst="rect">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285750" indent="-285750">
              <a:buFont typeface="Arial" panose="020B0604020202020204" pitchFamily="34" charset="0"/>
              <a:buChar cha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solidFill>
                  <a:schemeClr val="tx1"/>
                </a:solidFill>
              </a:rPr>
              <a:t>Easy to install, configure and maintain</a:t>
            </a:r>
          </a:p>
          <a:p>
            <a:r>
              <a:rPr lang="en-GB" dirty="0">
                <a:solidFill>
                  <a:schemeClr val="tx1"/>
                </a:solidFill>
              </a:rPr>
              <a:t>Easy to use</a:t>
            </a:r>
          </a:p>
          <a:p>
            <a:r>
              <a:rPr lang="en-GB" dirty="0">
                <a:solidFill>
                  <a:schemeClr val="tx1"/>
                </a:solidFill>
              </a:rPr>
              <a:t>One system for both Reporting and Dissemination</a:t>
            </a:r>
          </a:p>
        </p:txBody>
      </p:sp>
      <p:sp>
        <p:nvSpPr>
          <p:cNvPr id="24" name="Rettangolo arrotondato 9">
            <a:extLst>
              <a:ext uri="{FF2B5EF4-FFF2-40B4-BE49-F238E27FC236}">
                <a16:creationId xmlns:a16="http://schemas.microsoft.com/office/drawing/2014/main" id="{EBAF4828-E0F7-141A-1510-F1B07662A221}"/>
              </a:ext>
            </a:extLst>
          </p:cNvPr>
          <p:cNvSpPr/>
          <p:nvPr/>
        </p:nvSpPr>
        <p:spPr>
          <a:xfrm>
            <a:off x="328643" y="3908893"/>
            <a:ext cx="2489404" cy="342317"/>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Censuses</a:t>
            </a:r>
          </a:p>
        </p:txBody>
      </p:sp>
      <p:sp>
        <p:nvSpPr>
          <p:cNvPr id="25" name="CasellaDiTesto 17">
            <a:extLst>
              <a:ext uri="{FF2B5EF4-FFF2-40B4-BE49-F238E27FC236}">
                <a16:creationId xmlns:a16="http://schemas.microsoft.com/office/drawing/2014/main" id="{F62110BA-C045-416F-784B-8098AFA0CBFB}"/>
              </a:ext>
            </a:extLst>
          </p:cNvPr>
          <p:cNvSpPr txBox="1"/>
          <p:nvPr/>
        </p:nvSpPr>
        <p:spPr>
          <a:xfrm>
            <a:off x="2977116" y="3916662"/>
            <a:ext cx="9027042" cy="320214"/>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285750" indent="-285750">
              <a:buFont typeface="Arial" panose="020B0604020202020204" pitchFamily="34" charset="0"/>
              <a:buChar cha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dirty="0">
                <a:solidFill>
                  <a:schemeClr val="tx1"/>
                </a:solidFill>
              </a:rPr>
              <a:t>Dashboards</a:t>
            </a:r>
          </a:p>
        </p:txBody>
      </p:sp>
      <p:sp>
        <p:nvSpPr>
          <p:cNvPr id="26" name="Rettangolo arrotondato 7">
            <a:extLst>
              <a:ext uri="{FF2B5EF4-FFF2-40B4-BE49-F238E27FC236}">
                <a16:creationId xmlns:a16="http://schemas.microsoft.com/office/drawing/2014/main" id="{8A031590-78B4-06E2-A4DD-7C8B3909627D}"/>
              </a:ext>
            </a:extLst>
          </p:cNvPr>
          <p:cNvSpPr/>
          <p:nvPr/>
        </p:nvSpPr>
        <p:spPr>
          <a:xfrm>
            <a:off x="328644" y="3039728"/>
            <a:ext cx="2489404" cy="799189"/>
          </a:xfrm>
          <a:prstGeom prst="roundRect">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Reporting</a:t>
            </a:r>
          </a:p>
        </p:txBody>
      </p:sp>
      <p:sp>
        <p:nvSpPr>
          <p:cNvPr id="27" name="CasellaDiTesto 20">
            <a:extLst>
              <a:ext uri="{FF2B5EF4-FFF2-40B4-BE49-F238E27FC236}">
                <a16:creationId xmlns:a16="http://schemas.microsoft.com/office/drawing/2014/main" id="{420081E4-8EE0-922A-4E25-4429CF7D2BE3}"/>
              </a:ext>
            </a:extLst>
          </p:cNvPr>
          <p:cNvSpPr txBox="1"/>
          <p:nvPr/>
        </p:nvSpPr>
        <p:spPr>
          <a:xfrm>
            <a:off x="2977116" y="3008104"/>
            <a:ext cx="9027042" cy="830555"/>
          </a:xfrm>
          <a:prstGeom prst="rect">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285750" indent="-285750">
              <a:buFont typeface="Arial" panose="020B0604020202020204" pitchFamily="34" charset="0"/>
              <a:buChar char="•"/>
              <a:defRPr>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GB" sz="1700" dirty="0">
                <a:solidFill>
                  <a:schemeClr val="tx1"/>
                </a:solidFill>
              </a:rPr>
              <a:t>Specialised features (e.g., upgrade DSD, compare DSD,  Table identifier, </a:t>
            </a:r>
            <a:r>
              <a:rPr lang="en-GB" sz="1700" dirty="0" err="1">
                <a:solidFill>
                  <a:schemeClr val="tx1"/>
                </a:solidFill>
              </a:rPr>
              <a:t>NaN</a:t>
            </a:r>
            <a:r>
              <a:rPr lang="en-GB" sz="1700" dirty="0">
                <a:solidFill>
                  <a:schemeClr val="tx1"/>
                </a:solidFill>
              </a:rPr>
              <a:t>, Constraints, etc.)</a:t>
            </a:r>
          </a:p>
          <a:p>
            <a:r>
              <a:rPr lang="en-US" sz="1700" dirty="0">
                <a:solidFill>
                  <a:schemeClr val="tx1"/>
                </a:solidFill>
              </a:rPr>
              <a:t>Satisfy Eurostat strict rules and exceptions</a:t>
            </a:r>
          </a:p>
          <a:p>
            <a:r>
              <a:rPr lang="en-US" sz="1700" dirty="0">
                <a:solidFill>
                  <a:schemeClr val="tx1"/>
                </a:solidFill>
              </a:rPr>
              <a:t>Mapping</a:t>
            </a:r>
            <a:endParaRPr lang="en-GB" sz="1700" dirty="0">
              <a:solidFill>
                <a:schemeClr val="tx1"/>
              </a:solidFill>
            </a:endParaRPr>
          </a:p>
        </p:txBody>
      </p:sp>
    </p:spTree>
    <p:extLst>
      <p:ext uri="{BB962C8B-B14F-4D97-AF65-F5344CB8AC3E}">
        <p14:creationId xmlns:p14="http://schemas.microsoft.com/office/powerpoint/2010/main" val="2955229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652404" y="773345"/>
            <a:ext cx="10887191" cy="5771294"/>
          </a:xfrm>
        </p:spPr>
        <p:txBody>
          <a:bodyPr/>
          <a:lstStyle/>
          <a:p>
            <a:pPr>
              <a:spcBef>
                <a:spcPts val="0"/>
              </a:spcBef>
              <a:spcAft>
                <a:spcPts val="0"/>
              </a:spcAft>
              <a:buFont typeface="Wingdings" panose="05000000000000000000" pitchFamily="2" charset="2"/>
              <a:buChar char="q"/>
              <a:defRPr/>
            </a:pPr>
            <a:r>
              <a:rPr lang="en-GB" sz="2000" dirty="0">
                <a:solidFill>
                  <a:schemeClr val="tx1"/>
                </a:solidFill>
              </a:rPr>
              <a:t>Business processes driven and u</a:t>
            </a:r>
            <a:r>
              <a:rPr lang="en-GB" sz="2000" b="0" dirty="0">
                <a:solidFill>
                  <a:schemeClr val="tx1"/>
                </a:solidFill>
              </a:rPr>
              <a:t>ser experiences based</a:t>
            </a:r>
          </a:p>
          <a:p>
            <a:pPr lvl="1">
              <a:spcBef>
                <a:spcPts val="0"/>
              </a:spcBef>
              <a:spcAft>
                <a:spcPts val="0"/>
              </a:spcAft>
              <a:buFont typeface="Wingdings" panose="05000000000000000000" pitchFamily="2" charset="2"/>
              <a:buChar char="q"/>
              <a:defRPr/>
            </a:pPr>
            <a:r>
              <a:rPr lang="en-GB" sz="1800" b="0" dirty="0">
                <a:solidFill>
                  <a:schemeClr val="tx1"/>
                </a:solidFill>
              </a:rPr>
              <a:t> ad-hoc features for each well identified process (data and metadata management, collection, processing, reporting, dissemination) </a:t>
            </a:r>
          </a:p>
          <a:p>
            <a:pPr lvl="1">
              <a:spcBef>
                <a:spcPts val="0"/>
              </a:spcBef>
              <a:spcAft>
                <a:spcPts val="0"/>
              </a:spcAft>
              <a:buFont typeface="Wingdings" panose="05000000000000000000" pitchFamily="2" charset="2"/>
              <a:buChar char="q"/>
              <a:defRPr/>
            </a:pPr>
            <a:r>
              <a:rPr lang="en-GB" sz="1800" b="0" dirty="0">
                <a:solidFill>
                  <a:schemeClr val="tx1"/>
                </a:solidFill>
              </a:rPr>
              <a:t> feedbacks from more than 500 users/testers on new features and features improvements</a:t>
            </a:r>
          </a:p>
          <a:p>
            <a:pPr>
              <a:spcBef>
                <a:spcPts val="0"/>
              </a:spcBef>
              <a:spcAft>
                <a:spcPts val="0"/>
              </a:spcAft>
              <a:buFont typeface="Wingdings" panose="05000000000000000000" pitchFamily="2" charset="2"/>
              <a:buChar char="q"/>
              <a:defRPr/>
            </a:pPr>
            <a:r>
              <a:rPr lang="en-GB" sz="2000" dirty="0">
                <a:solidFill>
                  <a:schemeClr val="tx1"/>
                </a:solidFill>
              </a:rPr>
              <a:t> Usability</a:t>
            </a:r>
          </a:p>
          <a:p>
            <a:pPr lvl="1">
              <a:spcBef>
                <a:spcPts val="0"/>
              </a:spcBef>
              <a:spcAft>
                <a:spcPts val="0"/>
              </a:spcAft>
              <a:buFont typeface="Wingdings" panose="05000000000000000000" pitchFamily="2" charset="2"/>
              <a:buChar char="q"/>
              <a:defRPr/>
            </a:pPr>
            <a:r>
              <a:rPr lang="en-GB" sz="1800" b="0" dirty="0">
                <a:solidFill>
                  <a:schemeClr val="tx1"/>
                </a:solidFill>
              </a:rPr>
              <a:t> wizards, guided paths, “dashboarding” approach</a:t>
            </a:r>
          </a:p>
          <a:p>
            <a:pPr>
              <a:spcBef>
                <a:spcPts val="0"/>
              </a:spcBef>
              <a:spcAft>
                <a:spcPts val="0"/>
              </a:spcAft>
              <a:buFont typeface="Wingdings" panose="05000000000000000000" pitchFamily="2" charset="2"/>
              <a:buChar char="q"/>
              <a:defRPr/>
            </a:pPr>
            <a:r>
              <a:rPr lang="en-GB" sz="2000" dirty="0">
                <a:solidFill>
                  <a:schemeClr val="tx1"/>
                </a:solidFill>
              </a:rPr>
              <a:t> Flexibility</a:t>
            </a:r>
          </a:p>
          <a:p>
            <a:pPr lvl="1">
              <a:spcBef>
                <a:spcPts val="0"/>
              </a:spcBef>
              <a:spcAft>
                <a:spcPts val="0"/>
              </a:spcAft>
              <a:buFont typeface="Wingdings" panose="05000000000000000000" pitchFamily="2" charset="2"/>
              <a:buChar char="q"/>
              <a:defRPr/>
            </a:pPr>
            <a:r>
              <a:rPr lang="en-GB" sz="1800" b="0" dirty="0">
                <a:solidFill>
                  <a:schemeClr val="tx1"/>
                </a:solidFill>
              </a:rPr>
              <a:t> easy to find shortcuts</a:t>
            </a:r>
          </a:p>
          <a:p>
            <a:pPr lvl="1">
              <a:spcBef>
                <a:spcPts val="0"/>
              </a:spcBef>
              <a:spcAft>
                <a:spcPts val="0"/>
              </a:spcAft>
              <a:buFont typeface="Wingdings" panose="05000000000000000000" pitchFamily="2" charset="2"/>
              <a:buChar char="q"/>
              <a:defRPr/>
            </a:pPr>
            <a:r>
              <a:rPr lang="en-GB" sz="1800" b="0" dirty="0">
                <a:solidFill>
                  <a:schemeClr val="tx1"/>
                </a:solidFill>
              </a:rPr>
              <a:t> hide/overcome rigidities of SDMX </a:t>
            </a:r>
          </a:p>
          <a:p>
            <a:pPr>
              <a:spcBef>
                <a:spcPts val="0"/>
              </a:spcBef>
              <a:spcAft>
                <a:spcPts val="0"/>
              </a:spcAft>
              <a:buFont typeface="Wingdings" panose="05000000000000000000" pitchFamily="2" charset="2"/>
              <a:buChar char="q"/>
              <a:defRPr/>
            </a:pPr>
            <a:r>
              <a:rPr lang="en-GB" sz="2000" dirty="0">
                <a:solidFill>
                  <a:schemeClr val="tx1"/>
                </a:solidFill>
              </a:rPr>
              <a:t> Plug and Play</a:t>
            </a:r>
          </a:p>
          <a:p>
            <a:pPr lvl="1">
              <a:spcBef>
                <a:spcPts val="0"/>
              </a:spcBef>
              <a:spcAft>
                <a:spcPts val="0"/>
              </a:spcAft>
              <a:buFont typeface="Wingdings" panose="05000000000000000000" pitchFamily="2" charset="2"/>
              <a:buChar char="q"/>
              <a:defRPr/>
            </a:pPr>
            <a:r>
              <a:rPr lang="en-GB" sz="1800" b="0" dirty="0">
                <a:solidFill>
                  <a:schemeClr val="tx1"/>
                </a:solidFill>
              </a:rPr>
              <a:t> easy and quick installation</a:t>
            </a:r>
          </a:p>
          <a:p>
            <a:pPr lvl="1">
              <a:spcBef>
                <a:spcPts val="0"/>
              </a:spcBef>
              <a:spcAft>
                <a:spcPts val="0"/>
              </a:spcAft>
              <a:buFont typeface="Wingdings" panose="05000000000000000000" pitchFamily="2" charset="2"/>
              <a:buChar char="q"/>
              <a:defRPr/>
            </a:pPr>
            <a:r>
              <a:rPr lang="en-GB" sz="1800" b="0" dirty="0">
                <a:solidFill>
                  <a:schemeClr val="tx1"/>
                </a:solidFill>
              </a:rPr>
              <a:t> basic IT skills for installation and support (</a:t>
            </a:r>
            <a:r>
              <a:rPr lang="en-GB" altLang="it-IT" sz="1800" b="0" dirty="0">
                <a:solidFill>
                  <a:schemeClr val="tx1"/>
                </a:solidFill>
              </a:rPr>
              <a:t>Technical skills easy to find in statistical organizations)</a:t>
            </a:r>
            <a:endParaRPr lang="en-GB" sz="1800" b="0" dirty="0">
              <a:solidFill>
                <a:schemeClr val="tx1"/>
              </a:solidFill>
            </a:endParaRPr>
          </a:p>
          <a:p>
            <a:pPr lvl="1">
              <a:spcBef>
                <a:spcPts val="0"/>
              </a:spcBef>
              <a:spcAft>
                <a:spcPts val="0"/>
              </a:spcAft>
              <a:buFont typeface="Wingdings" panose="05000000000000000000" pitchFamily="2" charset="2"/>
              <a:buChar char="q"/>
              <a:defRPr/>
            </a:pPr>
            <a:r>
              <a:rPr lang="en-GB" sz="1800" b="0" dirty="0">
                <a:solidFill>
                  <a:schemeClr val="tx1"/>
                </a:solidFill>
              </a:rPr>
              <a:t> administrative console (GUI) for configuration and branding</a:t>
            </a:r>
          </a:p>
          <a:p>
            <a:pPr>
              <a:spcBef>
                <a:spcPts val="0"/>
              </a:spcBef>
              <a:spcAft>
                <a:spcPts val="0"/>
              </a:spcAft>
              <a:buFont typeface="Wingdings" panose="05000000000000000000" pitchFamily="2" charset="2"/>
              <a:buChar char="q"/>
              <a:defRPr/>
            </a:pPr>
            <a:r>
              <a:rPr lang="en-GB" sz="2000" dirty="0">
                <a:solidFill>
                  <a:schemeClr val="tx1"/>
                </a:solidFill>
              </a:rPr>
              <a:t> Performance</a:t>
            </a:r>
          </a:p>
          <a:p>
            <a:pPr lvl="1">
              <a:spcBef>
                <a:spcPts val="0"/>
              </a:spcBef>
              <a:spcAft>
                <a:spcPts val="0"/>
              </a:spcAft>
              <a:buFont typeface="Wingdings" panose="05000000000000000000" pitchFamily="2" charset="2"/>
              <a:buChar char="q"/>
              <a:defRPr/>
            </a:pPr>
            <a:r>
              <a:rPr lang="en-GB" sz="1800" b="0" dirty="0">
                <a:solidFill>
                  <a:schemeClr val="tx1"/>
                </a:solidFill>
              </a:rPr>
              <a:t> at least or better than legacy systems (‘from the request to table rendering’ maximum 10 seconds with 100.000 cells); caching of datasets (cached messages efficient till 1 million of records)</a:t>
            </a:r>
          </a:p>
          <a:p>
            <a:pPr>
              <a:spcBef>
                <a:spcPts val="0"/>
              </a:spcBef>
              <a:spcAft>
                <a:spcPts val="0"/>
              </a:spcAft>
              <a:buFont typeface="Wingdings" panose="05000000000000000000" pitchFamily="2" charset="2"/>
              <a:buChar char="q"/>
              <a:defRPr/>
            </a:pPr>
            <a:r>
              <a:rPr lang="en-GB" sz="2000" dirty="0">
                <a:solidFill>
                  <a:schemeClr val="tx1"/>
                </a:solidFill>
              </a:rPr>
              <a:t>  Extensibility</a:t>
            </a:r>
          </a:p>
          <a:p>
            <a:pPr lvl="1">
              <a:spcBef>
                <a:spcPts val="0"/>
              </a:spcBef>
              <a:spcAft>
                <a:spcPts val="0"/>
              </a:spcAft>
              <a:buFont typeface="Wingdings" panose="05000000000000000000" pitchFamily="2" charset="2"/>
              <a:buChar char="q"/>
              <a:defRPr/>
            </a:pPr>
            <a:r>
              <a:rPr lang="en-GB" sz="1800" b="0" dirty="0">
                <a:solidFill>
                  <a:schemeClr val="tx1"/>
                </a:solidFill>
              </a:rPr>
              <a:t> plugins, mapping, component based</a:t>
            </a:r>
          </a:p>
          <a:p>
            <a:pPr>
              <a:spcBef>
                <a:spcPts val="0"/>
              </a:spcBef>
              <a:spcAft>
                <a:spcPts val="0"/>
              </a:spcAft>
              <a:buFont typeface="Wingdings" panose="05000000000000000000" pitchFamily="2" charset="2"/>
              <a:buChar char="q"/>
              <a:defRPr/>
            </a:pPr>
            <a:r>
              <a:rPr lang="en-GB" sz="2000" dirty="0">
                <a:solidFill>
                  <a:schemeClr val="tx1"/>
                </a:solidFill>
              </a:rPr>
              <a:t> Interoperability</a:t>
            </a:r>
          </a:p>
          <a:p>
            <a:pPr lvl="1">
              <a:spcBef>
                <a:spcPts val="0"/>
              </a:spcBef>
              <a:spcAft>
                <a:spcPts val="0"/>
              </a:spcAft>
              <a:buFont typeface="Wingdings" panose="05000000000000000000" pitchFamily="2" charset="2"/>
              <a:buChar char="q"/>
              <a:defRPr/>
            </a:pPr>
            <a:r>
              <a:rPr lang="en-GB" sz="1800" b="0" dirty="0">
                <a:solidFill>
                  <a:schemeClr val="tx1"/>
                </a:solidFill>
              </a:rPr>
              <a:t> SDMX Registries, SDMX APIs, Hub approach</a:t>
            </a:r>
            <a:endParaRPr lang="en-GB" sz="1600" b="0" dirty="0">
              <a:solidFill>
                <a:schemeClr val="tx1"/>
              </a:solidFill>
            </a:endParaRPr>
          </a:p>
          <a:p>
            <a:pPr marL="0" indent="0">
              <a:spcBef>
                <a:spcPts val="0"/>
              </a:spcBef>
              <a:spcAft>
                <a:spcPts val="600"/>
              </a:spcAft>
              <a:buNone/>
              <a:defRPr/>
            </a:pPr>
            <a:endParaRPr lang="en-GB" sz="2000" dirty="0">
              <a:solidFill>
                <a:schemeClr val="tx1"/>
              </a:solidFill>
            </a:endParaRP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GB" dirty="0"/>
              <a:t>Design and implementation pillars of the Toolkit</a:t>
            </a:r>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6</a:t>
            </a:fld>
            <a:endParaRPr lang="en-US" dirty="0"/>
          </a:p>
        </p:txBody>
      </p:sp>
    </p:spTree>
    <p:extLst>
      <p:ext uri="{BB962C8B-B14F-4D97-AF65-F5344CB8AC3E}">
        <p14:creationId xmlns:p14="http://schemas.microsoft.com/office/powerpoint/2010/main" val="200038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p:txBody>
          <a:bodyPr/>
          <a:lstStyle/>
          <a:p>
            <a:r>
              <a:rPr lang="en-GB" dirty="0"/>
              <a:t>SDMX Toolkit timeline</a:t>
            </a:r>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7</a:t>
            </a:fld>
            <a:endParaRPr lang="en-US" dirty="0"/>
          </a:p>
        </p:txBody>
      </p:sp>
      <p:sp>
        <p:nvSpPr>
          <p:cNvPr id="4" name="Arrow: Right 3">
            <a:extLst>
              <a:ext uri="{FF2B5EF4-FFF2-40B4-BE49-F238E27FC236}">
                <a16:creationId xmlns:a16="http://schemas.microsoft.com/office/drawing/2014/main" id="{DD03BCE4-22CC-F2B7-0A06-1DF6D06F9231}"/>
              </a:ext>
            </a:extLst>
          </p:cNvPr>
          <p:cNvSpPr/>
          <p:nvPr/>
        </p:nvSpPr>
        <p:spPr>
          <a:xfrm>
            <a:off x="545973" y="1528285"/>
            <a:ext cx="11269307" cy="10479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B49A6DB-5753-0BF7-B441-300878C3C1D3}"/>
              </a:ext>
            </a:extLst>
          </p:cNvPr>
          <p:cNvSpPr txBox="1"/>
          <p:nvPr/>
        </p:nvSpPr>
        <p:spPr>
          <a:xfrm>
            <a:off x="688370" y="2432413"/>
            <a:ext cx="646331" cy="369332"/>
          </a:xfrm>
          <a:prstGeom prst="rect">
            <a:avLst/>
          </a:prstGeom>
          <a:noFill/>
        </p:spPr>
        <p:txBody>
          <a:bodyPr wrap="none" rtlCol="0">
            <a:spAutoFit/>
          </a:bodyPr>
          <a:lstStyle/>
          <a:p>
            <a:r>
              <a:rPr lang="it-IT" dirty="0"/>
              <a:t>2014</a:t>
            </a:r>
            <a:endParaRPr lang="en-GB" dirty="0"/>
          </a:p>
        </p:txBody>
      </p:sp>
      <p:sp>
        <p:nvSpPr>
          <p:cNvPr id="7" name="TextBox 6">
            <a:extLst>
              <a:ext uri="{FF2B5EF4-FFF2-40B4-BE49-F238E27FC236}">
                <a16:creationId xmlns:a16="http://schemas.microsoft.com/office/drawing/2014/main" id="{625BABDA-E909-9E56-D7E9-37C7787CF955}"/>
              </a:ext>
            </a:extLst>
          </p:cNvPr>
          <p:cNvSpPr txBox="1"/>
          <p:nvPr/>
        </p:nvSpPr>
        <p:spPr>
          <a:xfrm>
            <a:off x="3441196" y="2442687"/>
            <a:ext cx="646331" cy="369332"/>
          </a:xfrm>
          <a:prstGeom prst="rect">
            <a:avLst/>
          </a:prstGeom>
          <a:noFill/>
        </p:spPr>
        <p:txBody>
          <a:bodyPr wrap="none" rtlCol="0">
            <a:spAutoFit/>
          </a:bodyPr>
          <a:lstStyle/>
          <a:p>
            <a:r>
              <a:rPr lang="it-IT" dirty="0"/>
              <a:t>2018</a:t>
            </a:r>
            <a:endParaRPr lang="en-GB" dirty="0"/>
          </a:p>
        </p:txBody>
      </p:sp>
      <p:sp>
        <p:nvSpPr>
          <p:cNvPr id="8" name="TextBox 7">
            <a:extLst>
              <a:ext uri="{FF2B5EF4-FFF2-40B4-BE49-F238E27FC236}">
                <a16:creationId xmlns:a16="http://schemas.microsoft.com/office/drawing/2014/main" id="{9E70DAB0-BC29-4DF5-F7B6-BD982AEA93FF}"/>
              </a:ext>
            </a:extLst>
          </p:cNvPr>
          <p:cNvSpPr txBox="1"/>
          <p:nvPr/>
        </p:nvSpPr>
        <p:spPr>
          <a:xfrm>
            <a:off x="5288831" y="2432413"/>
            <a:ext cx="646331" cy="369332"/>
          </a:xfrm>
          <a:prstGeom prst="rect">
            <a:avLst/>
          </a:prstGeom>
          <a:noFill/>
        </p:spPr>
        <p:txBody>
          <a:bodyPr wrap="none" rtlCol="0">
            <a:spAutoFit/>
          </a:bodyPr>
          <a:lstStyle/>
          <a:p>
            <a:r>
              <a:rPr lang="it-IT" dirty="0"/>
              <a:t>2020</a:t>
            </a:r>
            <a:endParaRPr lang="en-GB" dirty="0"/>
          </a:p>
        </p:txBody>
      </p:sp>
      <p:sp>
        <p:nvSpPr>
          <p:cNvPr id="9" name="TextBox 8">
            <a:extLst>
              <a:ext uri="{FF2B5EF4-FFF2-40B4-BE49-F238E27FC236}">
                <a16:creationId xmlns:a16="http://schemas.microsoft.com/office/drawing/2014/main" id="{F35E54F7-A70F-E570-93CB-75F42107C252}"/>
              </a:ext>
            </a:extLst>
          </p:cNvPr>
          <p:cNvSpPr txBox="1"/>
          <p:nvPr/>
        </p:nvSpPr>
        <p:spPr>
          <a:xfrm>
            <a:off x="7165453" y="2432413"/>
            <a:ext cx="646331" cy="369332"/>
          </a:xfrm>
          <a:prstGeom prst="rect">
            <a:avLst/>
          </a:prstGeom>
          <a:noFill/>
        </p:spPr>
        <p:txBody>
          <a:bodyPr wrap="none" rtlCol="0">
            <a:spAutoFit/>
          </a:bodyPr>
          <a:lstStyle/>
          <a:p>
            <a:r>
              <a:rPr lang="it-IT" dirty="0"/>
              <a:t>2022</a:t>
            </a:r>
            <a:endParaRPr lang="en-GB" dirty="0"/>
          </a:p>
        </p:txBody>
      </p:sp>
      <p:sp>
        <p:nvSpPr>
          <p:cNvPr id="10" name="TextBox 9">
            <a:extLst>
              <a:ext uri="{FF2B5EF4-FFF2-40B4-BE49-F238E27FC236}">
                <a16:creationId xmlns:a16="http://schemas.microsoft.com/office/drawing/2014/main" id="{00A7C996-CE7C-04E4-C420-7DB39E99249F}"/>
              </a:ext>
            </a:extLst>
          </p:cNvPr>
          <p:cNvSpPr txBox="1"/>
          <p:nvPr/>
        </p:nvSpPr>
        <p:spPr>
          <a:xfrm>
            <a:off x="8704863" y="2432413"/>
            <a:ext cx="646331" cy="369332"/>
          </a:xfrm>
          <a:prstGeom prst="rect">
            <a:avLst/>
          </a:prstGeom>
          <a:noFill/>
        </p:spPr>
        <p:txBody>
          <a:bodyPr wrap="none" rtlCol="0">
            <a:spAutoFit/>
          </a:bodyPr>
          <a:lstStyle/>
          <a:p>
            <a:r>
              <a:rPr lang="it-IT" dirty="0"/>
              <a:t>2023</a:t>
            </a:r>
            <a:endParaRPr lang="en-GB" dirty="0"/>
          </a:p>
        </p:txBody>
      </p:sp>
      <p:cxnSp>
        <p:nvCxnSpPr>
          <p:cNvPr id="12" name="Straight Arrow Connector 11">
            <a:extLst>
              <a:ext uri="{FF2B5EF4-FFF2-40B4-BE49-F238E27FC236}">
                <a16:creationId xmlns:a16="http://schemas.microsoft.com/office/drawing/2014/main" id="{5E702355-583A-25CE-2C87-830831B288A5}"/>
              </a:ext>
            </a:extLst>
          </p:cNvPr>
          <p:cNvCxnSpPr>
            <a:stCxn id="10" idx="3"/>
          </p:cNvCxnSpPr>
          <p:nvPr/>
        </p:nvCxnSpPr>
        <p:spPr>
          <a:xfrm>
            <a:off x="9351194" y="2617079"/>
            <a:ext cx="85104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8820F81-1248-6A45-F288-67DFC4C290DC}"/>
              </a:ext>
            </a:extLst>
          </p:cNvPr>
          <p:cNvSpPr txBox="1"/>
          <p:nvPr/>
        </p:nvSpPr>
        <p:spPr>
          <a:xfrm>
            <a:off x="1814172" y="3196204"/>
            <a:ext cx="1071767" cy="369332"/>
          </a:xfrm>
          <a:prstGeom prst="rect">
            <a:avLst/>
          </a:prstGeom>
          <a:noFill/>
        </p:spPr>
        <p:txBody>
          <a:bodyPr wrap="none" rtlCol="0">
            <a:spAutoFit/>
          </a:bodyPr>
          <a:lstStyle/>
          <a:p>
            <a:pPr algn="ctr"/>
            <a:r>
              <a:rPr lang="it-IT" dirty="0"/>
              <a:t>Prototipe</a:t>
            </a:r>
          </a:p>
        </p:txBody>
      </p:sp>
      <p:sp>
        <p:nvSpPr>
          <p:cNvPr id="15" name="TextBox 14">
            <a:extLst>
              <a:ext uri="{FF2B5EF4-FFF2-40B4-BE49-F238E27FC236}">
                <a16:creationId xmlns:a16="http://schemas.microsoft.com/office/drawing/2014/main" id="{0885F5A1-BCDC-E66B-2DF4-A8AFD94520C2}"/>
              </a:ext>
            </a:extLst>
          </p:cNvPr>
          <p:cNvSpPr txBox="1"/>
          <p:nvPr/>
        </p:nvSpPr>
        <p:spPr>
          <a:xfrm>
            <a:off x="4100425" y="3196204"/>
            <a:ext cx="3287731" cy="369332"/>
          </a:xfrm>
          <a:prstGeom prst="rect">
            <a:avLst/>
          </a:prstGeom>
          <a:noFill/>
        </p:spPr>
        <p:txBody>
          <a:bodyPr wrap="square" rtlCol="0">
            <a:spAutoFit/>
          </a:bodyPr>
          <a:lstStyle/>
          <a:p>
            <a:pPr algn="ctr"/>
            <a:r>
              <a:rPr lang="en-GB" dirty="0"/>
              <a:t>Reengineering</a:t>
            </a:r>
          </a:p>
        </p:txBody>
      </p:sp>
      <p:sp>
        <p:nvSpPr>
          <p:cNvPr id="16" name="TextBox 15">
            <a:extLst>
              <a:ext uri="{FF2B5EF4-FFF2-40B4-BE49-F238E27FC236}">
                <a16:creationId xmlns:a16="http://schemas.microsoft.com/office/drawing/2014/main" id="{D54D4784-08E4-1BAF-D82A-EBEC8BB93460}"/>
              </a:ext>
            </a:extLst>
          </p:cNvPr>
          <p:cNvSpPr txBox="1"/>
          <p:nvPr/>
        </p:nvSpPr>
        <p:spPr>
          <a:xfrm>
            <a:off x="7535311" y="3258716"/>
            <a:ext cx="1492716" cy="369332"/>
          </a:xfrm>
          <a:prstGeom prst="rect">
            <a:avLst/>
          </a:prstGeom>
          <a:noFill/>
        </p:spPr>
        <p:txBody>
          <a:bodyPr wrap="none" rtlCol="0">
            <a:spAutoFit/>
          </a:bodyPr>
          <a:lstStyle/>
          <a:p>
            <a:pPr algn="ctr"/>
            <a:r>
              <a:rPr lang="en-GB" dirty="0"/>
              <a:t>Consolidation</a:t>
            </a:r>
          </a:p>
        </p:txBody>
      </p:sp>
      <p:sp>
        <p:nvSpPr>
          <p:cNvPr id="17" name="TextBox 16">
            <a:extLst>
              <a:ext uri="{FF2B5EF4-FFF2-40B4-BE49-F238E27FC236}">
                <a16:creationId xmlns:a16="http://schemas.microsoft.com/office/drawing/2014/main" id="{58DAC048-311F-98F6-68E6-2C349EBBE278}"/>
              </a:ext>
            </a:extLst>
          </p:cNvPr>
          <p:cNvSpPr txBox="1"/>
          <p:nvPr/>
        </p:nvSpPr>
        <p:spPr>
          <a:xfrm>
            <a:off x="9417079" y="2701906"/>
            <a:ext cx="1060098" cy="369332"/>
          </a:xfrm>
          <a:prstGeom prst="rect">
            <a:avLst/>
          </a:prstGeom>
          <a:noFill/>
        </p:spPr>
        <p:txBody>
          <a:bodyPr wrap="none" rtlCol="0">
            <a:spAutoFit/>
          </a:bodyPr>
          <a:lstStyle/>
          <a:p>
            <a:pPr algn="ctr"/>
            <a:r>
              <a:rPr lang="en-GB" dirty="0">
                <a:solidFill>
                  <a:srgbClr val="FF0000"/>
                </a:solidFill>
              </a:rPr>
              <a:t>Evolution</a:t>
            </a:r>
          </a:p>
        </p:txBody>
      </p:sp>
      <p:sp>
        <p:nvSpPr>
          <p:cNvPr id="18" name="TextBox 17">
            <a:extLst>
              <a:ext uri="{FF2B5EF4-FFF2-40B4-BE49-F238E27FC236}">
                <a16:creationId xmlns:a16="http://schemas.microsoft.com/office/drawing/2014/main" id="{25E8EE0C-8F23-45DF-38BD-E51D004BF684}"/>
              </a:ext>
            </a:extLst>
          </p:cNvPr>
          <p:cNvSpPr txBox="1"/>
          <p:nvPr/>
        </p:nvSpPr>
        <p:spPr>
          <a:xfrm>
            <a:off x="2128718" y="5009948"/>
            <a:ext cx="1931940" cy="461665"/>
          </a:xfrm>
          <a:prstGeom prst="rect">
            <a:avLst/>
          </a:prstGeom>
          <a:noFill/>
        </p:spPr>
        <p:txBody>
          <a:bodyPr wrap="none" rtlCol="0">
            <a:spAutoFit/>
          </a:bodyPr>
          <a:lstStyle/>
          <a:p>
            <a:pPr algn="ctr"/>
            <a:r>
              <a:rPr lang="en-GB" sz="2400" dirty="0"/>
              <a:t>Consolidation</a:t>
            </a:r>
          </a:p>
        </p:txBody>
      </p:sp>
      <p:sp>
        <p:nvSpPr>
          <p:cNvPr id="19" name="TextBox 18">
            <a:extLst>
              <a:ext uri="{FF2B5EF4-FFF2-40B4-BE49-F238E27FC236}">
                <a16:creationId xmlns:a16="http://schemas.microsoft.com/office/drawing/2014/main" id="{C56A2C7F-AA70-49EC-3A3C-6C9244159B5A}"/>
              </a:ext>
            </a:extLst>
          </p:cNvPr>
          <p:cNvSpPr txBox="1"/>
          <p:nvPr/>
        </p:nvSpPr>
        <p:spPr>
          <a:xfrm>
            <a:off x="5113762" y="3829693"/>
            <a:ext cx="1374095" cy="369332"/>
          </a:xfrm>
          <a:prstGeom prst="rect">
            <a:avLst/>
          </a:prstGeom>
          <a:noFill/>
        </p:spPr>
        <p:txBody>
          <a:bodyPr wrap="none" rtlCol="0">
            <a:spAutoFit/>
          </a:bodyPr>
          <a:lstStyle/>
          <a:p>
            <a:pPr algn="ctr"/>
            <a:r>
              <a:rPr lang="en-GB" dirty="0"/>
              <a:t>Performance</a:t>
            </a:r>
          </a:p>
        </p:txBody>
      </p:sp>
      <p:sp>
        <p:nvSpPr>
          <p:cNvPr id="20" name="TextBox 19">
            <a:extLst>
              <a:ext uri="{FF2B5EF4-FFF2-40B4-BE49-F238E27FC236}">
                <a16:creationId xmlns:a16="http://schemas.microsoft.com/office/drawing/2014/main" id="{F395F55E-A66A-6646-842B-01FA1E45E40F}"/>
              </a:ext>
            </a:extLst>
          </p:cNvPr>
          <p:cNvSpPr txBox="1"/>
          <p:nvPr/>
        </p:nvSpPr>
        <p:spPr>
          <a:xfrm>
            <a:off x="5117022" y="4287653"/>
            <a:ext cx="955070" cy="369332"/>
          </a:xfrm>
          <a:prstGeom prst="rect">
            <a:avLst/>
          </a:prstGeom>
          <a:noFill/>
        </p:spPr>
        <p:txBody>
          <a:bodyPr wrap="none" rtlCol="0">
            <a:spAutoFit/>
          </a:bodyPr>
          <a:lstStyle/>
          <a:p>
            <a:pPr algn="ctr"/>
            <a:r>
              <a:rPr lang="en-GB" dirty="0"/>
              <a:t>Mapping</a:t>
            </a:r>
          </a:p>
        </p:txBody>
      </p:sp>
      <p:sp>
        <p:nvSpPr>
          <p:cNvPr id="21" name="TextBox 20">
            <a:extLst>
              <a:ext uri="{FF2B5EF4-FFF2-40B4-BE49-F238E27FC236}">
                <a16:creationId xmlns:a16="http://schemas.microsoft.com/office/drawing/2014/main" id="{A0DF7148-707E-5CD1-A194-9AA648EDDD57}"/>
              </a:ext>
            </a:extLst>
          </p:cNvPr>
          <p:cNvSpPr txBox="1"/>
          <p:nvPr/>
        </p:nvSpPr>
        <p:spPr>
          <a:xfrm>
            <a:off x="5126640" y="4771847"/>
            <a:ext cx="945452" cy="369332"/>
          </a:xfrm>
          <a:prstGeom prst="rect">
            <a:avLst/>
          </a:prstGeom>
          <a:noFill/>
        </p:spPr>
        <p:txBody>
          <a:bodyPr wrap="none" rtlCol="0">
            <a:spAutoFit/>
          </a:bodyPr>
          <a:lstStyle/>
          <a:p>
            <a:pPr algn="ctr"/>
            <a:r>
              <a:rPr lang="en-GB" dirty="0"/>
              <a:t>Transfer</a:t>
            </a:r>
          </a:p>
        </p:txBody>
      </p:sp>
      <p:sp>
        <p:nvSpPr>
          <p:cNvPr id="22" name="TextBox 21">
            <a:extLst>
              <a:ext uri="{FF2B5EF4-FFF2-40B4-BE49-F238E27FC236}">
                <a16:creationId xmlns:a16="http://schemas.microsoft.com/office/drawing/2014/main" id="{1443BE90-472B-DA85-B988-DC93CD71F376}"/>
              </a:ext>
            </a:extLst>
          </p:cNvPr>
          <p:cNvSpPr txBox="1"/>
          <p:nvPr/>
        </p:nvSpPr>
        <p:spPr>
          <a:xfrm>
            <a:off x="5113762" y="5233913"/>
            <a:ext cx="1335622" cy="369332"/>
          </a:xfrm>
          <a:prstGeom prst="rect">
            <a:avLst/>
          </a:prstGeom>
          <a:noFill/>
        </p:spPr>
        <p:txBody>
          <a:bodyPr wrap="none" rtlCol="0">
            <a:spAutoFit/>
          </a:bodyPr>
          <a:lstStyle/>
          <a:p>
            <a:pPr algn="ctr"/>
            <a:r>
              <a:rPr lang="en-GB" dirty="0"/>
              <a:t>Visualisation</a:t>
            </a:r>
          </a:p>
        </p:txBody>
      </p:sp>
      <p:sp>
        <p:nvSpPr>
          <p:cNvPr id="23" name="TextBox 22">
            <a:extLst>
              <a:ext uri="{FF2B5EF4-FFF2-40B4-BE49-F238E27FC236}">
                <a16:creationId xmlns:a16="http://schemas.microsoft.com/office/drawing/2014/main" id="{D29248E0-CE75-E4AD-DB52-EDBC8868AF89}"/>
              </a:ext>
            </a:extLst>
          </p:cNvPr>
          <p:cNvSpPr txBox="1"/>
          <p:nvPr/>
        </p:nvSpPr>
        <p:spPr>
          <a:xfrm>
            <a:off x="5170546" y="5718107"/>
            <a:ext cx="583814" cy="369332"/>
          </a:xfrm>
          <a:prstGeom prst="rect">
            <a:avLst/>
          </a:prstGeom>
          <a:noFill/>
        </p:spPr>
        <p:txBody>
          <a:bodyPr wrap="none" rtlCol="0">
            <a:spAutoFit/>
          </a:bodyPr>
          <a:lstStyle/>
          <a:p>
            <a:pPr algn="ctr"/>
            <a:r>
              <a:rPr lang="en-GB" dirty="0"/>
              <a:t>Hub</a:t>
            </a:r>
          </a:p>
        </p:txBody>
      </p:sp>
      <p:cxnSp>
        <p:nvCxnSpPr>
          <p:cNvPr id="25" name="Straight Connector 24">
            <a:extLst>
              <a:ext uri="{FF2B5EF4-FFF2-40B4-BE49-F238E27FC236}">
                <a16:creationId xmlns:a16="http://schemas.microsoft.com/office/drawing/2014/main" id="{AD6C7331-9CF8-30E3-735C-903149B621EA}"/>
              </a:ext>
            </a:extLst>
          </p:cNvPr>
          <p:cNvCxnSpPr>
            <a:stCxn id="18" idx="3"/>
            <a:endCxn id="19" idx="1"/>
          </p:cNvCxnSpPr>
          <p:nvPr/>
        </p:nvCxnSpPr>
        <p:spPr>
          <a:xfrm flipV="1">
            <a:off x="4060658" y="4014359"/>
            <a:ext cx="1053104" cy="1226422"/>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1D57008F-8B7A-5E91-9484-94D7CB92F0DD}"/>
              </a:ext>
            </a:extLst>
          </p:cNvPr>
          <p:cNvCxnSpPr>
            <a:stCxn id="18" idx="3"/>
            <a:endCxn id="20" idx="1"/>
          </p:cNvCxnSpPr>
          <p:nvPr/>
        </p:nvCxnSpPr>
        <p:spPr>
          <a:xfrm flipV="1">
            <a:off x="4060658" y="4472319"/>
            <a:ext cx="1056364" cy="768462"/>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CF332226-F660-8357-EF2C-6FAE48B30B2A}"/>
              </a:ext>
            </a:extLst>
          </p:cNvPr>
          <p:cNvCxnSpPr>
            <a:stCxn id="18" idx="3"/>
            <a:endCxn id="21" idx="1"/>
          </p:cNvCxnSpPr>
          <p:nvPr/>
        </p:nvCxnSpPr>
        <p:spPr>
          <a:xfrm flipV="1">
            <a:off x="4060658" y="4956513"/>
            <a:ext cx="1065982" cy="284268"/>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20C06537-E0F7-E46A-A782-0B752AA6B190}"/>
              </a:ext>
            </a:extLst>
          </p:cNvPr>
          <p:cNvCxnSpPr>
            <a:stCxn id="18" idx="3"/>
            <a:endCxn id="22" idx="1"/>
          </p:cNvCxnSpPr>
          <p:nvPr/>
        </p:nvCxnSpPr>
        <p:spPr>
          <a:xfrm>
            <a:off x="4060658" y="5240781"/>
            <a:ext cx="1053104" cy="177798"/>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D7F5D055-5971-A1C3-C635-2B3BFBFCDEBE}"/>
              </a:ext>
            </a:extLst>
          </p:cNvPr>
          <p:cNvCxnSpPr>
            <a:stCxn id="18" idx="3"/>
            <a:endCxn id="23" idx="1"/>
          </p:cNvCxnSpPr>
          <p:nvPr/>
        </p:nvCxnSpPr>
        <p:spPr>
          <a:xfrm>
            <a:off x="4060658" y="5240781"/>
            <a:ext cx="1109888" cy="661992"/>
          </a:xfrm>
          <a:prstGeom prst="line">
            <a:avLst/>
          </a:prstGeom>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EC2D974B-ECDC-3702-A29E-EC6CA8991B72}"/>
              </a:ext>
            </a:extLst>
          </p:cNvPr>
          <p:cNvSpPr txBox="1"/>
          <p:nvPr/>
        </p:nvSpPr>
        <p:spPr>
          <a:xfrm>
            <a:off x="5339754" y="6176067"/>
            <a:ext cx="1191352" cy="369332"/>
          </a:xfrm>
          <a:prstGeom prst="rect">
            <a:avLst/>
          </a:prstGeom>
          <a:noFill/>
        </p:spPr>
        <p:txBody>
          <a:bodyPr wrap="none" rtlCol="0">
            <a:spAutoFit/>
          </a:bodyPr>
          <a:lstStyle/>
          <a:p>
            <a:pPr algn="ctr"/>
            <a:r>
              <a:rPr lang="en-GB" dirty="0"/>
              <a:t>Installation</a:t>
            </a:r>
          </a:p>
        </p:txBody>
      </p:sp>
      <p:cxnSp>
        <p:nvCxnSpPr>
          <p:cNvPr id="14" name="Straight Connector 13">
            <a:extLst>
              <a:ext uri="{FF2B5EF4-FFF2-40B4-BE49-F238E27FC236}">
                <a16:creationId xmlns:a16="http://schemas.microsoft.com/office/drawing/2014/main" id="{ED320F39-07FC-BC79-6DA2-5E0B0EA88D0D}"/>
              </a:ext>
            </a:extLst>
          </p:cNvPr>
          <p:cNvCxnSpPr>
            <a:stCxn id="18" idx="3"/>
            <a:endCxn id="2" idx="1"/>
          </p:cNvCxnSpPr>
          <p:nvPr/>
        </p:nvCxnSpPr>
        <p:spPr>
          <a:xfrm>
            <a:off x="4060658" y="5240781"/>
            <a:ext cx="1279096" cy="1119952"/>
          </a:xfrm>
          <a:prstGeom prst="line">
            <a:avLst/>
          </a:prstGeom>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3F1775A0-EA0D-0B82-41A2-1ECBC96320FF}"/>
              </a:ext>
            </a:extLst>
          </p:cNvPr>
          <p:cNvSpPr txBox="1"/>
          <p:nvPr/>
        </p:nvSpPr>
        <p:spPr>
          <a:xfrm>
            <a:off x="7313089" y="3875859"/>
            <a:ext cx="2142510" cy="646331"/>
          </a:xfrm>
          <a:prstGeom prst="rect">
            <a:avLst/>
          </a:prstGeom>
          <a:noFill/>
        </p:spPr>
        <p:txBody>
          <a:bodyPr wrap="none" rtlCol="0">
            <a:spAutoFit/>
          </a:bodyPr>
          <a:lstStyle/>
          <a:p>
            <a:pPr algn="ctr"/>
            <a:r>
              <a:rPr lang="it-IT" dirty="0"/>
              <a:t>MDM v.1.9.3</a:t>
            </a:r>
          </a:p>
          <a:p>
            <a:pPr algn="ctr"/>
            <a:r>
              <a:rPr lang="it-IT" dirty="0"/>
              <a:t>Data Browser v.1.6.3</a:t>
            </a:r>
            <a:endParaRPr lang="en-GB" dirty="0"/>
          </a:p>
        </p:txBody>
      </p:sp>
      <p:sp>
        <p:nvSpPr>
          <p:cNvPr id="24" name="Parentesi graffa aperta 23"/>
          <p:cNvSpPr/>
          <p:nvPr/>
        </p:nvSpPr>
        <p:spPr>
          <a:xfrm rot="16200000">
            <a:off x="2076585" y="1673370"/>
            <a:ext cx="585079" cy="2724727"/>
          </a:xfrm>
          <a:prstGeom prst="lef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
        <p:nvSpPr>
          <p:cNvPr id="36" name="Parentesi graffa aperta 35"/>
          <p:cNvSpPr/>
          <p:nvPr/>
        </p:nvSpPr>
        <p:spPr>
          <a:xfrm rot="16200000">
            <a:off x="5384894" y="1207511"/>
            <a:ext cx="531890" cy="3626613"/>
          </a:xfrm>
          <a:prstGeom prst="lef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7" name="Parentesi graffa aperta 36"/>
          <p:cNvSpPr/>
          <p:nvPr/>
        </p:nvSpPr>
        <p:spPr>
          <a:xfrm rot="16200000">
            <a:off x="7992491" y="2271339"/>
            <a:ext cx="585079" cy="1538037"/>
          </a:xfrm>
          <a:prstGeom prst="lef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Tree>
    <p:extLst>
      <p:ext uri="{BB962C8B-B14F-4D97-AF65-F5344CB8AC3E}">
        <p14:creationId xmlns:p14="http://schemas.microsoft.com/office/powerpoint/2010/main" val="3314284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468895" y="177211"/>
            <a:ext cx="11269308" cy="358560"/>
          </a:xfrm>
        </p:spPr>
        <p:txBody>
          <a:bodyPr/>
          <a:lstStyle/>
          <a:p>
            <a:r>
              <a:rPr lang="en-GB" altLang="it-IT" sz="2400" dirty="0"/>
              <a:t>The Toolkit for standardising and industrialising the business processes</a:t>
            </a:r>
            <a:endParaRPr lang="en-GB" sz="2400" dirty="0"/>
          </a:p>
        </p:txBody>
      </p:sp>
      <p:sp>
        <p:nvSpPr>
          <p:cNvPr id="5" name="Segnaposto numero diapositiva 4"/>
          <p:cNvSpPr>
            <a:spLocks noGrp="1"/>
          </p:cNvSpPr>
          <p:nvPr>
            <p:ph type="sldNum" sz="quarter" idx="11"/>
          </p:nvPr>
        </p:nvSpPr>
        <p:spPr/>
        <p:txBody>
          <a:bodyPr/>
          <a:lstStyle/>
          <a:p>
            <a:pPr>
              <a:defRPr/>
            </a:pPr>
            <a:fld id="{48B4153A-D4C5-4CEF-8992-0D8815C829E3}" type="slidenum">
              <a:rPr lang="en-US" smtClean="0"/>
              <a:pPr>
                <a:defRPr/>
              </a:pPr>
              <a:t>8</a:t>
            </a:fld>
            <a:endParaRPr lang="en-US" dirty="0"/>
          </a:p>
        </p:txBody>
      </p:sp>
      <p:sp>
        <p:nvSpPr>
          <p:cNvPr id="2" name="Rettangolo 1"/>
          <p:cNvSpPr/>
          <p:nvPr/>
        </p:nvSpPr>
        <p:spPr>
          <a:xfrm>
            <a:off x="2979625" y="1031641"/>
            <a:ext cx="2710245" cy="56896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Collection</a:t>
            </a:r>
          </a:p>
        </p:txBody>
      </p:sp>
      <p:sp>
        <p:nvSpPr>
          <p:cNvPr id="4" name="CasellaDiTesto 3"/>
          <p:cNvSpPr txBox="1"/>
          <p:nvPr/>
        </p:nvSpPr>
        <p:spPr>
          <a:xfrm>
            <a:off x="2941460" y="1647706"/>
            <a:ext cx="2925801" cy="1477328"/>
          </a:xfrm>
          <a:prstGeom prst="rect">
            <a:avLst/>
          </a:prstGeom>
          <a:noFill/>
        </p:spPr>
        <p:txBody>
          <a:bodyPr wrap="none" rtlCol="0">
            <a:spAutoFit/>
          </a:bodyPr>
          <a:lstStyle/>
          <a:p>
            <a:pPr marL="285750" indent="-285750">
              <a:buFontTx/>
              <a:buChar char="-"/>
            </a:pPr>
            <a:r>
              <a:rPr lang="en-US" dirty="0"/>
              <a:t>Excel</a:t>
            </a:r>
          </a:p>
          <a:p>
            <a:pPr marL="285750" indent="-285750">
              <a:buFontTx/>
              <a:buChar char="-"/>
            </a:pPr>
            <a:r>
              <a:rPr lang="en-US" dirty="0"/>
              <a:t>CSV (Custom and SDMX)</a:t>
            </a:r>
          </a:p>
          <a:p>
            <a:pPr marL="285750" indent="-285750">
              <a:buFontTx/>
              <a:buChar char="-"/>
            </a:pPr>
            <a:r>
              <a:rPr lang="en-US" dirty="0"/>
              <a:t>SDMX-ML</a:t>
            </a:r>
          </a:p>
          <a:p>
            <a:pPr marL="285750" indent="-285750">
              <a:buFontTx/>
              <a:buChar char="-"/>
            </a:pPr>
            <a:r>
              <a:rPr lang="en-US" dirty="0"/>
              <a:t>PC-Axis format</a:t>
            </a:r>
          </a:p>
          <a:p>
            <a:pPr marL="285750" indent="-285750">
              <a:buFontTx/>
              <a:buChar char="-"/>
            </a:pPr>
            <a:r>
              <a:rPr lang="en-US" dirty="0">
                <a:solidFill>
                  <a:schemeClr val="bg1">
                    <a:lumMod val="50000"/>
                  </a:schemeClr>
                </a:solidFill>
              </a:rPr>
              <a:t>Transformation/processing</a:t>
            </a:r>
          </a:p>
        </p:txBody>
      </p:sp>
      <p:sp>
        <p:nvSpPr>
          <p:cNvPr id="18" name="Rettangolo 17"/>
          <p:cNvSpPr/>
          <p:nvPr/>
        </p:nvSpPr>
        <p:spPr>
          <a:xfrm>
            <a:off x="5867260" y="997436"/>
            <a:ext cx="2460483" cy="568960"/>
          </a:xfrm>
          <a:prstGeom prst="rect">
            <a:avLst/>
          </a:prstGeom>
          <a:solidFill>
            <a:srgbClr val="F8A2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Dissemination</a:t>
            </a:r>
          </a:p>
        </p:txBody>
      </p:sp>
      <p:sp>
        <p:nvSpPr>
          <p:cNvPr id="19" name="CasellaDiTesto 18"/>
          <p:cNvSpPr txBox="1"/>
          <p:nvPr/>
        </p:nvSpPr>
        <p:spPr>
          <a:xfrm>
            <a:off x="5917789" y="1566396"/>
            <a:ext cx="2409955" cy="1200329"/>
          </a:xfrm>
          <a:prstGeom prst="rect">
            <a:avLst/>
          </a:prstGeom>
          <a:noFill/>
        </p:spPr>
        <p:txBody>
          <a:bodyPr wrap="none" rtlCol="0">
            <a:spAutoFit/>
          </a:bodyPr>
          <a:lstStyle/>
          <a:p>
            <a:pPr marL="285750" indent="-285750">
              <a:buFontTx/>
              <a:buChar char="-"/>
            </a:pPr>
            <a:r>
              <a:rPr lang="en-US" dirty="0"/>
              <a:t>GUI (Data Browser)</a:t>
            </a:r>
          </a:p>
          <a:p>
            <a:pPr marL="285750" indent="-285750">
              <a:buFontTx/>
              <a:buChar char="-"/>
            </a:pPr>
            <a:r>
              <a:rPr lang="en-US" dirty="0"/>
              <a:t>M2M (APIs)</a:t>
            </a:r>
          </a:p>
          <a:p>
            <a:pPr marL="742950" lvl="1" indent="-285750">
              <a:buFontTx/>
              <a:buChar char="-"/>
            </a:pPr>
            <a:r>
              <a:rPr lang="en-US" dirty="0"/>
              <a:t>SDMX</a:t>
            </a:r>
          </a:p>
          <a:p>
            <a:pPr marL="742950" lvl="1" indent="-285750">
              <a:buFontTx/>
              <a:buChar char="-"/>
            </a:pPr>
            <a:r>
              <a:rPr lang="en-US" dirty="0"/>
              <a:t>CKAN (DCAT)</a:t>
            </a:r>
          </a:p>
        </p:txBody>
      </p:sp>
      <p:sp>
        <p:nvSpPr>
          <p:cNvPr id="20" name="Rettangolo 19"/>
          <p:cNvSpPr/>
          <p:nvPr/>
        </p:nvSpPr>
        <p:spPr>
          <a:xfrm>
            <a:off x="8505132" y="975360"/>
            <a:ext cx="2414623" cy="568960"/>
          </a:xfrm>
          <a:prstGeom prst="rect">
            <a:avLst/>
          </a:prstGeom>
          <a:solidFill>
            <a:srgbClr val="E097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Reporting</a:t>
            </a:r>
          </a:p>
        </p:txBody>
      </p:sp>
      <p:sp>
        <p:nvSpPr>
          <p:cNvPr id="22" name="CasellaDiTesto 21"/>
          <p:cNvSpPr txBox="1"/>
          <p:nvPr/>
        </p:nvSpPr>
        <p:spPr>
          <a:xfrm>
            <a:off x="8723162" y="1636653"/>
            <a:ext cx="1899879" cy="369332"/>
          </a:xfrm>
          <a:prstGeom prst="rect">
            <a:avLst/>
          </a:prstGeom>
          <a:noFill/>
        </p:spPr>
        <p:txBody>
          <a:bodyPr wrap="none" rtlCol="0">
            <a:spAutoFit/>
          </a:bodyPr>
          <a:lstStyle/>
          <a:p>
            <a:pPr marL="285750" indent="-285750">
              <a:buFontTx/>
              <a:buChar char="-"/>
            </a:pPr>
            <a:r>
              <a:rPr lang="en-US" dirty="0"/>
              <a:t>Ad-hoc utilities</a:t>
            </a:r>
          </a:p>
        </p:txBody>
      </p:sp>
      <p:sp>
        <p:nvSpPr>
          <p:cNvPr id="23" name="Rettangolo 22"/>
          <p:cNvSpPr/>
          <p:nvPr/>
        </p:nvSpPr>
        <p:spPr>
          <a:xfrm>
            <a:off x="2979625" y="3146130"/>
            <a:ext cx="7940130" cy="56896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Data Manager</a:t>
            </a:r>
          </a:p>
        </p:txBody>
      </p:sp>
      <p:sp>
        <p:nvSpPr>
          <p:cNvPr id="24" name="CasellaDiTesto 23"/>
          <p:cNvSpPr txBox="1"/>
          <p:nvPr/>
        </p:nvSpPr>
        <p:spPr>
          <a:xfrm>
            <a:off x="6096000" y="3754697"/>
            <a:ext cx="1640193" cy="1200329"/>
          </a:xfrm>
          <a:prstGeom prst="rect">
            <a:avLst/>
          </a:prstGeom>
          <a:noFill/>
        </p:spPr>
        <p:txBody>
          <a:bodyPr wrap="none" rtlCol="0">
            <a:spAutoFit/>
          </a:bodyPr>
          <a:lstStyle/>
          <a:p>
            <a:pPr marL="285750" indent="-285750">
              <a:buFontTx/>
              <a:buChar char="-"/>
            </a:pPr>
            <a:r>
              <a:rPr lang="en-US" dirty="0"/>
              <a:t>Data cubes</a:t>
            </a:r>
          </a:p>
          <a:p>
            <a:pPr marL="285750" indent="-285750">
              <a:buFontTx/>
              <a:buChar char="-"/>
            </a:pPr>
            <a:r>
              <a:rPr lang="en-US" dirty="0"/>
              <a:t>Mapping</a:t>
            </a:r>
          </a:p>
          <a:p>
            <a:pPr marL="285750" indent="-285750">
              <a:buFontTx/>
              <a:buChar char="-"/>
            </a:pPr>
            <a:r>
              <a:rPr lang="en-US" dirty="0"/>
              <a:t>Data loading</a:t>
            </a:r>
          </a:p>
          <a:p>
            <a:pPr marL="285750" indent="-285750">
              <a:buFontTx/>
              <a:buChar char="-"/>
            </a:pPr>
            <a:r>
              <a:rPr lang="en-US" dirty="0"/>
              <a:t>Data flows</a:t>
            </a:r>
          </a:p>
        </p:txBody>
      </p:sp>
      <p:sp>
        <p:nvSpPr>
          <p:cNvPr id="25" name="Rettangolo 24"/>
          <p:cNvSpPr/>
          <p:nvPr/>
        </p:nvSpPr>
        <p:spPr>
          <a:xfrm>
            <a:off x="2941459" y="5014340"/>
            <a:ext cx="7978295" cy="5689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Metadata Manager</a:t>
            </a:r>
          </a:p>
        </p:txBody>
      </p:sp>
      <p:sp>
        <p:nvSpPr>
          <p:cNvPr id="26" name="CasellaDiTesto 25"/>
          <p:cNvSpPr txBox="1"/>
          <p:nvPr/>
        </p:nvSpPr>
        <p:spPr>
          <a:xfrm>
            <a:off x="3646868" y="5701927"/>
            <a:ext cx="3637086" cy="646331"/>
          </a:xfrm>
          <a:prstGeom prst="rect">
            <a:avLst/>
          </a:prstGeom>
          <a:noFill/>
        </p:spPr>
        <p:txBody>
          <a:bodyPr wrap="none" rtlCol="0">
            <a:spAutoFit/>
          </a:bodyPr>
          <a:lstStyle/>
          <a:p>
            <a:pPr marL="285750" indent="-285750">
              <a:buFontTx/>
              <a:buChar char="-"/>
            </a:pPr>
            <a:r>
              <a:rPr lang="en-US" dirty="0"/>
              <a:t>Structural metadata management</a:t>
            </a:r>
          </a:p>
          <a:p>
            <a:pPr marL="285750" indent="-285750">
              <a:buFontTx/>
              <a:buChar char="-"/>
            </a:pPr>
            <a:r>
              <a:rPr lang="en-US" dirty="0"/>
              <a:t>Reference metadata editor</a:t>
            </a:r>
          </a:p>
        </p:txBody>
      </p:sp>
      <p:sp>
        <p:nvSpPr>
          <p:cNvPr id="27" name="CasellaDiTesto 26"/>
          <p:cNvSpPr txBox="1"/>
          <p:nvPr/>
        </p:nvSpPr>
        <p:spPr>
          <a:xfrm>
            <a:off x="8043446" y="5580418"/>
            <a:ext cx="2482603" cy="923330"/>
          </a:xfrm>
          <a:prstGeom prst="rect">
            <a:avLst/>
          </a:prstGeom>
          <a:noFill/>
        </p:spPr>
        <p:txBody>
          <a:bodyPr wrap="none" rtlCol="0">
            <a:spAutoFit/>
          </a:bodyPr>
          <a:lstStyle/>
          <a:p>
            <a:pPr marL="285750" indent="-285750">
              <a:buFontTx/>
              <a:buChar char="-"/>
            </a:pPr>
            <a:r>
              <a:rPr lang="en-US" dirty="0"/>
              <a:t>SDMX Registry</a:t>
            </a:r>
          </a:p>
          <a:p>
            <a:pPr marL="285750" indent="-285750">
              <a:buFontTx/>
              <a:buChar char="-"/>
            </a:pPr>
            <a:r>
              <a:rPr lang="en-US" dirty="0"/>
              <a:t>Nomenclature server</a:t>
            </a:r>
          </a:p>
          <a:p>
            <a:pPr marL="285750" indent="-285750">
              <a:buFontTx/>
              <a:buChar char="-"/>
            </a:pPr>
            <a:r>
              <a:rPr lang="en-US" dirty="0"/>
              <a:t>DCAT data catalogs</a:t>
            </a:r>
          </a:p>
        </p:txBody>
      </p:sp>
      <p:sp>
        <p:nvSpPr>
          <p:cNvPr id="28" name="Rettangolo 27"/>
          <p:cNvSpPr/>
          <p:nvPr/>
        </p:nvSpPr>
        <p:spPr>
          <a:xfrm>
            <a:off x="476309" y="1029213"/>
            <a:ext cx="2414623" cy="56896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Transformation</a:t>
            </a:r>
          </a:p>
          <a:p>
            <a:pPr algn="ctr"/>
            <a:r>
              <a:rPr lang="en-US" sz="2000" b="1" dirty="0"/>
              <a:t>Processing</a:t>
            </a:r>
          </a:p>
        </p:txBody>
      </p:sp>
      <p:sp>
        <p:nvSpPr>
          <p:cNvPr id="29" name="CasellaDiTesto 28"/>
          <p:cNvSpPr txBox="1"/>
          <p:nvPr/>
        </p:nvSpPr>
        <p:spPr>
          <a:xfrm>
            <a:off x="733680" y="1775358"/>
            <a:ext cx="1627369" cy="646331"/>
          </a:xfrm>
          <a:prstGeom prst="rect">
            <a:avLst/>
          </a:prstGeom>
          <a:noFill/>
        </p:spPr>
        <p:txBody>
          <a:bodyPr wrap="none" rtlCol="0">
            <a:spAutoFit/>
          </a:bodyPr>
          <a:lstStyle/>
          <a:p>
            <a:pPr marL="285750" indent="-285750">
              <a:buFontTx/>
              <a:buChar char="-"/>
            </a:pPr>
            <a:r>
              <a:rPr lang="en-US" dirty="0"/>
              <a:t>Excel2CSV</a:t>
            </a:r>
          </a:p>
          <a:p>
            <a:pPr marL="285750" indent="-285750">
              <a:buFontTx/>
              <a:buChar char="-"/>
            </a:pPr>
            <a:r>
              <a:rPr lang="en-US" dirty="0"/>
              <a:t>CsvHandler</a:t>
            </a:r>
          </a:p>
        </p:txBody>
      </p:sp>
      <p:pic>
        <p:nvPicPr>
          <p:cNvPr id="6" name="Immagine 5" descr="New Text Overlay Free Stock Photo - Public Domain Pictur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2764" y="2091615"/>
            <a:ext cx="406204" cy="271464"/>
          </a:xfrm>
          <a:prstGeom prst="rect">
            <a:avLst/>
          </a:prstGeom>
        </p:spPr>
      </p:pic>
    </p:spTree>
    <p:extLst>
      <p:ext uri="{BB962C8B-B14F-4D97-AF65-F5344CB8AC3E}">
        <p14:creationId xmlns:p14="http://schemas.microsoft.com/office/powerpoint/2010/main" val="1371487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E284E-8FAA-4AF9-884B-76434C177A56}"/>
              </a:ext>
            </a:extLst>
          </p:cNvPr>
          <p:cNvSpPr>
            <a:spLocks noGrp="1"/>
          </p:cNvSpPr>
          <p:nvPr>
            <p:ph type="body" idx="1"/>
          </p:nvPr>
        </p:nvSpPr>
        <p:spPr>
          <a:xfrm>
            <a:off x="445122" y="852756"/>
            <a:ext cx="11264002" cy="5854194"/>
          </a:xfrm>
        </p:spPr>
        <p:txBody>
          <a:bodyPr/>
          <a:lstStyle/>
          <a:p>
            <a:pPr>
              <a:spcBef>
                <a:spcPts val="0"/>
              </a:spcBef>
              <a:spcAft>
                <a:spcPts val="600"/>
              </a:spcAft>
              <a:buFont typeface="Wingdings" panose="05000000000000000000" pitchFamily="2" charset="2"/>
              <a:buChar char="q"/>
              <a:defRPr/>
            </a:pPr>
            <a:r>
              <a:rPr lang="en-GB" sz="2000" dirty="0">
                <a:solidFill>
                  <a:schemeClr val="tx1"/>
                </a:solidFill>
              </a:rPr>
              <a:t> Transform and process data files according to the structural metadata</a:t>
            </a:r>
          </a:p>
          <a:p>
            <a:pPr>
              <a:spcBef>
                <a:spcPts val="0"/>
              </a:spcBef>
              <a:spcAft>
                <a:spcPts val="600"/>
              </a:spcAft>
              <a:buFont typeface="Wingdings" panose="05000000000000000000" pitchFamily="2" charset="2"/>
              <a:buChar char="q"/>
              <a:defRPr/>
            </a:pPr>
            <a:r>
              <a:rPr lang="en-US" sz="2000" dirty="0">
                <a:solidFill>
                  <a:schemeClr val="tx1"/>
                </a:solidFill>
              </a:rPr>
              <a:t> Create a data collection architecture</a:t>
            </a:r>
          </a:p>
          <a:p>
            <a:pPr lvl="1">
              <a:spcBef>
                <a:spcPts val="0"/>
              </a:spcBef>
              <a:buFont typeface="Wingdings" panose="05000000000000000000" pitchFamily="2" charset="2"/>
              <a:buChar char="q"/>
              <a:defRPr/>
            </a:pPr>
            <a:r>
              <a:rPr lang="en-US" sz="1800" dirty="0">
                <a:solidFill>
                  <a:schemeClr val="tx1"/>
                </a:solidFill>
              </a:rPr>
              <a:t> </a:t>
            </a:r>
            <a:r>
              <a:rPr lang="en-US" sz="1800" b="0" dirty="0"/>
              <a:t>Excel questionnaires</a:t>
            </a:r>
          </a:p>
          <a:p>
            <a:pPr lvl="1">
              <a:spcBef>
                <a:spcPts val="0"/>
              </a:spcBef>
              <a:buFont typeface="Wingdings" panose="05000000000000000000" pitchFamily="2" charset="2"/>
              <a:buChar char="q"/>
              <a:defRPr/>
            </a:pPr>
            <a:r>
              <a:rPr lang="en-US" sz="1800" b="0" dirty="0"/>
              <a:t> CSV files</a:t>
            </a:r>
          </a:p>
          <a:p>
            <a:pPr lvl="1">
              <a:spcBef>
                <a:spcPts val="0"/>
              </a:spcBef>
              <a:buFont typeface="Wingdings" panose="05000000000000000000" pitchFamily="2" charset="2"/>
              <a:buChar char="q"/>
              <a:defRPr/>
            </a:pPr>
            <a:r>
              <a:rPr lang="en-US" sz="1800" b="0" dirty="0"/>
              <a:t> SDMX-ML</a:t>
            </a:r>
            <a:endParaRPr lang="en-US" sz="1800" dirty="0">
              <a:solidFill>
                <a:schemeClr val="tx1"/>
              </a:solidFill>
            </a:endParaRPr>
          </a:p>
          <a:p>
            <a:pPr>
              <a:spcBef>
                <a:spcPts val="0"/>
              </a:spcBef>
              <a:spcAft>
                <a:spcPts val="600"/>
              </a:spcAft>
              <a:buFont typeface="Wingdings" panose="05000000000000000000" pitchFamily="2" charset="2"/>
              <a:buChar char="q"/>
              <a:defRPr/>
            </a:pPr>
            <a:r>
              <a:rPr lang="en-US" sz="2000" dirty="0">
                <a:solidFill>
                  <a:schemeClr val="tx1"/>
                </a:solidFill>
              </a:rPr>
              <a:t> Create a reporting architecture</a:t>
            </a:r>
          </a:p>
          <a:p>
            <a:pPr lvl="1">
              <a:spcBef>
                <a:spcPts val="0"/>
              </a:spcBef>
              <a:buFont typeface="Wingdings" panose="05000000000000000000" pitchFamily="2" charset="2"/>
              <a:buChar char="q"/>
              <a:defRPr/>
            </a:pPr>
            <a:r>
              <a:rPr lang="en-US" sz="1800" b="0" dirty="0">
                <a:solidFill>
                  <a:schemeClr val="tx1"/>
                </a:solidFill>
              </a:rPr>
              <a:t> Facilitate data reporting when the requested datasets are stored in Excel files</a:t>
            </a:r>
          </a:p>
          <a:p>
            <a:pPr lvl="1">
              <a:spcBef>
                <a:spcPts val="0"/>
              </a:spcBef>
              <a:buFont typeface="Wingdings" panose="05000000000000000000" pitchFamily="2" charset="2"/>
              <a:buChar char="q"/>
              <a:defRPr/>
            </a:pPr>
            <a:r>
              <a:rPr lang="en-US" sz="1800" b="0" dirty="0">
                <a:solidFill>
                  <a:schemeClr val="tx1"/>
                </a:solidFill>
              </a:rPr>
              <a:t> Move out from SDMX Converter approach to a Database approach</a:t>
            </a:r>
          </a:p>
          <a:p>
            <a:pPr lvl="1">
              <a:spcBef>
                <a:spcPts val="0"/>
              </a:spcBef>
              <a:buFont typeface="Wingdings" panose="05000000000000000000" pitchFamily="2" charset="2"/>
              <a:buChar char="q"/>
              <a:defRPr/>
            </a:pPr>
            <a:r>
              <a:rPr lang="en-US" sz="1800" b="0" dirty="0">
                <a:solidFill>
                  <a:schemeClr val="tx1"/>
                </a:solidFill>
              </a:rPr>
              <a:t> Analyze DSD received by data collectors in order to prepare datasets</a:t>
            </a:r>
          </a:p>
          <a:p>
            <a:pPr lvl="1">
              <a:spcBef>
                <a:spcPts val="0"/>
              </a:spcBef>
              <a:buFont typeface="Wingdings" panose="05000000000000000000" pitchFamily="2" charset="2"/>
              <a:buChar char="q"/>
              <a:defRPr/>
            </a:pPr>
            <a:r>
              <a:rPr lang="en-US" sz="1800" b="0" dirty="0">
                <a:solidFill>
                  <a:schemeClr val="tx1"/>
                </a:solidFill>
              </a:rPr>
              <a:t> Operate when a new version of the DSD must be used</a:t>
            </a:r>
          </a:p>
          <a:p>
            <a:pPr lvl="1">
              <a:spcBef>
                <a:spcPts val="0"/>
              </a:spcBef>
              <a:buFont typeface="Wingdings" panose="05000000000000000000" pitchFamily="2" charset="2"/>
              <a:buChar char="q"/>
              <a:defRPr/>
            </a:pPr>
            <a:r>
              <a:rPr lang="en-US" sz="1800" b="0" dirty="0">
                <a:solidFill>
                  <a:schemeClr val="tx1"/>
                </a:solidFill>
              </a:rPr>
              <a:t> Satisfy Eurostat data collections specificities</a:t>
            </a:r>
          </a:p>
          <a:p>
            <a:pPr lvl="1">
              <a:spcBef>
                <a:spcPts val="0"/>
              </a:spcBef>
              <a:buFont typeface="Wingdings" panose="05000000000000000000" pitchFamily="2" charset="2"/>
              <a:buChar char="q"/>
              <a:defRPr/>
            </a:pPr>
            <a:r>
              <a:rPr lang="en-US" sz="1800" b="0" dirty="0">
                <a:solidFill>
                  <a:schemeClr val="tx1"/>
                </a:solidFill>
              </a:rPr>
              <a:t> Extract SDMX-ML datasets to be pushed to the data collectors</a:t>
            </a:r>
          </a:p>
          <a:p>
            <a:pPr>
              <a:spcBef>
                <a:spcPts val="0"/>
              </a:spcBef>
              <a:spcAft>
                <a:spcPts val="600"/>
              </a:spcAft>
              <a:buFont typeface="Wingdings" panose="05000000000000000000" pitchFamily="2" charset="2"/>
              <a:buChar char="q"/>
              <a:defRPr/>
            </a:pPr>
            <a:r>
              <a:rPr lang="en-US" sz="2000" dirty="0">
                <a:solidFill>
                  <a:schemeClr val="tx1"/>
                </a:solidFill>
              </a:rPr>
              <a:t> Create a dissemination system as a standalone or distributed architecture</a:t>
            </a:r>
          </a:p>
          <a:p>
            <a:pPr lvl="1">
              <a:spcBef>
                <a:spcPts val="0"/>
              </a:spcBef>
              <a:buFont typeface="Wingdings" panose="05000000000000000000" pitchFamily="2" charset="2"/>
              <a:buChar char="q"/>
              <a:defRPr/>
            </a:pPr>
            <a:r>
              <a:rPr lang="en-US" sz="1800" b="0" dirty="0">
                <a:solidFill>
                  <a:schemeClr val="tx1"/>
                </a:solidFill>
              </a:rPr>
              <a:t> Advanced Data and Metadata Web GUI for human access</a:t>
            </a:r>
          </a:p>
          <a:p>
            <a:pPr lvl="1">
              <a:spcBef>
                <a:spcPts val="0"/>
              </a:spcBef>
              <a:buFont typeface="Wingdings" panose="05000000000000000000" pitchFamily="2" charset="2"/>
              <a:buChar char="q"/>
              <a:defRPr/>
            </a:pPr>
            <a:r>
              <a:rPr lang="en-US" sz="1800" b="0" dirty="0">
                <a:solidFill>
                  <a:schemeClr val="tx1"/>
                </a:solidFill>
              </a:rPr>
              <a:t> APIs for machine-to-machine access</a:t>
            </a:r>
          </a:p>
          <a:p>
            <a:pPr>
              <a:spcBef>
                <a:spcPts val="0"/>
              </a:spcBef>
              <a:spcAft>
                <a:spcPts val="600"/>
              </a:spcAft>
              <a:buFont typeface="Wingdings" panose="05000000000000000000" pitchFamily="2" charset="2"/>
              <a:buChar char="q"/>
              <a:defRPr/>
            </a:pPr>
            <a:r>
              <a:rPr lang="en-US" sz="2000" dirty="0">
                <a:solidFill>
                  <a:schemeClr val="tx1"/>
                </a:solidFill>
              </a:rPr>
              <a:t> Author, maintain and disseminate SDMX Reference Metadata reports and DCAT data catalogs (via CKAN API)</a:t>
            </a:r>
          </a:p>
        </p:txBody>
      </p:sp>
      <p:sp>
        <p:nvSpPr>
          <p:cNvPr id="3" name="Titolo 2">
            <a:extLst>
              <a:ext uri="{FF2B5EF4-FFF2-40B4-BE49-F238E27FC236}">
                <a16:creationId xmlns:a16="http://schemas.microsoft.com/office/drawing/2014/main" id="{C192045E-FB8C-4B8C-AEFC-06A390A8AE69}"/>
              </a:ext>
            </a:extLst>
          </p:cNvPr>
          <p:cNvSpPr>
            <a:spLocks noGrp="1"/>
          </p:cNvSpPr>
          <p:nvPr>
            <p:ph type="title"/>
          </p:nvPr>
        </p:nvSpPr>
        <p:spPr>
          <a:xfrm>
            <a:off x="468895" y="151050"/>
            <a:ext cx="11269308" cy="384721"/>
          </a:xfrm>
        </p:spPr>
        <p:txBody>
          <a:bodyPr/>
          <a:lstStyle/>
          <a:p>
            <a:r>
              <a:rPr lang="en-US" dirty="0"/>
              <a:t>What you can do with the SDMX Toolkit - summary</a:t>
            </a:r>
            <a:endParaRPr lang="en-GB" dirty="0"/>
          </a:p>
        </p:txBody>
      </p:sp>
      <p:sp>
        <p:nvSpPr>
          <p:cNvPr id="5" name="Segnaposto numero diapositiva 4">
            <a:extLst>
              <a:ext uri="{FF2B5EF4-FFF2-40B4-BE49-F238E27FC236}">
                <a16:creationId xmlns:a16="http://schemas.microsoft.com/office/drawing/2014/main" id="{D4AD171A-D6C0-40CA-B56A-13604AFE402C}"/>
              </a:ext>
            </a:extLst>
          </p:cNvPr>
          <p:cNvSpPr>
            <a:spLocks noGrp="1"/>
          </p:cNvSpPr>
          <p:nvPr>
            <p:ph type="sldNum" sz="quarter" idx="11"/>
          </p:nvPr>
        </p:nvSpPr>
        <p:spPr/>
        <p:txBody>
          <a:bodyPr/>
          <a:lstStyle/>
          <a:p>
            <a:pPr>
              <a:defRPr/>
            </a:pPr>
            <a:fld id="{48B4153A-D4C5-4CEF-8992-0D8815C829E3}" type="slidenum">
              <a:rPr lang="en-US" smtClean="0"/>
              <a:pPr>
                <a:defRPr/>
              </a:pPr>
              <a:t>9</a:t>
            </a:fld>
            <a:endParaRPr lang="en-US" dirty="0"/>
          </a:p>
        </p:txBody>
      </p:sp>
    </p:spTree>
    <p:extLst>
      <p:ext uri="{BB962C8B-B14F-4D97-AF65-F5344CB8AC3E}">
        <p14:creationId xmlns:p14="http://schemas.microsoft.com/office/powerpoint/2010/main" val="3628442968"/>
      </p:ext>
    </p:extLst>
  </p:cSld>
  <p:clrMapOvr>
    <a:masterClrMapping/>
  </p:clrMapOvr>
  <p:timing>
    <p:tnLst>
      <p:par>
        <p:cTn id="1" dur="indefinite" restart="never" nodeType="tmRoot"/>
      </p:par>
    </p:tnLst>
  </p:timing>
</p:sld>
</file>

<file path=ppt/theme/theme1.xml><?xml version="1.0" encoding="utf-8"?>
<a:theme xmlns:a="http://schemas.openxmlformats.org/drawingml/2006/main" name="elenco puntato">
  <a:themeElements>
    <a:clrScheme name="Gradazioni di grigio">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661A2BE3120D674DA36C11D6006822D4" ma:contentTypeVersion="5" ma:contentTypeDescription="Creare un nuovo documento." ma:contentTypeScope="" ma:versionID="3c0f2a6f215eaece0c407022a0f3a923">
  <xsd:schema xmlns:xsd="http://www.w3.org/2001/XMLSchema" xmlns:xs="http://www.w3.org/2001/XMLSchema" xmlns:p="http://schemas.microsoft.com/office/2006/metadata/properties" xmlns:ns2="c58f2efd-82a8-4ecf-b395-8c25e928921d" xmlns:ns3="459159c4-d20a-4ff3-9b11-fbd127bd52e5" xmlns:ns4="679261c3-551f-4e86-913f-177e0e529669" targetNamespace="http://schemas.microsoft.com/office/2006/metadata/properties" ma:root="true" ma:fieldsID="2d9ede14e145908df850dd21bb12d40f" ns2:_="" ns3:_="" ns4:_="">
    <xsd:import namespace="c58f2efd-82a8-4ecf-b395-8c25e928921d"/>
    <xsd:import namespace="459159c4-d20a-4ff3-9b11-fbd127bd52e5"/>
    <xsd:import namespace="679261c3-551f-4e86-913f-177e0e529669"/>
    <xsd:element name="properties">
      <xsd:complexType>
        <xsd:sequence>
          <xsd:element name="documentManagement">
            <xsd:complexType>
              <xsd:all>
                <xsd:element ref="ns2:Categoria"/>
                <xsd:element ref="ns3:_dlc_DocId" minOccurs="0"/>
                <xsd:element ref="ns3:_dlc_DocIdUrl" minOccurs="0"/>
                <xsd:element ref="ns3:_dlc_DocIdPersistId" minOccurs="0"/>
                <xsd:element ref="ns4:SottoCategoria" minOccurs="0"/>
                <xsd:element ref="ns4:Ordin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8f2efd-82a8-4ecf-b395-8c25e928921d" elementFormDefault="qualified">
    <xsd:import namespace="http://schemas.microsoft.com/office/2006/documentManagement/types"/>
    <xsd:import namespace="http://schemas.microsoft.com/office/infopath/2007/PartnerControls"/>
    <xsd:element name="Categoria" ma:index="8" ma:displayName="Categoria" ma:default="Logo" ma:format="Dropdown" ma:internalName="Categoria">
      <xsd:simpleType>
        <xsd:restriction base="dms:Choice">
          <xsd:enumeration value="Sfondi virtuali"/>
          <xsd:enumeration value="Logo"/>
          <xsd:enumeration value="Carta intestata con protocollo"/>
          <xsd:enumeration value="Carta intestata senza protocollo"/>
          <xsd:enumeration value="Power Point"/>
          <xsd:enumeration value="Libri digitali e cartacei"/>
          <xsd:enumeration value="Tavole di dati online"/>
          <xsd:enumeration value="Grafici interattivi"/>
          <xsd:enumeration value="Strumenti di comunicazione per i Censimenti permanenti"/>
          <xsd:enumeration value="Strumenti di comunicazione relativi al Censimento generale dell'Agricoltura 2020"/>
          <xsd:enumeration value="Censimenti permanenti"/>
        </xsd:restriction>
      </xsd:simpleType>
    </xsd:element>
  </xsd:schema>
  <xsd:schema xmlns:xsd="http://www.w3.org/2001/XMLSchema" xmlns:xs="http://www.w3.org/2001/XMLSchema" xmlns:dms="http://schemas.microsoft.com/office/2006/documentManagement/types" xmlns:pc="http://schemas.microsoft.com/office/infopath/2007/PartnerControls" targetNamespace="459159c4-d20a-4ff3-9b11-fbd127bd52e5" elementFormDefault="qualified">
    <xsd:import namespace="http://schemas.microsoft.com/office/2006/documentManagement/types"/>
    <xsd:import namespace="http://schemas.microsoft.com/office/infopath/2007/PartnerControls"/>
    <xsd:element name="_dlc_DocId" ma:index="9" nillable="true" ma:displayName="Valore ID documento" ma:description="Valore dell'ID documento assegnato all'elemento." ma:internalName="_dlc_DocId" ma:readOnly="true">
      <xsd:simpleType>
        <xsd:restriction base="dms:Text"/>
      </xsd:simpleType>
    </xsd:element>
    <xsd:element name="_dlc_DocIdUrl" ma:index="10" nillable="true" ma:displayName="ID documento" ma:description="Collegamento permanente al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79261c3-551f-4e86-913f-177e0e529669" elementFormDefault="qualified">
    <xsd:import namespace="http://schemas.microsoft.com/office/2006/documentManagement/types"/>
    <xsd:import namespace="http://schemas.microsoft.com/office/infopath/2007/PartnerControls"/>
    <xsd:element name="SottoCategoria" ma:index="12" nillable="true" ma:displayName="Sottocategoria" ma:default="-" ma:format="Dropdown" ma:internalName="SottoCategoria">
      <xsd:simpleType>
        <xsd:restriction base="dms:Choice">
          <xsd:enumeration value="-"/>
          <xsd:enumeration value="1- CP Generico"/>
          <xsd:enumeration value="2- CP Popolazione"/>
          <xsd:enumeration value="3- CP Imprese"/>
          <xsd:enumeration value="4- CP Istituzioni pubbliche"/>
          <xsd:enumeration value="5- CP Istituzioni non profit"/>
          <xsd:enumeration value="6- CP Agricoltura"/>
          <xsd:enumeration value="7- CP Agricoltura2020"/>
        </xsd:restriction>
      </xsd:simpleType>
    </xsd:element>
    <xsd:element name="Ordine" ma:index="13" nillable="true" ma:displayName="Ordine" ma:decimals="0" ma:internalName="Ordine">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SottoCategoria xmlns="679261c3-551f-4e86-913f-177e0e529669">-</SottoCategoria>
    <Categoria xmlns="c58f2efd-82a8-4ecf-b395-8c25e928921d">Power Point</Categoria>
    <_dlc_DocId xmlns="459159c4-d20a-4ff3-9b11-fbd127bd52e5">INTRANET-14-158</_dlc_DocId>
    <_dlc_DocIdUrl xmlns="459159c4-d20a-4ff3-9b11-fbd127bd52e5">
      <Url>https://intranet.istat.it/Collaborativi/_layouts/15/DocIdRedir.aspx?ID=INTRANET-14-158</Url>
      <Description>INTRANET-14-158</Description>
    </_dlc_DocIdUrl>
    <Ordine xmlns="679261c3-551f-4e86-913f-177e0e529669" xsi:nil="true"/>
  </documentManagement>
</p:properties>
</file>

<file path=customXml/itemProps1.xml><?xml version="1.0" encoding="utf-8"?>
<ds:datastoreItem xmlns:ds="http://schemas.openxmlformats.org/officeDocument/2006/customXml" ds:itemID="{D9296C4F-9DE9-4B43-AA80-1FC85656CFFA}">
  <ds:schemaRefs>
    <ds:schemaRef ds:uri="http://schemas.microsoft.com/sharepoint/events"/>
  </ds:schemaRefs>
</ds:datastoreItem>
</file>

<file path=customXml/itemProps2.xml><?xml version="1.0" encoding="utf-8"?>
<ds:datastoreItem xmlns:ds="http://schemas.openxmlformats.org/officeDocument/2006/customXml" ds:itemID="{BD9C238D-4D5C-4783-820B-4854DCE45D41}">
  <ds:schemaRefs>
    <ds:schemaRef ds:uri="http://schemas.microsoft.com/sharepoint/v3/contenttype/forms"/>
  </ds:schemaRefs>
</ds:datastoreItem>
</file>

<file path=customXml/itemProps3.xml><?xml version="1.0" encoding="utf-8"?>
<ds:datastoreItem xmlns:ds="http://schemas.openxmlformats.org/officeDocument/2006/customXml" ds:itemID="{D3E3FA58-80D4-43D7-A277-39F2B6273C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8f2efd-82a8-4ecf-b395-8c25e928921d"/>
    <ds:schemaRef ds:uri="459159c4-d20a-4ff3-9b11-fbd127bd52e5"/>
    <ds:schemaRef ds:uri="679261c3-551f-4e86-913f-177e0e529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EF378BC-F4D0-4510-B4EC-07B6EFE18CF8}">
  <ds:schemaRefs>
    <ds:schemaRef ds:uri="http://www.w3.org/XML/1998/namespace"/>
    <ds:schemaRef ds:uri="http://purl.org/dc/dcmitype/"/>
    <ds:schemaRef ds:uri="http://schemas.openxmlformats.org/package/2006/metadata/core-properties"/>
    <ds:schemaRef ds:uri="c58f2efd-82a8-4ecf-b395-8c25e928921d"/>
    <ds:schemaRef ds:uri="http://schemas.microsoft.com/office/2006/metadata/properties"/>
    <ds:schemaRef ds:uri="http://purl.org/dc/terms/"/>
    <ds:schemaRef ds:uri="http://schemas.microsoft.com/office/2006/documentManagement/types"/>
    <ds:schemaRef ds:uri="459159c4-d20a-4ff3-9b11-fbd127bd52e5"/>
    <ds:schemaRef ds:uri="http://schemas.microsoft.com/office/infopath/2007/PartnerControls"/>
    <ds:schemaRef ds:uri="679261c3-551f-4e86-913f-177e0e529669"/>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Dividendi</Template>
  <TotalTime>6111</TotalTime>
  <Words>2806</Words>
  <Application>Microsoft Office PowerPoint</Application>
  <PresentationFormat>Widescreen</PresentationFormat>
  <Paragraphs>470</Paragraphs>
  <Slides>42</Slides>
  <Notes>12</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42</vt:i4>
      </vt:variant>
    </vt:vector>
  </HeadingPairs>
  <TitlesOfParts>
    <vt:vector size="53" baseType="lpstr">
      <vt:lpstr>Arial</vt:lpstr>
      <vt:lpstr>Arial Narrow</vt:lpstr>
      <vt:lpstr>Calibri</vt:lpstr>
      <vt:lpstr>Courier New</vt:lpstr>
      <vt:lpstr>Courier New</vt:lpstr>
      <vt:lpstr>Gill Sans MT</vt:lpstr>
      <vt:lpstr>Times New Roman</vt:lpstr>
      <vt:lpstr>Verdana</vt:lpstr>
      <vt:lpstr>Wingdings</vt:lpstr>
      <vt:lpstr>Wingdings 2</vt:lpstr>
      <vt:lpstr>elenco puntato</vt:lpstr>
      <vt:lpstr>Presentazione standard di PowerPoint</vt:lpstr>
      <vt:lpstr>Aims of the Istat presentations</vt:lpstr>
      <vt:lpstr>The rational behind the SDMX Istat Toolkit</vt:lpstr>
      <vt:lpstr>What is the SDMX Toolkit</vt:lpstr>
      <vt:lpstr>The guiding light: the matrix “Projects x Needs”</vt:lpstr>
      <vt:lpstr>Design and implementation pillars of the Toolkit</vt:lpstr>
      <vt:lpstr>SDMX Toolkit timeline</vt:lpstr>
      <vt:lpstr>The Toolkit for standardising and industrialising the business processes</vt:lpstr>
      <vt:lpstr>What you can do with the SDMX Toolkit - summary</vt:lpstr>
      <vt:lpstr>Transformation - Excel2CSV tool </vt:lpstr>
      <vt:lpstr>Excel2CSV tool – from complex multidimensional tables</vt:lpstr>
      <vt:lpstr>Excel2CSV tool – Eurostat Data collection questionnaire for NA</vt:lpstr>
      <vt:lpstr>Excel2CSV tool – Data collection questionnaire</vt:lpstr>
      <vt:lpstr>Processing – CsvHandler tool</vt:lpstr>
      <vt:lpstr>How CsvHandler operates</vt:lpstr>
      <vt:lpstr>CSV Handler – example of CSV file and rules</vt:lpstr>
      <vt:lpstr>CSV Handler – home page</vt:lpstr>
      <vt:lpstr>CSV Handler – field editor</vt:lpstr>
      <vt:lpstr>CSV Handler – rules editor</vt:lpstr>
      <vt:lpstr>CSV Handler – data filter and preview </vt:lpstr>
      <vt:lpstr>META and Data Manager</vt:lpstr>
      <vt:lpstr>Meta Manager – main features</vt:lpstr>
      <vt:lpstr>Data Manager – main features</vt:lpstr>
      <vt:lpstr>Presentazione standard di PowerPoint</vt:lpstr>
      <vt:lpstr>Examples of Eurostat data collection specificities and how MDM can help</vt:lpstr>
      <vt:lpstr>Excel2CSV tool – from the desktop application to MDM plugin</vt:lpstr>
      <vt:lpstr>Meta and Data Manager: hardcoded plugins Vs Plugin Manager</vt:lpstr>
      <vt:lpstr>Meta and Data Manager: Plugin manager (under development)</vt:lpstr>
      <vt:lpstr>Meta and Data Manager architectures (1/2)</vt:lpstr>
      <vt:lpstr>Meta and Data Manager architectures (2/2)</vt:lpstr>
      <vt:lpstr>Meta and Data Manager next release main features</vt:lpstr>
      <vt:lpstr>Data Browser</vt:lpstr>
      <vt:lpstr>Data Browser – main features</vt:lpstr>
      <vt:lpstr>Data Browser architecture</vt:lpstr>
      <vt:lpstr>Presentazione standard di PowerPoint</vt:lpstr>
      <vt:lpstr>Real, Linked and Virtual Data Flows</vt:lpstr>
      <vt:lpstr>Data Browser – Dashboard Manager</vt:lpstr>
      <vt:lpstr>Data layout parameters</vt:lpstr>
      <vt:lpstr>Data Browser next release main features</vt:lpstr>
      <vt:lpstr>Dissemination/reporting SDMX based architecture</vt:lpstr>
      <vt:lpstr>Meta and Data Manager, Data Browser new installation packages</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PresentazioneStandard</dc:title>
  <dc:creator>Bruna Tabanella</dc:creator>
  <cp:lastModifiedBy>Francesco Rizzo</cp:lastModifiedBy>
  <cp:revision>442</cp:revision>
  <dcterms:created xsi:type="dcterms:W3CDTF">2020-06-26T06:32:12Z</dcterms:created>
  <dcterms:modified xsi:type="dcterms:W3CDTF">2023-06-15T09:19:26Z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0x010100661A2BE3120D674DA36C11D6006822D4</vt:lpwstr>
  </property>
  <property fmtid="{D5CDD505-2E9C-101B-9397-08002B2CF9AE}" pid="3" name="_dlc_DocIdItemGuid">
    <vt:lpwstr>11205160-d5cd-44f2-bf0d-d055913f1cd1</vt:lpwstr>
  </property>
</Properties>
</file>