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44" r:id="rId2"/>
  </p:sldMasterIdLst>
  <p:notesMasterIdLst>
    <p:notesMasterId r:id="rId24"/>
  </p:notesMasterIdLst>
  <p:handoutMasterIdLst>
    <p:handoutMasterId r:id="rId25"/>
  </p:handoutMasterIdLst>
  <p:sldIdLst>
    <p:sldId id="1164" r:id="rId3"/>
    <p:sldId id="1174" r:id="rId4"/>
    <p:sldId id="1165" r:id="rId5"/>
    <p:sldId id="1163" r:id="rId6"/>
    <p:sldId id="1167" r:id="rId7"/>
    <p:sldId id="1182" r:id="rId8"/>
    <p:sldId id="1181" r:id="rId9"/>
    <p:sldId id="1183" r:id="rId10"/>
    <p:sldId id="1180" r:id="rId11"/>
    <p:sldId id="1184" r:id="rId12"/>
    <p:sldId id="1185" r:id="rId13"/>
    <p:sldId id="1178" r:id="rId14"/>
    <p:sldId id="1179" r:id="rId15"/>
    <p:sldId id="1188" r:id="rId16"/>
    <p:sldId id="1186" r:id="rId17"/>
    <p:sldId id="1189" r:id="rId18"/>
    <p:sldId id="1187" r:id="rId19"/>
    <p:sldId id="1176" r:id="rId20"/>
    <p:sldId id="1170" r:id="rId21"/>
    <p:sldId id="1171" r:id="rId22"/>
    <p:sldId id="1172" r:id="rId23"/>
  </p:sldIdLst>
  <p:sldSz cx="12192000" cy="6858000"/>
  <p:notesSz cx="7023100" cy="9309100"/>
  <p:defaultTextStyle>
    <a:defPPr>
      <a:defRPr lang="en-US"/>
    </a:defPPr>
    <a:lvl1pPr marL="0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7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4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72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85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42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00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57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1754463-30FA-824E-9681-17E0926DDDD5}">
          <p14:sldIdLst>
            <p14:sldId id="1164"/>
            <p14:sldId id="1174"/>
            <p14:sldId id="1165"/>
            <p14:sldId id="1163"/>
            <p14:sldId id="1167"/>
            <p14:sldId id="1182"/>
            <p14:sldId id="1181"/>
            <p14:sldId id="1183"/>
            <p14:sldId id="1180"/>
            <p14:sldId id="1184"/>
            <p14:sldId id="1185"/>
            <p14:sldId id="1178"/>
            <p14:sldId id="1179"/>
            <p14:sldId id="1188"/>
            <p14:sldId id="1186"/>
            <p14:sldId id="1189"/>
            <p14:sldId id="1187"/>
            <p14:sldId id="1176"/>
            <p14:sldId id="1170"/>
            <p14:sldId id="1171"/>
            <p14:sldId id="11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44" userDrawn="1">
          <p15:clr>
            <a:srgbClr val="A4A3A4"/>
          </p15:clr>
        </p15:guide>
        <p15:guide id="2" pos="2124" userDrawn="1">
          <p15:clr>
            <a:srgbClr val="A4A3A4"/>
          </p15:clr>
        </p15:guide>
        <p15:guide id="3" orient="horz" pos="2932" userDrawn="1">
          <p15:clr>
            <a:srgbClr val="A4A3A4"/>
          </p15:clr>
        </p15:guide>
        <p15:guide id="4" pos="221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ndwa, Boaz" initials="NB" lastIdx="10" clrIdx="0"/>
  <p:cmAuthor id="2" name="Kamil Dybczak" initials="KD" lastIdx="10" clrIdx="1"/>
  <p:cmAuthor id="3" name="Tamirisa, Natalia" initials="TN" lastIdx="12" clrIdx="2"/>
  <p:cmAuthor id="4" name="Almalik, Mansour" initials="AM" lastIdx="6" clrIdx="3"/>
  <p:cmAuthor id="5" name="Pierre, Gaelle" initials="PG" lastIdx="3" clrIdx="4"/>
  <p:cmAuthor id="6" name="Basile, Gregory" initials="BG" lastIdx="9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8AB4"/>
    <a:srgbClr val="E46C0A"/>
    <a:srgbClr val="25D129"/>
    <a:srgbClr val="DC4234"/>
    <a:srgbClr val="00AEB3"/>
    <a:srgbClr val="FFCC00"/>
    <a:srgbClr val="ED7D31"/>
    <a:srgbClr val="A6A6A6"/>
    <a:srgbClr val="70A814"/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1799" autoAdjust="0"/>
  </p:normalViewPr>
  <p:slideViewPr>
    <p:cSldViewPr snapToGrid="0">
      <p:cViewPr varScale="1">
        <p:scale>
          <a:sx n="97" d="100"/>
          <a:sy n="97" d="100"/>
        </p:scale>
        <p:origin x="972" y="78"/>
      </p:cViewPr>
      <p:guideLst/>
    </p:cSldViewPr>
  </p:slideViewPr>
  <p:outlineViewPr>
    <p:cViewPr>
      <p:scale>
        <a:sx n="33" d="100"/>
        <a:sy n="33" d="100"/>
      </p:scale>
      <p:origin x="0" y="-1104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67" d="100"/>
          <a:sy n="167" d="100"/>
        </p:scale>
        <p:origin x="4152" y="184"/>
      </p:cViewPr>
      <p:guideLst>
        <p:guide orient="horz" pos="2844"/>
        <p:guide pos="2124"/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2" y="12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2" y="8842547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075" y="8842547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 anchor="b"/>
          <a:lstStyle>
            <a:lvl1pPr algn="r">
              <a:defRPr sz="1200"/>
            </a:lvl1pPr>
          </a:lstStyle>
          <a:p>
            <a:fld id="{70787CFD-D5C7-455D-B121-683BFE13FB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8984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9" y="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/>
          <a:lstStyle>
            <a:lvl1pPr algn="r">
              <a:defRPr sz="1200"/>
            </a:lvl1pPr>
          </a:lstStyle>
          <a:p>
            <a:fld id="{49E4E862-E263-8B4A-AFB5-DFAAA754BCA9}" type="datetime1">
              <a:rPr lang="en-US" smtClean="0"/>
              <a:t>6/6/2023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4" tIns="46567" rIns="93134" bIns="4656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3" y="4421825"/>
            <a:ext cx="5618480" cy="4189095"/>
          </a:xfrm>
          <a:prstGeom prst="rect">
            <a:avLst/>
          </a:prstGeom>
        </p:spPr>
        <p:txBody>
          <a:bodyPr vert="horz" lIns="93134" tIns="46567" rIns="93134" bIns="46567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9" y="884203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 anchor="b"/>
          <a:lstStyle>
            <a:lvl1pPr algn="r">
              <a:defRPr sz="1200"/>
            </a:lvl1pPr>
          </a:lstStyle>
          <a:p>
            <a:fld id="{BA49F774-CCF9-492C-9AEB-F2814D4A6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01023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7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4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72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85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42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00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57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Studio: https://uat-datastudio.imf.org/landing/</a:t>
            </a:r>
          </a:p>
          <a:p>
            <a:r>
              <a:rPr lang="en-US" dirty="0"/>
              <a:t>Portal: https://uat-idata.imf.org/</a:t>
            </a:r>
          </a:p>
          <a:p>
            <a:r>
              <a:rPr lang="en-US" dirty="0" err="1"/>
              <a:t>PowerBI</a:t>
            </a:r>
            <a:r>
              <a:rPr lang="en-US" dirty="0"/>
              <a:t>: https://app.powerbi.com/ </a:t>
            </a:r>
          </a:p>
          <a:p>
            <a:r>
              <a:rPr lang="en-US" dirty="0"/>
              <a:t>STAT GPT: https://imfstatgpt.quanthub.cloud/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E4E862-E263-8B4A-AFB5-DFAAA754BCA9}" type="datetime1">
              <a:rPr lang="en-US" smtClean="0"/>
              <a:t>6/6/2023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9F774-CCF9-492C-9AEB-F2814D4A662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628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E4E862-E263-8B4A-AFB5-DFAAA754BCA9}" type="datetime1">
              <a:rPr lang="en-US" smtClean="0"/>
              <a:t>6/6/2023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9F774-CCF9-492C-9AEB-F2814D4A662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113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https://imfstatgpt.quanthub.cloud/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E4E862-E263-8B4A-AFB5-DFAAA754BCA9}" type="datetime1">
              <a:rPr lang="en-US" smtClean="0"/>
              <a:t>6/6/2023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9F774-CCF9-492C-9AEB-F2814D4A662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96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E35A615-44B8-AC4C-BDEB-B9D50F7261D9}"/>
              </a:ext>
            </a:extLst>
          </p:cNvPr>
          <p:cNvSpPr/>
          <p:nvPr userDrawn="1"/>
        </p:nvSpPr>
        <p:spPr>
          <a:xfrm>
            <a:off x="11938958" y="-2"/>
            <a:ext cx="253042" cy="68580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41048" y="1940930"/>
            <a:ext cx="5515284" cy="2239337"/>
          </a:xfrm>
        </p:spPr>
        <p:txBody>
          <a:bodyPr lIns="0" tIns="0" rIns="0" bIns="45720" anchor="b" anchorCtr="0">
            <a:normAutofit/>
          </a:bodyPr>
          <a:lstStyle>
            <a:lvl1pPr algn="l">
              <a:lnSpc>
                <a:spcPct val="95000"/>
              </a:lnSpc>
              <a:defRPr sz="4000" b="0" i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Presentation Title up to three lines in length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41048" y="4180267"/>
            <a:ext cx="5515284" cy="465240"/>
          </a:xfrm>
        </p:spPr>
        <p:txBody>
          <a:bodyPr lIns="0" tIns="91440" rIns="0" bIns="0"/>
          <a:lstStyle>
            <a:lvl1pPr marL="0" indent="0" algn="l">
              <a:buNone/>
              <a:defRPr b="1" cap="all" baseline="0">
                <a:solidFill>
                  <a:schemeClr val="tx2"/>
                </a:solidFill>
              </a:defRPr>
            </a:lvl1pPr>
            <a:lvl2pPr marL="457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Month </a:t>
            </a:r>
            <a:r>
              <a:rPr lang="en-US" dirty="0" err="1"/>
              <a:t>dd</a:t>
            </a:r>
            <a:r>
              <a:rPr lang="en-US" dirty="0"/>
              <a:t>, </a:t>
            </a:r>
            <a:r>
              <a:rPr lang="en-US" dirty="0" err="1"/>
              <a:t>yyyy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F8FC6B8-AF18-8A44-98A9-C2E79C6853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41048" y="4879731"/>
            <a:ext cx="5515284" cy="1213338"/>
          </a:xfrm>
        </p:spPr>
        <p:txBody>
          <a:bodyPr lIns="0" tIns="0" rIns="0" bIns="0" anchor="b" anchorCtr="0"/>
          <a:lstStyle>
            <a:lvl1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Speaker Name</a:t>
            </a:r>
          </a:p>
          <a:p>
            <a:pPr lvl="0"/>
            <a:r>
              <a:rPr lang="en-US" dirty="0"/>
              <a:t>Division/Title/Affiliation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D8EAEE-101A-B04C-9480-47C14533CE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891088" cy="6858000"/>
          </a:xfrm>
          <a:solidFill>
            <a:schemeClr val="tx2"/>
          </a:solidFill>
        </p:spPr>
        <p:txBody>
          <a:bodyPr lIns="365760" tIns="365760" rIns="365760" bIns="2971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EFAF05C-419E-4343-8983-4850A83FB6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6597160"/>
            <a:ext cx="4891089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A84459F0-C776-6C49-B932-81C19C279A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99781" y="723898"/>
            <a:ext cx="1190195" cy="119019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3799" userDrawn="1">
          <p15:clr>
            <a:srgbClr val="FBAE40"/>
          </p15:clr>
        </p15:guide>
        <p15:guide id="3" pos="3600" userDrawn="1">
          <p15:clr>
            <a:srgbClr val="FBAE40"/>
          </p15:clr>
        </p15:guide>
        <p15:guide id="4" pos="308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(W)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69871"/>
            <a:ext cx="6096000" cy="42519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3439" y="1469871"/>
            <a:ext cx="6096000" cy="42519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3440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60850190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5349453"/>
            <a:ext cx="12192000" cy="1508547"/>
          </a:xfrm>
          <a:prstGeom prst="rect">
            <a:avLst/>
          </a:prstGeom>
        </p:spPr>
        <p:txBody>
          <a:bodyPr vert="horz" lIns="457200" tIns="182880" rIns="457200" bIns="182880" rtlCol="0" anchor="t" anchorCtr="0">
            <a:noAutofit/>
          </a:bodyPr>
          <a:lstStyle>
            <a:lvl1pPr algn="ctr">
              <a:defRPr lang="en-US" sz="24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 Photo (W) Layout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349875"/>
          </a:xfrm>
          <a:solidFill>
            <a:schemeClr val="bg1">
              <a:lumMod val="9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9386856" y="2544308"/>
            <a:ext cx="5349451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168799884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172200"/>
          </a:xfrm>
          <a:solidFill>
            <a:schemeClr val="bg1">
              <a:lumMod val="90000"/>
            </a:schemeClr>
          </a:solidFill>
        </p:spPr>
        <p:txBody>
          <a:bodyPr tIns="0" bIns="256032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8975483" y="2955682"/>
            <a:ext cx="6172198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172200"/>
            <a:ext cx="12202245" cy="685800"/>
          </a:xfrm>
          <a:prstGeom prst="rect">
            <a:avLst/>
          </a:prstGeom>
        </p:spPr>
        <p:txBody>
          <a:bodyPr vert="horz" lIns="457200" tIns="91440" rIns="457200" bIns="182880" rtlCol="0" anchor="t" anchorCtr="0">
            <a:normAutofit/>
          </a:bodyPr>
          <a:lstStyle>
            <a:lvl1pPr algn="ctr">
              <a:defRPr lang="en-US" sz="2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Extra-Large </a:t>
            </a:r>
            <a:r>
              <a:rPr lang="en-US" dirty="0" err="1"/>
              <a:t>Photo+Title</a:t>
            </a:r>
            <a:r>
              <a:rPr lang="en-US" dirty="0"/>
              <a:t> (W) Layout</a:t>
            </a:r>
          </a:p>
        </p:txBody>
      </p:sp>
    </p:spTree>
    <p:extLst>
      <p:ext uri="{BB962C8B-B14F-4D97-AF65-F5344CB8AC3E}">
        <p14:creationId xmlns:p14="http://schemas.microsoft.com/office/powerpoint/2010/main" val="115190021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58368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8769743" y="3161422"/>
            <a:ext cx="6583678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40168843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ngle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Single-Column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9715500" cy="4860591"/>
          </a:xfrm>
        </p:spPr>
        <p:txBody>
          <a:bodyPr/>
          <a:lstStyle>
            <a:lvl1pPr marL="0" marR="0" indent="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/>
            </a:pPr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31EA4B-58AD-3842-9BEC-4B9FF60E019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INTERNATIONAL MONETARY FUND</a:t>
            </a:r>
            <a:endParaRPr lang="en-US" sz="9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6FD9C8-9F14-B64C-88D7-AFEADAB39B39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2685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Two-Column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C0B0CE-B013-7641-9551-DA60CF80B4AC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INTERNATIONAL MONETARY FUND</a:t>
            </a:r>
            <a:endParaRPr lang="en-US" sz="9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CB5B26B-2A1F-084E-BAF6-BEA91A8E38A5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0538"/>
            <a:ext cx="0" cy="4425462"/>
          </a:xfrm>
          <a:prstGeom prst="line">
            <a:avLst/>
          </a:prstGeom>
          <a:ln w="952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15890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Text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(B)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C0B0CE-B013-7641-9551-DA60CF80B4AC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INTERNATIONAL MONETARY FUND</a:t>
            </a:r>
            <a:endParaRPr lang="en-US" sz="9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DC7D600-7783-1F4F-AD62-06B784E129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39838" y="1672046"/>
            <a:ext cx="4855464" cy="44805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3893C67-9BAE-6946-9896-78E2472B03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9838" y="5891766"/>
            <a:ext cx="4855464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111576932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12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(B)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69871"/>
            <a:ext cx="6096000" cy="42519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3439" y="1469871"/>
            <a:ext cx="6096000" cy="42519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3440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8A7720-BFE2-8541-8CCE-E6CF2AEB21D5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INTERNATIONAL MONETARY FUND</a:t>
            </a:r>
            <a:endParaRPr lang="en-US" sz="9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7CAC3A-914C-D94C-9254-C253E5803F2C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261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-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0" y="5349450"/>
            <a:ext cx="12191999" cy="1508547"/>
          </a:xfrm>
          <a:prstGeom prst="rect">
            <a:avLst/>
          </a:prstGeom>
        </p:spPr>
        <p:txBody>
          <a:bodyPr vert="horz" lIns="457200" tIns="182880" rIns="457200" bIns="182880" rtlCol="0" anchor="t">
            <a:normAutofit/>
          </a:bodyPr>
          <a:lstStyle>
            <a:lvl1pPr algn="ctr">
              <a:defRPr lang="en-US" sz="24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Large-Photo, Blue Layout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7DE7E-D5A7-934A-BDAA-810E25C7A25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349875"/>
          </a:xfrm>
          <a:solidFill>
            <a:schemeClr val="tx2">
              <a:lumMod val="5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96E3DB-FA3A-7842-8A68-4AE4AACEC5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9386856" y="2544308"/>
            <a:ext cx="5349451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4FF97F-5A7B-3544-BBF1-8D9147069589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INTERNATIONAL MONETARY FUND</a:t>
            </a:r>
            <a:endParaRPr lang="en-US" sz="9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58205F-7910-2A4D-9D13-3F4027CE12D3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/>
              <a:t>Slide Title for Single-Column, White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9715500" cy="4860591"/>
          </a:xfrm>
        </p:spPr>
        <p:txBody>
          <a:bodyPr/>
          <a:lstStyle>
            <a:lvl1pPr>
              <a:spcBef>
                <a:spcPts val="2400"/>
              </a:spcBef>
              <a:defRPr>
                <a:solidFill>
                  <a:schemeClr val="tx1"/>
                </a:solidFill>
              </a:defRPr>
            </a:lvl1pPr>
            <a:lvl2pPr>
              <a:buSzPct val="120000"/>
              <a:defRPr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lvl3pPr>
            <a:lvl4pPr>
              <a:buSzPct val="75000"/>
              <a:defRPr/>
            </a:lvl4pPr>
            <a:lvl5pPr>
              <a:defRPr/>
            </a:lvl5pPr>
          </a:lstStyle>
          <a:p>
            <a:pPr lvl="0"/>
            <a:r>
              <a:rPr lang="en-US"/>
              <a:t>Paragraph/</a:t>
            </a:r>
            <a:r>
              <a:rPr lang="en-US" err="1"/>
              <a:t>unbulleted</a:t>
            </a:r>
            <a:r>
              <a:rPr lang="en-US"/>
              <a:t> text formatting</a:t>
            </a:r>
          </a:p>
          <a:p>
            <a:pPr lvl="1"/>
            <a:r>
              <a:rPr lang="en-US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/>
              <a:t>Double-click the “Indent More” button (above) for second-level bullets</a:t>
            </a:r>
          </a:p>
          <a:p>
            <a:pPr lvl="3"/>
            <a:r>
              <a:rPr lang="en-US"/>
              <a:t>Triple-click the “Indent More” button (above) for third-level bullets</a:t>
            </a:r>
          </a:p>
          <a:p>
            <a:pPr lvl="4"/>
            <a:r>
              <a:rPr lang="en-US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404392183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Cyan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(Cyan)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INTERNATIONAL MONETARY FUND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8733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Green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(Green)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INTERNATIONAL MONETARY FUND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910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Yello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(Yellow)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INTERNATIONAL MONETARY FUND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991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DC936A-9C43-D84B-9C24-0185515D689C}"/>
              </a:ext>
            </a:extLst>
          </p:cNvPr>
          <p:cNvSpPr/>
          <p:nvPr userDrawn="1"/>
        </p:nvSpPr>
        <p:spPr>
          <a:xfrm>
            <a:off x="-1" y="6638778"/>
            <a:ext cx="12192001" cy="21922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INTERNATIONAL MONETARY FUND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7CE3741-921D-834E-8354-54991BEB2BD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235964" y="683639"/>
            <a:ext cx="9372600" cy="5486400"/>
          </a:xfrm>
        </p:spPr>
        <p:txBody>
          <a:bodyPr tIns="0" bIns="365760" anchor="ctr" anchorCtr="0"/>
          <a:lstStyle>
            <a:lvl1pPr>
              <a:spcBef>
                <a:spcPts val="0"/>
              </a:spcBef>
              <a:spcAft>
                <a:spcPts val="2400"/>
              </a:spcAft>
              <a:buClrTx/>
              <a:defRPr sz="3400" b="0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-342900">
              <a:spcBef>
                <a:spcPts val="900"/>
              </a:spcBef>
              <a:spcAft>
                <a:spcPts val="0"/>
              </a:spcAft>
              <a:buClrTx/>
              <a:tabLst/>
              <a:defRPr sz="3200" b="0">
                <a:solidFill>
                  <a:schemeClr val="bg1"/>
                </a:solidFill>
              </a:defRPr>
            </a:lvl2pPr>
            <a:lvl3pPr marL="342900" indent="-342900">
              <a:spcBef>
                <a:spcPts val="900"/>
              </a:spcBef>
              <a:spcAft>
                <a:spcPts val="0"/>
              </a:spcAft>
              <a:buClrTx/>
              <a:buSzPct val="100000"/>
              <a:buFont typeface="Wingdings" pitchFamily="2" charset="2"/>
              <a:buChar char="§"/>
              <a:tabLst/>
              <a:defRPr sz="32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3pPr>
            <a:lvl4pPr marL="514350" indent="-171450"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  <a:tabLst/>
              <a:defRPr sz="2100" b="0">
                <a:solidFill>
                  <a:schemeClr val="bg1"/>
                </a:solidFill>
              </a:defRPr>
            </a:lvl4pPr>
            <a:lvl5pPr marL="514350" indent="-171450"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  <a:tabLst/>
              <a:defRPr sz="21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 for Divider–Agenda</a:t>
            </a:r>
          </a:p>
          <a:p>
            <a:pPr lvl="1"/>
            <a:r>
              <a:rPr lang="en-US" dirty="0"/>
              <a:t>Agenda Item—Inactive</a:t>
            </a:r>
          </a:p>
          <a:p>
            <a:pPr lvl="2"/>
            <a:r>
              <a:rPr lang="en-US" dirty="0"/>
              <a:t>Agenda Item—Active</a:t>
            </a:r>
          </a:p>
          <a:p>
            <a:pPr lvl="3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833904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399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99140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Single-Column, White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9715500" cy="4860591"/>
          </a:xfrm>
        </p:spPr>
        <p:txBody>
          <a:bodyPr/>
          <a:lstStyle>
            <a:lvl1pPr>
              <a:spcBef>
                <a:spcPts val="2400"/>
              </a:spcBef>
              <a:defRPr>
                <a:solidFill>
                  <a:schemeClr val="tx1"/>
                </a:solidFill>
              </a:defRPr>
            </a:lvl1pPr>
            <a:lvl2pPr>
              <a:defRPr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80802756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81" userDrawn="1">
          <p15:clr>
            <a:srgbClr val="FBAE40"/>
          </p15:clr>
        </p15:guide>
        <p15:guide id="4" pos="690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Text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, White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 marL="917575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marL="917575" marR="0" lvl="4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/>
            </a:pPr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39838" y="1669499"/>
            <a:ext cx="4856162" cy="44805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9839" y="5889219"/>
            <a:ext cx="4856162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53670137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0806" y="491385"/>
            <a:ext cx="3670259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4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Text+Photo</a:t>
            </a:r>
            <a:r>
              <a:rPr lang="en-US" dirty="0"/>
              <a:t>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0806" y="1469871"/>
            <a:ext cx="3670259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7569D7D-6010-454B-A86B-B6C69D7E2E6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91000" y="-1"/>
            <a:ext cx="8001000" cy="662940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D26CCD3-E500-1F49-8DD8-1545E2CBF0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5400000">
            <a:off x="8746884" y="3184281"/>
            <a:ext cx="6629396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401658498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791806"/>
          </a:xfrm>
          <a:prstGeom prst="rect">
            <a:avLst/>
          </a:prstGeom>
        </p:spPr>
        <p:txBody>
          <a:bodyPr vert="horz" lIns="0" tIns="137160" rIns="0" bIns="0" rtlCol="0">
            <a:normAutofit/>
          </a:bodyPr>
          <a:lstStyle/>
          <a:p>
            <a:pPr lvl="0"/>
            <a:r>
              <a:rPr lang="en-US" dirty="0"/>
              <a:t>Paragraph type</a:t>
            </a:r>
          </a:p>
          <a:p>
            <a:pPr lvl="1"/>
            <a:r>
              <a:rPr lang="en-US" dirty="0"/>
              <a:t>Click the “Indent More” button (above) for first-level bullets</a:t>
            </a:r>
          </a:p>
          <a:p>
            <a:pPr lvl="2"/>
            <a:r>
              <a:rPr lang="en-US" dirty="0"/>
              <a:t>Click the “Indent More” button (above) twice for second-level bullets</a:t>
            </a:r>
          </a:p>
          <a:p>
            <a:pPr lvl="3"/>
            <a:r>
              <a:rPr lang="en-US" dirty="0"/>
              <a:t>Click the “Indent More” button (above) three times for third-level bullets</a:t>
            </a:r>
          </a:p>
          <a:p>
            <a:pPr lvl="4"/>
            <a:r>
              <a:rPr lang="en-US" dirty="0"/>
              <a:t>Click the “Indent More” button (above) four times for fourth-level bullets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82138"/>
            <a:ext cx="10972800" cy="111806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Master Slide 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69C718-696D-8C48-95E3-35ACB84AD8D9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>
                    <a:lumMod val="75000"/>
                  </a:schemeClr>
                </a:solidFill>
                <a:latin typeface="Arial Black" charset="0"/>
                <a:cs typeface="Arial Black" charset="0"/>
              </a:rPr>
              <a:t>INTERNATIONAL MONETARY FUND</a:t>
            </a:r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B5D478-FD4A-2240-B032-46F4E3BAB6E8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dirty="0">
              <a:solidFill>
                <a:schemeClr val="accen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54" r:id="rId2"/>
    <p:sldLayoutId id="2147483755" r:id="rId3"/>
    <p:sldLayoutId id="2147483756" r:id="rId4"/>
    <p:sldLayoutId id="2147483758" r:id="rId5"/>
    <p:sldLayoutId id="2147483757" r:id="rId6"/>
    <p:sldLayoutId id="2147483707" r:id="rId7"/>
    <p:sldLayoutId id="2147483748" r:id="rId8"/>
    <p:sldLayoutId id="2147483759" r:id="rId9"/>
    <p:sldLayoutId id="2147483750" r:id="rId10"/>
    <p:sldLayoutId id="2147483747" r:id="rId11"/>
    <p:sldLayoutId id="2147483752" r:id="rId12"/>
    <p:sldLayoutId id="2147483760" r:id="rId13"/>
    <p:sldLayoutId id="2147483745" r:id="rId14"/>
    <p:sldLayoutId id="2147483746" r:id="rId15"/>
    <p:sldLayoutId id="2147483749" r:id="rId16"/>
    <p:sldLayoutId id="2147483753" r:id="rId17"/>
    <p:sldLayoutId id="2147483743" r:id="rId18"/>
  </p:sldLayoutIdLst>
  <p:transition>
    <p:fade/>
  </p:transition>
  <p:hf hdr="0" dt="0"/>
  <p:txStyles>
    <p:titleStyle>
      <a:lvl1pPr algn="l" defTabSz="914314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2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0" indent="0" algn="l" defTabSz="914314" rtl="0" eaLnBrk="1" latinLnBrk="0" hangingPunct="1">
        <a:spcBef>
          <a:spcPts val="2400"/>
        </a:spcBef>
        <a:buClr>
          <a:schemeClr val="accent1"/>
        </a:buClr>
        <a:buSzPct val="110000"/>
        <a:buFont typeface="Wingdings" charset="2"/>
        <a:buNone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33363" indent="-233363" algn="l" defTabSz="914314" rtl="0" eaLnBrk="1" latinLnBrk="0" hangingPunct="1">
        <a:spcBef>
          <a:spcPts val="600"/>
        </a:spcBef>
        <a:buClr>
          <a:schemeClr val="accent1"/>
        </a:buClr>
        <a:buSzPct val="100000"/>
        <a:buFont typeface="Wingdings" pitchFamily="2" charset="2"/>
        <a:buChar char="§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58788" indent="-225425" algn="l" defTabSz="914314" rtl="0" eaLnBrk="1" latinLnBrk="0" hangingPunct="1">
        <a:spcBef>
          <a:spcPts val="600"/>
        </a:spcBef>
        <a:buClr>
          <a:schemeClr val="bg1">
            <a:lumMod val="50000"/>
          </a:schemeClr>
        </a:buClr>
        <a:buSzPct val="65000"/>
        <a:buFont typeface="Lucida Grande" panose="020B0600040502020204" pitchFamily="34" charset="0"/>
        <a:buChar char="▶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92150" indent="-233363" algn="l" defTabSz="914314" rtl="0" eaLnBrk="1" latinLnBrk="0" hangingPunct="1">
        <a:spcBef>
          <a:spcPts val="600"/>
        </a:spcBef>
        <a:buClr>
          <a:schemeClr val="accent1"/>
        </a:buClr>
        <a:buSzPct val="100000"/>
        <a:buFont typeface="LucidaGrande" charset="0"/>
        <a:buChar char="◆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917575" indent="-225425" algn="l" defTabSz="914314" rtl="0" eaLnBrk="1" latinLnBrk="0" hangingPunct="1">
        <a:spcBef>
          <a:spcPts val="600"/>
        </a:spcBef>
        <a:buClr>
          <a:schemeClr val="bg1">
            <a:lumMod val="50000"/>
          </a:schemeClr>
        </a:buClr>
        <a:buFont typeface=".HelveticaNeueDeskInterface-Regular"/>
        <a:buChar char="●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64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22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79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35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7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4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2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8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85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42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00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57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791806"/>
          </a:xfrm>
          <a:prstGeom prst="rect">
            <a:avLst/>
          </a:prstGeom>
        </p:spPr>
        <p:txBody>
          <a:bodyPr vert="horz" lIns="0" tIns="137160" rIns="0" bIns="0" rtlCol="0">
            <a:normAutofit/>
          </a:bodyPr>
          <a:lstStyle/>
          <a:p>
            <a:pPr lvl="0"/>
            <a:r>
              <a:rPr lang="en-US"/>
              <a:t>Paragraph type</a:t>
            </a:r>
          </a:p>
          <a:p>
            <a:pPr lvl="1"/>
            <a:r>
              <a:rPr lang="en-US"/>
              <a:t>Click the “Indent More” button (above)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/>
              <a:t>Click the “Indent More” button (above) twice for second-level bullets</a:t>
            </a:r>
          </a:p>
          <a:p>
            <a:pPr lvl="3"/>
            <a:r>
              <a:rPr lang="en-US"/>
              <a:t>Click the “Indent More” button (above) three times for third-level bullets</a:t>
            </a:r>
          </a:p>
          <a:p>
            <a:pPr lvl="4"/>
            <a:r>
              <a:rPr lang="en-US"/>
              <a:t>Click the “Indent More” button (above) four times for fourth-level bullets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82138"/>
            <a:ext cx="10972800" cy="111806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Master Slide 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69C718-696D-8C48-95E3-35ACB84AD8D9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FEFEFE">
                    <a:lumMod val="75000"/>
                  </a:srgbClr>
                </a:solidFill>
                <a:effectLst/>
                <a:uLnTx/>
                <a:uFillTx/>
                <a:latin typeface="Arial Black" charset="0"/>
                <a:ea typeface="+mn-ea"/>
                <a:cs typeface="Arial Black" charset="0"/>
              </a:rPr>
              <a:t>INTERNATIONAL MONETARY FUND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EFEFE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B5D478-FD4A-2240-B032-46F4E3BAB6E8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lvl="0" indent="0" algn="r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391695-0C6B-4B4E-A11F-D5E1D321FCD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9CD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3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9CD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6032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</p:sldLayoutIdLst>
  <p:transition>
    <p:fade/>
  </p:transition>
  <p:hf hdr="0" dt="0"/>
  <p:txStyles>
    <p:titleStyle>
      <a:lvl1pPr algn="l" defTabSz="914314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2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0" indent="0" algn="l" defTabSz="914314" rtl="0" eaLnBrk="1" latinLnBrk="0" hangingPunct="1">
        <a:spcBef>
          <a:spcPts val="2400"/>
        </a:spcBef>
        <a:buClr>
          <a:schemeClr val="accent1"/>
        </a:buClr>
        <a:buSzPct val="110000"/>
        <a:buFont typeface="Wingdings" charset="2"/>
        <a:buNone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33363" indent="-233363" algn="l" defTabSz="914314" rtl="0" eaLnBrk="1" latinLnBrk="0" hangingPunct="1">
        <a:spcBef>
          <a:spcPts val="600"/>
        </a:spcBef>
        <a:buClr>
          <a:schemeClr val="accent1"/>
        </a:buClr>
        <a:buSzPct val="120000"/>
        <a:buFont typeface="Wingdings" pitchFamily="2" charset="2"/>
        <a:buChar char="§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58788" indent="-225425" algn="l" defTabSz="914314" rtl="0" eaLnBrk="1" latinLnBrk="0" hangingPunct="1">
        <a:spcBef>
          <a:spcPts val="600"/>
        </a:spcBef>
        <a:buClr>
          <a:schemeClr val="bg1">
            <a:lumMod val="50000"/>
          </a:schemeClr>
        </a:buClr>
        <a:buSzPct val="80000"/>
        <a:buFont typeface="Lucida Grande" panose="020B0600040502020204" pitchFamily="34" charset="0"/>
        <a:buChar char="▶"/>
        <a:tabLst/>
        <a:defRPr lang="en-US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692150" indent="-233363" algn="l" defTabSz="914314" rtl="0" eaLnBrk="1" latinLnBrk="0" hangingPunct="1">
        <a:spcBef>
          <a:spcPts val="600"/>
        </a:spcBef>
        <a:buClr>
          <a:schemeClr val="accent1"/>
        </a:buClr>
        <a:buSzPct val="75000"/>
        <a:buFont typeface="LucidaGrande" charset="0"/>
        <a:buChar char="◆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917575" indent="-225425" algn="l" defTabSz="914314" rtl="0" eaLnBrk="1" latinLnBrk="0" hangingPunct="1">
        <a:spcBef>
          <a:spcPts val="600"/>
        </a:spcBef>
        <a:buClr>
          <a:schemeClr val="bg1">
            <a:lumMod val="50000"/>
          </a:schemeClr>
        </a:buClr>
        <a:buFont typeface=".HelveticaNeueDeskInterface-Regular"/>
        <a:buChar char="●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64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22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79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35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7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4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2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8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85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42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00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57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84A15-6662-BFFE-AA2F-AC8654B73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Leveraging SDMX in iData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90ADD3-6E48-2F91-B8D2-D527FEDB27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June 15, 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3A31B0-AB09-0372-D6B2-3164B8B399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Jeff Danforth</a:t>
            </a:r>
          </a:p>
          <a:p>
            <a:r>
              <a:rPr lang="en-US" dirty="0"/>
              <a:t>Allen Boddie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6F05EC-CD33-465E-0CDB-68C9610945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1D73750-567D-287B-299B-5089312BCF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0958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A2E97-5F2D-64A6-B1C8-C40DF6CF8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DA6E6-96B1-A427-4DF7-EB6B027179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0D0839D8-2F13-DB61-0F2F-E3CF01298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237" y="1469871"/>
            <a:ext cx="10385526" cy="51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4214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A2E97-5F2D-64A6-B1C8-C40DF6CF8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DA6E6-96B1-A427-4DF7-EB6B027179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A353C613-C2B2-2C2C-3419-E86D6772A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409" y="1469871"/>
            <a:ext cx="10459181" cy="51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451775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4A76E-52BB-7455-2E5C-8503D9A3A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BI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86A5D1-CCF4-642C-3E05-1917DC88DC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44597" y="2042447"/>
            <a:ext cx="9710741" cy="4324168"/>
          </a:xfrm>
          <a:prstGeom prst="rect">
            <a:avLst/>
          </a:prstGeom>
          <a:solidFill>
            <a:srgbClr val="FFFFFF"/>
          </a:solidFill>
          <a:ln w="6350" cap="sq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outerShdw blurRad="130779" dist="38100" dir="2700000" algn="tl" rotWithShape="0">
              <a:schemeClr val="tx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8492936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34A1C-3BD8-2BE6-C1C1-A682210EE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BI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D99E61-042D-D926-3C3D-80EEB3954A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0566" y="1469871"/>
            <a:ext cx="7330868" cy="492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452683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993C-E7D6-AEF7-1395-625BFFD12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D227A5-9197-9550-BADB-4BA9C34A3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890" y="1461442"/>
            <a:ext cx="5186220" cy="486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515318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B9AA8-BB1A-10CB-3BFC-F93004921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D32933-589C-2DFD-9B91-B07DCA1E7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3452" y="1492863"/>
            <a:ext cx="5645096" cy="487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253071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5EAA7-CB37-4DC9-7A2D-CA37B5FA6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220552-E1E0-17B0-477D-ADBC398AD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636" y="1527419"/>
            <a:ext cx="7540727" cy="503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773657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7E1CA-CD32-6890-1B28-8C14CB7ED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1C3256-722C-2815-A405-DB6FD1F27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662" y="1469871"/>
            <a:ext cx="9355027" cy="459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737575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039C0-D3FB-65C6-BAA0-1A3A13150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Excel Add-in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EA88A8-5222-5EFE-4056-888A42CB35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772BFB-88F3-C654-8DB0-745FD4F544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9" r="54341" b="79566"/>
          <a:stretch/>
        </p:blipFill>
        <p:spPr>
          <a:xfrm>
            <a:off x="1236661" y="1621300"/>
            <a:ext cx="4783853" cy="1807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984197A-1F97-E718-4090-ED17D3A57E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" r="357"/>
          <a:stretch/>
        </p:blipFill>
        <p:spPr>
          <a:xfrm>
            <a:off x="7181217" y="1621300"/>
            <a:ext cx="3081691" cy="5241558"/>
          </a:xfrm>
          <a:prstGeom prst="rect">
            <a:avLst/>
          </a:prstGeom>
          <a:solidFill>
            <a:srgbClr val="FFFFFF"/>
          </a:solidFill>
          <a:ln w="6350" cap="sq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outerShdw blurRad="130779" dist="38100" dir="2700000" algn="tl" rotWithShape="0">
              <a:schemeClr val="tx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0750916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AA9C5-4AA3-8048-F4BE-DB5A6CB43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StatGPT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C3B892-3979-F7FD-12C4-9798221B7C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9BC6E8-E630-599E-E86C-87FB8813B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812" y="1469871"/>
            <a:ext cx="10628376" cy="519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20020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D4413-2F92-80D1-6686-DC4C2B21F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+mj-cs"/>
              </a:rPr>
              <a:t>The Vision, Benefits, and Opportunities of iData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A543C5-9A2C-42D8-CA03-E2BFBCCA99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iData project was established to mitigate the risk that IMF’s legacy system (EcOS) fails. It is also an opportunity to modernize data management and dissemination at the Fund.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Key Benefits to </a:t>
            </a:r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Producers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include:</a:t>
            </a:r>
          </a:p>
          <a:p>
            <a:pPr lvl="2"/>
            <a:r>
              <a:rPr lang="en-US" dirty="0"/>
              <a:t>Tools supporting enhanced collaboration</a:t>
            </a:r>
          </a:p>
          <a:p>
            <a:pPr lvl="2"/>
            <a:r>
              <a:rPr lang="en-US" dirty="0"/>
              <a:t>Integration with analytic tools</a:t>
            </a:r>
          </a:p>
          <a:p>
            <a:pPr lvl="2"/>
            <a:r>
              <a:rPr lang="en-US" dirty="0"/>
              <a:t>Off-the-shelf solutions providing access to a large ecosystem of resources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Key Benefits to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Users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include: </a:t>
            </a:r>
            <a:r>
              <a:rPr lang="en-US" dirty="0"/>
              <a:t>	</a:t>
            </a:r>
          </a:p>
          <a:p>
            <a:pPr lvl="2"/>
            <a:r>
              <a:rPr lang="en-US" dirty="0"/>
              <a:t>Enhanced data access and discovery</a:t>
            </a:r>
          </a:p>
          <a:p>
            <a:pPr lvl="2"/>
            <a:r>
              <a:rPr lang="en-US" dirty="0"/>
              <a:t>Industry-leading visualization</a:t>
            </a:r>
          </a:p>
          <a:p>
            <a:pPr lvl="2"/>
            <a:r>
              <a:rPr lang="en-US" dirty="0"/>
              <a:t>Multilingual access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308402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AA9C5-4AA3-8048-F4BE-DB5A6CB43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StatGPT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C3B892-3979-F7FD-12C4-9798221B7C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E0DF01-866E-A1AE-74F6-EF050C28F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0" y="1285608"/>
            <a:ext cx="9715500" cy="531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069853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9EEB3-49BD-EACF-4C51-BDAF13FD4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04551822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D3BB1-85E3-EEE2-82DF-79BDDA5AA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iData Big Picture</a:t>
            </a:r>
          </a:p>
        </p:txBody>
      </p:sp>
      <p:sp>
        <p:nvSpPr>
          <p:cNvPr id="4" name="Rounded Rectangle 110">
            <a:extLst>
              <a:ext uri="{FF2B5EF4-FFF2-40B4-BE49-F238E27FC236}">
                <a16:creationId xmlns:a16="http://schemas.microsoft.com/office/drawing/2014/main" id="{DC45A697-DA8C-5346-40F3-F547E8A90242}"/>
              </a:ext>
            </a:extLst>
          </p:cNvPr>
          <p:cNvSpPr/>
          <p:nvPr/>
        </p:nvSpPr>
        <p:spPr>
          <a:xfrm>
            <a:off x="993701" y="1463483"/>
            <a:ext cx="3681026" cy="4495800"/>
          </a:xfrm>
          <a:prstGeom prst="roundRect">
            <a:avLst>
              <a:gd name="adj" fmla="val 7218"/>
            </a:avLst>
          </a:prstGeom>
          <a:solidFill>
            <a:schemeClr val="accent6">
              <a:alpha val="9000"/>
            </a:schemeClr>
          </a:solidFill>
          <a:ln w="19050">
            <a:solidFill>
              <a:srgbClr val="B1B3B3">
                <a:alpha val="75000"/>
              </a:srgb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5C6266"/>
              </a:solidFill>
              <a:latin typeface="Avenir Next" panose="020B0503020202020204" pitchFamily="34" charset="0"/>
            </a:endParaRPr>
          </a:p>
        </p:txBody>
      </p:sp>
      <p:sp>
        <p:nvSpPr>
          <p:cNvPr id="5" name="Rounded Rectangle 77">
            <a:extLst>
              <a:ext uri="{FF2B5EF4-FFF2-40B4-BE49-F238E27FC236}">
                <a16:creationId xmlns:a16="http://schemas.microsoft.com/office/drawing/2014/main" id="{340C7749-9B8B-549B-5A41-0B2C548AEFD5}"/>
              </a:ext>
            </a:extLst>
          </p:cNvPr>
          <p:cNvSpPr/>
          <p:nvPr/>
        </p:nvSpPr>
        <p:spPr>
          <a:xfrm>
            <a:off x="8912382" y="1479130"/>
            <a:ext cx="2526572" cy="4480153"/>
          </a:xfrm>
          <a:prstGeom prst="roundRect">
            <a:avLst>
              <a:gd name="adj" fmla="val 9186"/>
            </a:avLst>
          </a:prstGeom>
          <a:solidFill>
            <a:srgbClr val="78BE20">
              <a:alpha val="16688"/>
            </a:srgbClr>
          </a:solidFill>
          <a:ln w="19050">
            <a:solidFill>
              <a:srgbClr val="B1B3B3">
                <a:alpha val="75000"/>
              </a:srgb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Avenir Next" panose="020B0503020202020204" pitchFamily="34" charset="0"/>
            </a:endParaRPr>
          </a:p>
        </p:txBody>
      </p:sp>
      <p:sp>
        <p:nvSpPr>
          <p:cNvPr id="6" name="Rounded Rectangle 33">
            <a:extLst>
              <a:ext uri="{FF2B5EF4-FFF2-40B4-BE49-F238E27FC236}">
                <a16:creationId xmlns:a16="http://schemas.microsoft.com/office/drawing/2014/main" id="{6B5E9C3F-2170-4BB5-0220-ED82BF7668CF}"/>
              </a:ext>
            </a:extLst>
          </p:cNvPr>
          <p:cNvSpPr/>
          <p:nvPr/>
        </p:nvSpPr>
        <p:spPr>
          <a:xfrm>
            <a:off x="4750333" y="1463483"/>
            <a:ext cx="4086443" cy="4495800"/>
          </a:xfrm>
          <a:prstGeom prst="roundRect">
            <a:avLst>
              <a:gd name="adj" fmla="val 7218"/>
            </a:avLst>
          </a:prstGeom>
          <a:solidFill>
            <a:srgbClr val="009CDE">
              <a:alpha val="9000"/>
            </a:srgbClr>
          </a:solidFill>
          <a:ln w="19050">
            <a:solidFill>
              <a:srgbClr val="B1B3B3">
                <a:alpha val="75000"/>
              </a:srgb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5C6266"/>
              </a:solidFill>
              <a:latin typeface="Avenir Next" panose="020B0503020202020204" pitchFamily="34" charset="0"/>
            </a:endParaRPr>
          </a:p>
        </p:txBody>
      </p:sp>
      <p:sp>
        <p:nvSpPr>
          <p:cNvPr id="7" name="Rounded Rectangle 9">
            <a:extLst>
              <a:ext uri="{FF2B5EF4-FFF2-40B4-BE49-F238E27FC236}">
                <a16:creationId xmlns:a16="http://schemas.microsoft.com/office/drawing/2014/main" id="{13E61AEF-FB3F-19C2-8968-B7C7FCBA973A}"/>
              </a:ext>
            </a:extLst>
          </p:cNvPr>
          <p:cNvSpPr/>
          <p:nvPr/>
        </p:nvSpPr>
        <p:spPr>
          <a:xfrm>
            <a:off x="4898987" y="3115075"/>
            <a:ext cx="1521857" cy="438912"/>
          </a:xfrm>
          <a:prstGeom prst="round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latin typeface="Avenir Next" panose="020B0503020202020204" pitchFamily="34" charset="0"/>
              </a:rPr>
              <a:t>Dataflow(s)</a:t>
            </a:r>
          </a:p>
        </p:txBody>
      </p:sp>
      <p:sp>
        <p:nvSpPr>
          <p:cNvPr id="8" name="Rounded Rectangle 10">
            <a:extLst>
              <a:ext uri="{FF2B5EF4-FFF2-40B4-BE49-F238E27FC236}">
                <a16:creationId xmlns:a16="http://schemas.microsoft.com/office/drawing/2014/main" id="{19538AAB-6FDD-3864-92F4-24ADCC0307B1}"/>
              </a:ext>
            </a:extLst>
          </p:cNvPr>
          <p:cNvSpPr/>
          <p:nvPr/>
        </p:nvSpPr>
        <p:spPr>
          <a:xfrm>
            <a:off x="4896963" y="1606366"/>
            <a:ext cx="1515252" cy="438912"/>
          </a:xfrm>
          <a:prstGeom prst="roundRect">
            <a:avLst/>
          </a:prstGeom>
          <a:solidFill>
            <a:srgbClr val="FFFF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rgbClr val="5C6266"/>
                </a:solidFill>
                <a:latin typeface="Avenir Next" panose="020B0503020202020204" pitchFamily="34" charset="0"/>
              </a:rPr>
              <a:t>Loading Dock</a:t>
            </a:r>
          </a:p>
        </p:txBody>
      </p:sp>
      <p:sp>
        <p:nvSpPr>
          <p:cNvPr id="9" name="Rounded Rectangle 13">
            <a:extLst>
              <a:ext uri="{FF2B5EF4-FFF2-40B4-BE49-F238E27FC236}">
                <a16:creationId xmlns:a16="http://schemas.microsoft.com/office/drawing/2014/main" id="{4B415C3F-000B-3E6C-6C24-A66421272CCD}"/>
              </a:ext>
            </a:extLst>
          </p:cNvPr>
          <p:cNvSpPr/>
          <p:nvPr/>
        </p:nvSpPr>
        <p:spPr>
          <a:xfrm>
            <a:off x="3218685" y="3644654"/>
            <a:ext cx="1158358" cy="796698"/>
          </a:xfrm>
          <a:prstGeom prst="round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latin typeface="Avenir Next" panose="020B0503020202020204" pitchFamily="34" charset="0"/>
              </a:rPr>
              <a:t>Data Structure Definition</a:t>
            </a:r>
          </a:p>
        </p:txBody>
      </p:sp>
      <p:sp>
        <p:nvSpPr>
          <p:cNvPr id="10" name="Rounded Rectangle 14">
            <a:extLst>
              <a:ext uri="{FF2B5EF4-FFF2-40B4-BE49-F238E27FC236}">
                <a16:creationId xmlns:a16="http://schemas.microsoft.com/office/drawing/2014/main" id="{3A03B352-1807-E67E-841B-74B3A21B24C3}"/>
              </a:ext>
            </a:extLst>
          </p:cNvPr>
          <p:cNvSpPr/>
          <p:nvPr/>
        </p:nvSpPr>
        <p:spPr>
          <a:xfrm>
            <a:off x="3228476" y="1585032"/>
            <a:ext cx="1171717" cy="438912"/>
          </a:xfrm>
          <a:prstGeom prst="round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latin typeface="Avenir Next" panose="020B0503020202020204" pitchFamily="34" charset="0"/>
              </a:rPr>
              <a:t>Code List(s)</a:t>
            </a:r>
          </a:p>
        </p:txBody>
      </p:sp>
      <p:sp>
        <p:nvSpPr>
          <p:cNvPr id="11" name="Rounded Rectangle 15">
            <a:extLst>
              <a:ext uri="{FF2B5EF4-FFF2-40B4-BE49-F238E27FC236}">
                <a16:creationId xmlns:a16="http://schemas.microsoft.com/office/drawing/2014/main" id="{DF92EA0F-A7E6-0901-DFC4-8CD0341B9F04}"/>
              </a:ext>
            </a:extLst>
          </p:cNvPr>
          <p:cNvSpPr/>
          <p:nvPr/>
        </p:nvSpPr>
        <p:spPr>
          <a:xfrm>
            <a:off x="2537250" y="2887212"/>
            <a:ext cx="1158358" cy="438912"/>
          </a:xfrm>
          <a:prstGeom prst="round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latin typeface="Avenir Next" panose="020B0503020202020204" pitchFamily="34" charset="0"/>
              </a:rPr>
              <a:t>Concept Scheme</a:t>
            </a:r>
          </a:p>
        </p:txBody>
      </p:sp>
      <p:sp>
        <p:nvSpPr>
          <p:cNvPr id="12" name="Rounded Rectangle 17">
            <a:extLst>
              <a:ext uri="{FF2B5EF4-FFF2-40B4-BE49-F238E27FC236}">
                <a16:creationId xmlns:a16="http://schemas.microsoft.com/office/drawing/2014/main" id="{61357AE6-ABC0-1F95-FC10-B89C563060FF}"/>
              </a:ext>
            </a:extLst>
          </p:cNvPr>
          <p:cNvSpPr/>
          <p:nvPr/>
        </p:nvSpPr>
        <p:spPr>
          <a:xfrm>
            <a:off x="4893666" y="2340756"/>
            <a:ext cx="1521847" cy="438912"/>
          </a:xfrm>
          <a:prstGeom prst="roundRect">
            <a:avLst/>
          </a:prstGeom>
          <a:solidFill>
            <a:srgbClr val="FFFF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rgbClr val="5C6266"/>
                </a:solidFill>
                <a:latin typeface="Avenir Next" panose="020B0503020202020204" pitchFamily="34" charset="0"/>
              </a:rPr>
              <a:t>Ingestion Pipeline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C808802-1F70-1FFD-2536-C6975F89491F}"/>
              </a:ext>
            </a:extLst>
          </p:cNvPr>
          <p:cNvCxnSpPr>
            <a:cxnSpLocks/>
            <a:stCxn id="10" idx="2"/>
            <a:endCxn id="44" idx="0"/>
          </p:cNvCxnSpPr>
          <p:nvPr/>
        </p:nvCxnSpPr>
        <p:spPr>
          <a:xfrm flipH="1">
            <a:off x="3800569" y="2023944"/>
            <a:ext cx="13766" cy="19382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5D84F05-1C02-DFDF-3785-94B65FDF134B}"/>
              </a:ext>
            </a:extLst>
          </p:cNvPr>
          <p:cNvCxnSpPr>
            <a:cxnSpLocks/>
            <a:stCxn id="44" idx="2"/>
            <a:endCxn id="9" idx="0"/>
          </p:cNvCxnSpPr>
          <p:nvPr/>
        </p:nvCxnSpPr>
        <p:spPr>
          <a:xfrm flipH="1">
            <a:off x="3797864" y="2656681"/>
            <a:ext cx="2705" cy="98797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298C343-6977-8F67-4221-59623FAEFA54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5654589" y="2045278"/>
            <a:ext cx="1" cy="29547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266B62F-5B45-8D97-F8D1-E4C9EE1E2B1C}"/>
              </a:ext>
            </a:extLst>
          </p:cNvPr>
          <p:cNvCxnSpPr>
            <a:cxnSpLocks/>
            <a:stCxn id="12" idx="2"/>
            <a:endCxn id="7" idx="0"/>
          </p:cNvCxnSpPr>
          <p:nvPr/>
        </p:nvCxnSpPr>
        <p:spPr>
          <a:xfrm>
            <a:off x="5654590" y="2779668"/>
            <a:ext cx="5326" cy="33540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34">
            <a:extLst>
              <a:ext uri="{FF2B5EF4-FFF2-40B4-BE49-F238E27FC236}">
                <a16:creationId xmlns:a16="http://schemas.microsoft.com/office/drawing/2014/main" id="{56485643-BE59-958F-63A9-915DDC6AF429}"/>
              </a:ext>
            </a:extLst>
          </p:cNvPr>
          <p:cNvSpPr txBox="1"/>
          <p:nvPr/>
        </p:nvSpPr>
        <p:spPr>
          <a:xfrm>
            <a:off x="1987717" y="1082517"/>
            <a:ext cx="1401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>
                <a:solidFill>
                  <a:srgbClr val="707372"/>
                </a:solidFill>
                <a:latin typeface="Avenir Next" panose="020B0503020202020204" pitchFamily="34" charset="0"/>
              </a:rPr>
              <a:t>Design Data</a:t>
            </a:r>
          </a:p>
        </p:txBody>
      </p:sp>
      <p:sp>
        <p:nvSpPr>
          <p:cNvPr id="18" name="TextBox 36">
            <a:extLst>
              <a:ext uri="{FF2B5EF4-FFF2-40B4-BE49-F238E27FC236}">
                <a16:creationId xmlns:a16="http://schemas.microsoft.com/office/drawing/2014/main" id="{4D8CBF52-F6E6-6D08-22E9-3A35822A1F7B}"/>
              </a:ext>
            </a:extLst>
          </p:cNvPr>
          <p:cNvSpPr txBox="1"/>
          <p:nvPr/>
        </p:nvSpPr>
        <p:spPr>
          <a:xfrm>
            <a:off x="5203603" y="1118932"/>
            <a:ext cx="2863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>
                <a:solidFill>
                  <a:srgbClr val="707372"/>
                </a:solidFill>
                <a:latin typeface="Avenir Next" panose="020B0503020202020204" pitchFamily="34" charset="0"/>
              </a:rPr>
              <a:t>Collect, Manage, Analyze Data</a:t>
            </a:r>
          </a:p>
        </p:txBody>
      </p:sp>
      <p:sp>
        <p:nvSpPr>
          <p:cNvPr id="19" name="Rounded Rectangle 48">
            <a:extLst>
              <a:ext uri="{FF2B5EF4-FFF2-40B4-BE49-F238E27FC236}">
                <a16:creationId xmlns:a16="http://schemas.microsoft.com/office/drawing/2014/main" id="{6C03B4A8-362B-50D9-64CE-75FC4F9BCAAC}"/>
              </a:ext>
            </a:extLst>
          </p:cNvPr>
          <p:cNvSpPr/>
          <p:nvPr/>
        </p:nvSpPr>
        <p:spPr>
          <a:xfrm>
            <a:off x="7211442" y="1628090"/>
            <a:ext cx="1383579" cy="438912"/>
          </a:xfrm>
          <a:prstGeom prst="roundRect">
            <a:avLst/>
          </a:prstGeom>
          <a:solidFill>
            <a:srgbClr val="FFFF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rgbClr val="5C6266"/>
                </a:solidFill>
                <a:latin typeface="Avenir Next" panose="020B0503020202020204" pitchFamily="34" charset="0"/>
              </a:rPr>
              <a:t>Generic Pipeline</a:t>
            </a:r>
          </a:p>
        </p:txBody>
      </p:sp>
      <p:cxnSp>
        <p:nvCxnSpPr>
          <p:cNvPr id="20" name="Elbow Connector 91">
            <a:extLst>
              <a:ext uri="{FF2B5EF4-FFF2-40B4-BE49-F238E27FC236}">
                <a16:creationId xmlns:a16="http://schemas.microsoft.com/office/drawing/2014/main" id="{BDBD1EF6-3A39-ED62-8FAD-B3AA45C6CF51}"/>
              </a:ext>
            </a:extLst>
          </p:cNvPr>
          <p:cNvCxnSpPr>
            <a:cxnSpLocks/>
            <a:stCxn id="12" idx="1"/>
            <a:endCxn id="10" idx="3"/>
          </p:cNvCxnSpPr>
          <p:nvPr/>
        </p:nvCxnSpPr>
        <p:spPr>
          <a:xfrm rot="10800000">
            <a:off x="4400194" y="1804488"/>
            <a:ext cx="493473" cy="755724"/>
          </a:xfrm>
          <a:prstGeom prst="bentConnector3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118">
            <a:extLst>
              <a:ext uri="{FF2B5EF4-FFF2-40B4-BE49-F238E27FC236}">
                <a16:creationId xmlns:a16="http://schemas.microsoft.com/office/drawing/2014/main" id="{2A9BB99A-8851-780C-12B3-8BE2C923045F}"/>
              </a:ext>
            </a:extLst>
          </p:cNvPr>
          <p:cNvSpPr/>
          <p:nvPr/>
        </p:nvSpPr>
        <p:spPr>
          <a:xfrm>
            <a:off x="9448149" y="1623240"/>
            <a:ext cx="1375637" cy="438912"/>
          </a:xfrm>
          <a:prstGeom prst="roundRect">
            <a:avLst/>
          </a:prstGeom>
          <a:solidFill>
            <a:srgbClr val="FFFF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rgbClr val="5C6266"/>
                </a:solidFill>
                <a:latin typeface="Avenir Next" panose="020B0503020202020204" pitchFamily="34" charset="0"/>
              </a:rPr>
              <a:t>Data Product Portal(s)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F0DAC80-40FE-03F6-4813-36AECBAEF995}"/>
              </a:ext>
            </a:extLst>
          </p:cNvPr>
          <p:cNvCxnSpPr>
            <a:cxnSpLocks/>
            <a:stCxn id="19" idx="3"/>
            <a:endCxn id="21" idx="1"/>
          </p:cNvCxnSpPr>
          <p:nvPr/>
        </p:nvCxnSpPr>
        <p:spPr>
          <a:xfrm flipV="1">
            <a:off x="8595021" y="1842696"/>
            <a:ext cx="853128" cy="48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122">
            <a:extLst>
              <a:ext uri="{FF2B5EF4-FFF2-40B4-BE49-F238E27FC236}">
                <a16:creationId xmlns:a16="http://schemas.microsoft.com/office/drawing/2014/main" id="{3EFA94B7-F5EE-2EAA-9EF2-2A817D140D70}"/>
              </a:ext>
            </a:extLst>
          </p:cNvPr>
          <p:cNvSpPr/>
          <p:nvPr/>
        </p:nvSpPr>
        <p:spPr>
          <a:xfrm>
            <a:off x="7256268" y="4286536"/>
            <a:ext cx="1375637" cy="4389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rgbClr val="5C6266"/>
                </a:solidFill>
                <a:latin typeface="Avenir Next" panose="020B0503020202020204" pitchFamily="34" charset="0"/>
              </a:rPr>
              <a:t>Analytics Studio</a:t>
            </a:r>
          </a:p>
        </p:txBody>
      </p:sp>
      <p:sp>
        <p:nvSpPr>
          <p:cNvPr id="24" name="Rounded Rectangle 138">
            <a:extLst>
              <a:ext uri="{FF2B5EF4-FFF2-40B4-BE49-F238E27FC236}">
                <a16:creationId xmlns:a16="http://schemas.microsoft.com/office/drawing/2014/main" id="{9DF17526-9C4D-247E-039C-3C2C2FF9E807}"/>
              </a:ext>
            </a:extLst>
          </p:cNvPr>
          <p:cNvSpPr/>
          <p:nvPr/>
        </p:nvSpPr>
        <p:spPr>
          <a:xfrm>
            <a:off x="1938125" y="2077947"/>
            <a:ext cx="1134117" cy="438912"/>
          </a:xfrm>
          <a:prstGeom prst="roundRect">
            <a:avLst/>
          </a:prstGeom>
          <a:solidFill>
            <a:schemeClr val="accent1">
              <a:alpha val="74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latin typeface="Avenir Next" panose="020B0503020202020204" pitchFamily="34" charset="0"/>
              </a:rPr>
              <a:t>Hierarchies/</a:t>
            </a:r>
          </a:p>
          <a:p>
            <a:pPr algn="ctr"/>
            <a:r>
              <a:rPr lang="en-US" sz="1200">
                <a:latin typeface="Avenir Next" panose="020B0503020202020204" pitchFamily="34" charset="0"/>
              </a:rPr>
              <a:t>Groups</a:t>
            </a:r>
          </a:p>
        </p:txBody>
      </p:sp>
      <p:cxnSp>
        <p:nvCxnSpPr>
          <p:cNvPr id="25" name="Elbow Connector 142">
            <a:extLst>
              <a:ext uri="{FF2B5EF4-FFF2-40B4-BE49-F238E27FC236}">
                <a16:creationId xmlns:a16="http://schemas.microsoft.com/office/drawing/2014/main" id="{B948E429-622E-3804-6B45-866A1ABDF3C6}"/>
              </a:ext>
            </a:extLst>
          </p:cNvPr>
          <p:cNvCxnSpPr>
            <a:cxnSpLocks/>
            <a:stCxn id="9" idx="3"/>
            <a:endCxn id="7" idx="1"/>
          </p:cNvCxnSpPr>
          <p:nvPr/>
        </p:nvCxnSpPr>
        <p:spPr>
          <a:xfrm flipV="1">
            <a:off x="4377043" y="3334531"/>
            <a:ext cx="521944" cy="708472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147">
            <a:extLst>
              <a:ext uri="{FF2B5EF4-FFF2-40B4-BE49-F238E27FC236}">
                <a16:creationId xmlns:a16="http://schemas.microsoft.com/office/drawing/2014/main" id="{7702823D-4EF6-0CB6-CDEC-1A301F315603}"/>
              </a:ext>
            </a:extLst>
          </p:cNvPr>
          <p:cNvCxnSpPr>
            <a:cxnSpLocks/>
            <a:stCxn id="10" idx="1"/>
            <a:endCxn id="24" idx="0"/>
          </p:cNvCxnSpPr>
          <p:nvPr/>
        </p:nvCxnSpPr>
        <p:spPr>
          <a:xfrm rot="10800000" flipV="1">
            <a:off x="2505184" y="1804487"/>
            <a:ext cx="723292" cy="273459"/>
          </a:xfrm>
          <a:prstGeom prst="bentConnector2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">
            <a:extLst>
              <a:ext uri="{FF2B5EF4-FFF2-40B4-BE49-F238E27FC236}">
                <a16:creationId xmlns:a16="http://schemas.microsoft.com/office/drawing/2014/main" id="{AA6AE221-D063-E22D-0B02-561C7E1168C0}"/>
              </a:ext>
            </a:extLst>
          </p:cNvPr>
          <p:cNvSpPr/>
          <p:nvPr/>
        </p:nvSpPr>
        <p:spPr>
          <a:xfrm>
            <a:off x="9458262" y="4532208"/>
            <a:ext cx="1375637" cy="438912"/>
          </a:xfrm>
          <a:prstGeom prst="roundRect">
            <a:avLst/>
          </a:prstGeom>
          <a:solidFill>
            <a:srgbClr val="FFFF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rgbClr val="5C6266"/>
                </a:solidFill>
                <a:latin typeface="Avenir Next" panose="020B0503020202020204" pitchFamily="34" charset="0"/>
              </a:rPr>
              <a:t>Excel Add-In</a:t>
            </a:r>
          </a:p>
        </p:txBody>
      </p:sp>
      <p:sp>
        <p:nvSpPr>
          <p:cNvPr id="28" name="Rounded Rectangle 4">
            <a:extLst>
              <a:ext uri="{FF2B5EF4-FFF2-40B4-BE49-F238E27FC236}">
                <a16:creationId xmlns:a16="http://schemas.microsoft.com/office/drawing/2014/main" id="{08B1B899-F5B9-B028-0357-CB64A821824C}"/>
              </a:ext>
            </a:extLst>
          </p:cNvPr>
          <p:cNvSpPr/>
          <p:nvPr/>
        </p:nvSpPr>
        <p:spPr>
          <a:xfrm>
            <a:off x="7211443" y="2346539"/>
            <a:ext cx="3612344" cy="4389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rgbClr val="5C6266"/>
                </a:solidFill>
                <a:latin typeface="Avenir Next" panose="020B0503020202020204" pitchFamily="34" charset="0"/>
              </a:rPr>
              <a:t>Power BI</a:t>
            </a:r>
          </a:p>
        </p:txBody>
      </p:sp>
      <p:sp>
        <p:nvSpPr>
          <p:cNvPr id="29" name="Rounded Rectangle 43">
            <a:extLst>
              <a:ext uri="{FF2B5EF4-FFF2-40B4-BE49-F238E27FC236}">
                <a16:creationId xmlns:a16="http://schemas.microsoft.com/office/drawing/2014/main" id="{1980106A-77C7-B53D-E49A-A02C2F45EFBA}"/>
              </a:ext>
            </a:extLst>
          </p:cNvPr>
          <p:cNvSpPr/>
          <p:nvPr/>
        </p:nvSpPr>
        <p:spPr>
          <a:xfrm>
            <a:off x="4759085" y="6401856"/>
            <a:ext cx="4086444" cy="328128"/>
          </a:xfrm>
          <a:prstGeom prst="roundRect">
            <a:avLst>
              <a:gd name="adj" fmla="val 0"/>
            </a:avLst>
          </a:prstGeom>
          <a:solidFill>
            <a:srgbClr val="B1B3B3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tx1"/>
                </a:solidFill>
                <a:latin typeface="Avenir Next" panose="020B0503020202020204" pitchFamily="34" charset="0"/>
              </a:rPr>
              <a:t>Power Automate</a:t>
            </a:r>
          </a:p>
        </p:txBody>
      </p:sp>
      <p:sp>
        <p:nvSpPr>
          <p:cNvPr id="30" name="Rounded Rectangle 44">
            <a:extLst>
              <a:ext uri="{FF2B5EF4-FFF2-40B4-BE49-F238E27FC236}">
                <a16:creationId xmlns:a16="http://schemas.microsoft.com/office/drawing/2014/main" id="{3756474A-2C26-A5D6-AAB0-AE0A2023A5DE}"/>
              </a:ext>
            </a:extLst>
          </p:cNvPr>
          <p:cNvSpPr/>
          <p:nvPr/>
        </p:nvSpPr>
        <p:spPr>
          <a:xfrm>
            <a:off x="551878" y="1477648"/>
            <a:ext cx="364498" cy="4502812"/>
          </a:xfrm>
          <a:prstGeom prst="roundRect">
            <a:avLst>
              <a:gd name="adj" fmla="val 0"/>
            </a:avLst>
          </a:prstGeom>
          <a:solidFill>
            <a:srgbClr val="F2A9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tx1"/>
                </a:solidFill>
                <a:latin typeface="Avenir Next" panose="020B0503020202020204" pitchFamily="34" charset="0"/>
              </a:rPr>
              <a:t>Category Scheme</a:t>
            </a:r>
          </a:p>
        </p:txBody>
      </p:sp>
      <p:sp>
        <p:nvSpPr>
          <p:cNvPr id="31" name="Rounded Rectangle 45">
            <a:extLst>
              <a:ext uri="{FF2B5EF4-FFF2-40B4-BE49-F238E27FC236}">
                <a16:creationId xmlns:a16="http://schemas.microsoft.com/office/drawing/2014/main" id="{44DC21C1-0367-07A6-161D-E3E44079F828}"/>
              </a:ext>
            </a:extLst>
          </p:cNvPr>
          <p:cNvSpPr/>
          <p:nvPr/>
        </p:nvSpPr>
        <p:spPr>
          <a:xfrm>
            <a:off x="3220255" y="5039694"/>
            <a:ext cx="1152192" cy="796698"/>
          </a:xfrm>
          <a:prstGeom prst="roundRect">
            <a:avLst/>
          </a:prstGeom>
          <a:solidFill>
            <a:schemeClr val="accent1">
              <a:alpha val="6975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latin typeface="Avenir Next" panose="020B0503020202020204" pitchFamily="34" charset="0"/>
              </a:rPr>
              <a:t>Metadata Structure Definition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1848AF5-7700-BB75-F246-6681D3954F3D}"/>
              </a:ext>
            </a:extLst>
          </p:cNvPr>
          <p:cNvCxnSpPr>
            <a:cxnSpLocks/>
          </p:cNvCxnSpPr>
          <p:nvPr/>
        </p:nvCxnSpPr>
        <p:spPr>
          <a:xfrm>
            <a:off x="6026969" y="2801167"/>
            <a:ext cx="0" cy="313908"/>
          </a:xfrm>
          <a:prstGeom prst="straightConnector1">
            <a:avLst/>
          </a:prstGeom>
          <a:ln w="1905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0716FD4-A3BA-3D8B-4C6C-1E4A16053E0F}"/>
              </a:ext>
            </a:extLst>
          </p:cNvPr>
          <p:cNvCxnSpPr>
            <a:cxnSpLocks/>
          </p:cNvCxnSpPr>
          <p:nvPr/>
        </p:nvCxnSpPr>
        <p:spPr>
          <a:xfrm flipV="1">
            <a:off x="6224829" y="2801167"/>
            <a:ext cx="0" cy="313908"/>
          </a:xfrm>
          <a:prstGeom prst="straightConnector1">
            <a:avLst/>
          </a:prstGeom>
          <a:ln w="1905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57">
            <a:extLst>
              <a:ext uri="{FF2B5EF4-FFF2-40B4-BE49-F238E27FC236}">
                <a16:creationId xmlns:a16="http://schemas.microsoft.com/office/drawing/2014/main" id="{A8CEF83E-C682-A652-BD46-E5A118CB4753}"/>
              </a:ext>
            </a:extLst>
          </p:cNvPr>
          <p:cNvCxnSpPr>
            <a:cxnSpLocks/>
            <a:stCxn id="19" idx="2"/>
          </p:cNvCxnSpPr>
          <p:nvPr/>
        </p:nvCxnSpPr>
        <p:spPr>
          <a:xfrm rot="5400000">
            <a:off x="7780860" y="2189374"/>
            <a:ext cx="244745" cy="1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79">
            <a:extLst>
              <a:ext uri="{FF2B5EF4-FFF2-40B4-BE49-F238E27FC236}">
                <a16:creationId xmlns:a16="http://schemas.microsoft.com/office/drawing/2014/main" id="{B7FCC6F1-611E-5041-DDDC-A2843F79968E}"/>
              </a:ext>
            </a:extLst>
          </p:cNvPr>
          <p:cNvSpPr txBox="1"/>
          <p:nvPr/>
        </p:nvSpPr>
        <p:spPr>
          <a:xfrm>
            <a:off x="9309456" y="1107269"/>
            <a:ext cx="1927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>
                <a:solidFill>
                  <a:srgbClr val="707372"/>
                </a:solidFill>
                <a:latin typeface="Avenir Next" panose="020B0503020202020204" pitchFamily="34" charset="0"/>
              </a:rPr>
              <a:t>Disseminate Data</a:t>
            </a:r>
          </a:p>
        </p:txBody>
      </p:sp>
      <p:sp>
        <p:nvSpPr>
          <p:cNvPr id="36" name="Rounded Rectangle 82">
            <a:extLst>
              <a:ext uri="{FF2B5EF4-FFF2-40B4-BE49-F238E27FC236}">
                <a16:creationId xmlns:a16="http://schemas.microsoft.com/office/drawing/2014/main" id="{B31663DE-0FFC-A6B7-F792-91372A6F62DB}"/>
              </a:ext>
            </a:extLst>
          </p:cNvPr>
          <p:cNvSpPr/>
          <p:nvPr/>
        </p:nvSpPr>
        <p:spPr>
          <a:xfrm>
            <a:off x="9448149" y="3100268"/>
            <a:ext cx="1375637" cy="438912"/>
          </a:xfrm>
          <a:prstGeom prst="roundRect">
            <a:avLst/>
          </a:prstGeom>
          <a:solidFill>
            <a:srgbClr val="FFFF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rgbClr val="5C6266"/>
                </a:solidFill>
                <a:latin typeface="Avenir Next" panose="020B0503020202020204" pitchFamily="34" charset="0"/>
              </a:rPr>
              <a:t>Dashboards/ Reports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EEE7252-7274-865B-8B22-6A77554A06FD}"/>
              </a:ext>
            </a:extLst>
          </p:cNvPr>
          <p:cNvCxnSpPr>
            <a:cxnSpLocks/>
            <a:endCxn id="36" idx="0"/>
          </p:cNvCxnSpPr>
          <p:nvPr/>
        </p:nvCxnSpPr>
        <p:spPr>
          <a:xfrm>
            <a:off x="10135967" y="2801167"/>
            <a:ext cx="1" cy="29910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5DA054F-0E85-953E-42D9-BB6ADD68002F}"/>
              </a:ext>
            </a:extLst>
          </p:cNvPr>
          <p:cNvCxnSpPr>
            <a:cxnSpLocks/>
            <a:stCxn id="31" idx="0"/>
            <a:endCxn id="9" idx="2"/>
          </p:cNvCxnSpPr>
          <p:nvPr/>
        </p:nvCxnSpPr>
        <p:spPr>
          <a:xfrm flipV="1">
            <a:off x="3796351" y="4441352"/>
            <a:ext cx="1513" cy="598342"/>
          </a:xfrm>
          <a:prstGeom prst="straightConnector1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5">
            <a:extLst>
              <a:ext uri="{FF2B5EF4-FFF2-40B4-BE49-F238E27FC236}">
                <a16:creationId xmlns:a16="http://schemas.microsoft.com/office/drawing/2014/main" id="{7EEE1544-AF03-B854-2024-04FA03AFD487}"/>
              </a:ext>
            </a:extLst>
          </p:cNvPr>
          <p:cNvSpPr/>
          <p:nvPr/>
        </p:nvSpPr>
        <p:spPr>
          <a:xfrm>
            <a:off x="4892895" y="5218587"/>
            <a:ext cx="1521857" cy="438912"/>
          </a:xfrm>
          <a:prstGeom prst="round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latin typeface="Avenir Next" panose="020B0503020202020204" pitchFamily="34" charset="0"/>
              </a:rPr>
              <a:t>Metadataflow(s)</a:t>
            </a:r>
          </a:p>
        </p:txBody>
      </p:sp>
      <p:sp>
        <p:nvSpPr>
          <p:cNvPr id="40" name="Rounded Rectangle 30">
            <a:extLst>
              <a:ext uri="{FF2B5EF4-FFF2-40B4-BE49-F238E27FC236}">
                <a16:creationId xmlns:a16="http://schemas.microsoft.com/office/drawing/2014/main" id="{CB5A43E6-5DFD-9E25-3771-0D66CDC9D5D5}"/>
              </a:ext>
            </a:extLst>
          </p:cNvPr>
          <p:cNvSpPr/>
          <p:nvPr/>
        </p:nvSpPr>
        <p:spPr>
          <a:xfrm>
            <a:off x="1121800" y="3821263"/>
            <a:ext cx="1331405" cy="438912"/>
          </a:xfrm>
          <a:prstGeom prst="roundRect">
            <a:avLst/>
          </a:prstGeom>
          <a:solidFill>
            <a:schemeClr val="accent1">
              <a:alpha val="74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latin typeface="Avenir Next" panose="020B0503020202020204" pitchFamily="34" charset="0"/>
              </a:rPr>
              <a:t>Structure Maps</a:t>
            </a:r>
          </a:p>
        </p:txBody>
      </p:sp>
      <p:sp>
        <p:nvSpPr>
          <p:cNvPr id="41" name="Rounded Rectangle 51">
            <a:extLst>
              <a:ext uri="{FF2B5EF4-FFF2-40B4-BE49-F238E27FC236}">
                <a16:creationId xmlns:a16="http://schemas.microsoft.com/office/drawing/2014/main" id="{E39604E5-44C0-E7C9-57B4-6A42D6898AF5}"/>
              </a:ext>
            </a:extLst>
          </p:cNvPr>
          <p:cNvSpPr/>
          <p:nvPr/>
        </p:nvSpPr>
        <p:spPr>
          <a:xfrm>
            <a:off x="1121801" y="3108321"/>
            <a:ext cx="1331405" cy="438912"/>
          </a:xfrm>
          <a:prstGeom prst="roundRect">
            <a:avLst/>
          </a:prstGeom>
          <a:solidFill>
            <a:schemeClr val="accent1">
              <a:alpha val="74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latin typeface="Avenir Next" panose="020B0503020202020204" pitchFamily="34" charset="0"/>
              </a:rPr>
              <a:t>Representation Maps</a:t>
            </a:r>
          </a:p>
        </p:txBody>
      </p:sp>
      <p:cxnSp>
        <p:nvCxnSpPr>
          <p:cNvPr id="42" name="Elbow Connector 55">
            <a:extLst>
              <a:ext uri="{FF2B5EF4-FFF2-40B4-BE49-F238E27FC236}">
                <a16:creationId xmlns:a16="http://schemas.microsoft.com/office/drawing/2014/main" id="{AC27AB77-5BAE-8EC0-CF2A-AC0F2E4D275F}"/>
              </a:ext>
            </a:extLst>
          </p:cNvPr>
          <p:cNvCxnSpPr>
            <a:cxnSpLocks/>
            <a:stCxn id="10" idx="1"/>
            <a:endCxn id="41" idx="0"/>
          </p:cNvCxnSpPr>
          <p:nvPr/>
        </p:nvCxnSpPr>
        <p:spPr>
          <a:xfrm rot="10800000" flipV="1">
            <a:off x="1787504" y="1804487"/>
            <a:ext cx="1440972" cy="1303833"/>
          </a:xfrm>
          <a:prstGeom prst="bentConnector2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8C4A0CE-2C1A-B896-AF08-EE0F79792CE3}"/>
              </a:ext>
            </a:extLst>
          </p:cNvPr>
          <p:cNvCxnSpPr>
            <a:cxnSpLocks/>
            <a:stCxn id="41" idx="2"/>
            <a:endCxn id="40" idx="0"/>
          </p:cNvCxnSpPr>
          <p:nvPr/>
        </p:nvCxnSpPr>
        <p:spPr>
          <a:xfrm flipH="1">
            <a:off x="1787503" y="3547233"/>
            <a:ext cx="1" cy="274030"/>
          </a:xfrm>
          <a:prstGeom prst="straightConnector1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7">
            <a:extLst>
              <a:ext uri="{FF2B5EF4-FFF2-40B4-BE49-F238E27FC236}">
                <a16:creationId xmlns:a16="http://schemas.microsoft.com/office/drawing/2014/main" id="{4DE7C6AD-240B-D324-FF96-D50A2BD98B4E}"/>
              </a:ext>
            </a:extLst>
          </p:cNvPr>
          <p:cNvSpPr/>
          <p:nvPr/>
        </p:nvSpPr>
        <p:spPr>
          <a:xfrm>
            <a:off x="3214710" y="2217769"/>
            <a:ext cx="1171717" cy="438912"/>
          </a:xfrm>
          <a:prstGeom prst="round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latin typeface="Avenir Next" panose="020B0503020202020204" pitchFamily="34" charset="0"/>
              </a:rPr>
              <a:t>Concept(s)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B32BA92-BC22-C2C6-DAB5-4A89622598C1}"/>
              </a:ext>
            </a:extLst>
          </p:cNvPr>
          <p:cNvCxnSpPr>
            <a:cxnSpLocks/>
          </p:cNvCxnSpPr>
          <p:nvPr/>
        </p:nvCxnSpPr>
        <p:spPr>
          <a:xfrm>
            <a:off x="3326248" y="2654249"/>
            <a:ext cx="3734" cy="232963"/>
          </a:xfrm>
          <a:prstGeom prst="straightConnector1">
            <a:avLst/>
          </a:prstGeom>
          <a:ln w="1905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C97EA02-0834-AC8A-BD3F-FD3CFD116B48}"/>
              </a:ext>
            </a:extLst>
          </p:cNvPr>
          <p:cNvCxnSpPr>
            <a:cxnSpLocks/>
          </p:cNvCxnSpPr>
          <p:nvPr/>
        </p:nvCxnSpPr>
        <p:spPr>
          <a:xfrm flipV="1">
            <a:off x="3490663" y="2663685"/>
            <a:ext cx="0" cy="211952"/>
          </a:xfrm>
          <a:prstGeom prst="straightConnector1">
            <a:avLst/>
          </a:prstGeom>
          <a:ln w="1905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C603BBD-AC7F-AF97-4464-902CC284D13D}"/>
              </a:ext>
            </a:extLst>
          </p:cNvPr>
          <p:cNvCxnSpPr>
            <a:cxnSpLocks/>
            <a:stCxn id="9" idx="1"/>
            <a:endCxn id="40" idx="3"/>
          </p:cNvCxnSpPr>
          <p:nvPr/>
        </p:nvCxnSpPr>
        <p:spPr>
          <a:xfrm flipH="1" flipV="1">
            <a:off x="2453205" y="4040719"/>
            <a:ext cx="765480" cy="2284"/>
          </a:xfrm>
          <a:prstGeom prst="straightConnector1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1EE706E-CCB0-98BB-3899-3E51A54B74DC}"/>
              </a:ext>
            </a:extLst>
          </p:cNvPr>
          <p:cNvCxnSpPr>
            <a:cxnSpLocks/>
            <a:stCxn id="31" idx="3"/>
            <a:endCxn id="39" idx="1"/>
          </p:cNvCxnSpPr>
          <p:nvPr/>
        </p:nvCxnSpPr>
        <p:spPr>
          <a:xfrm>
            <a:off x="4372447" y="5438043"/>
            <a:ext cx="520448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12">
            <a:extLst>
              <a:ext uri="{FF2B5EF4-FFF2-40B4-BE49-F238E27FC236}">
                <a16:creationId xmlns:a16="http://schemas.microsoft.com/office/drawing/2014/main" id="{67298011-67C2-8211-09E2-76956753BF5D}"/>
              </a:ext>
            </a:extLst>
          </p:cNvPr>
          <p:cNvSpPr/>
          <p:nvPr/>
        </p:nvSpPr>
        <p:spPr>
          <a:xfrm>
            <a:off x="7250739" y="3606358"/>
            <a:ext cx="1375637" cy="4389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rgbClr val="5C6266"/>
                </a:solidFill>
                <a:latin typeface="Avenir Next" panose="020B0503020202020204" pitchFamily="34" charset="0"/>
              </a:rPr>
              <a:t>Data Explorer</a:t>
            </a:r>
          </a:p>
        </p:txBody>
      </p:sp>
      <p:sp>
        <p:nvSpPr>
          <p:cNvPr id="50" name="Rounded Rectangle 46">
            <a:extLst>
              <a:ext uri="{FF2B5EF4-FFF2-40B4-BE49-F238E27FC236}">
                <a16:creationId xmlns:a16="http://schemas.microsoft.com/office/drawing/2014/main" id="{76CF352B-0430-A3B1-15D5-4C315D6BEA41}"/>
              </a:ext>
            </a:extLst>
          </p:cNvPr>
          <p:cNvSpPr/>
          <p:nvPr/>
        </p:nvSpPr>
        <p:spPr>
          <a:xfrm>
            <a:off x="4886719" y="3865517"/>
            <a:ext cx="1521847" cy="469425"/>
          </a:xfrm>
          <a:prstGeom prst="roundRect">
            <a:avLst/>
          </a:prstGeom>
          <a:solidFill>
            <a:srgbClr val="FFFF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rgbClr val="5C6266"/>
                </a:solidFill>
                <a:latin typeface="Avenir Next" panose="020B0503020202020204" pitchFamily="34" charset="0"/>
              </a:rPr>
              <a:t>Transformation Pipelines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6289251-12F0-475F-F03E-A9D438509876}"/>
              </a:ext>
            </a:extLst>
          </p:cNvPr>
          <p:cNvCxnSpPr>
            <a:cxnSpLocks/>
          </p:cNvCxnSpPr>
          <p:nvPr/>
        </p:nvCxnSpPr>
        <p:spPr>
          <a:xfrm>
            <a:off x="5653824" y="3580405"/>
            <a:ext cx="0" cy="277779"/>
          </a:xfrm>
          <a:prstGeom prst="straightConnector1">
            <a:avLst/>
          </a:prstGeom>
          <a:ln w="1905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3920A46-5C69-3362-B206-63B80BEDA751}"/>
              </a:ext>
            </a:extLst>
          </p:cNvPr>
          <p:cNvCxnSpPr>
            <a:cxnSpLocks/>
          </p:cNvCxnSpPr>
          <p:nvPr/>
        </p:nvCxnSpPr>
        <p:spPr>
          <a:xfrm flipV="1">
            <a:off x="5851684" y="3580405"/>
            <a:ext cx="0" cy="277779"/>
          </a:xfrm>
          <a:prstGeom prst="straightConnector1">
            <a:avLst/>
          </a:prstGeom>
          <a:ln w="1905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126">
            <a:extLst>
              <a:ext uri="{FF2B5EF4-FFF2-40B4-BE49-F238E27FC236}">
                <a16:creationId xmlns:a16="http://schemas.microsoft.com/office/drawing/2014/main" id="{C4C5D53A-1F6F-58F5-E326-C568191C40C2}"/>
              </a:ext>
            </a:extLst>
          </p:cNvPr>
          <p:cNvCxnSpPr>
            <a:cxnSpLocks/>
            <a:stCxn id="7" idx="3"/>
            <a:endCxn id="49" idx="1"/>
          </p:cNvCxnSpPr>
          <p:nvPr/>
        </p:nvCxnSpPr>
        <p:spPr>
          <a:xfrm>
            <a:off x="6420844" y="3334531"/>
            <a:ext cx="829895" cy="491283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130">
            <a:extLst>
              <a:ext uri="{FF2B5EF4-FFF2-40B4-BE49-F238E27FC236}">
                <a16:creationId xmlns:a16="http://schemas.microsoft.com/office/drawing/2014/main" id="{C54CF520-C958-8C99-2CBF-4ADBE5784F08}"/>
              </a:ext>
            </a:extLst>
          </p:cNvPr>
          <p:cNvCxnSpPr>
            <a:cxnSpLocks/>
            <a:stCxn id="7" idx="3"/>
            <a:endCxn id="23" idx="1"/>
          </p:cNvCxnSpPr>
          <p:nvPr/>
        </p:nvCxnSpPr>
        <p:spPr>
          <a:xfrm>
            <a:off x="6420844" y="3334531"/>
            <a:ext cx="835424" cy="1171461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42">
            <a:extLst>
              <a:ext uri="{FF2B5EF4-FFF2-40B4-BE49-F238E27FC236}">
                <a16:creationId xmlns:a16="http://schemas.microsoft.com/office/drawing/2014/main" id="{3F5D1414-A09C-E4DD-3AED-BF72C286F223}"/>
              </a:ext>
            </a:extLst>
          </p:cNvPr>
          <p:cNvCxnSpPr>
            <a:cxnSpLocks/>
            <a:stCxn id="36" idx="3"/>
            <a:endCxn id="21" idx="3"/>
          </p:cNvCxnSpPr>
          <p:nvPr/>
        </p:nvCxnSpPr>
        <p:spPr>
          <a:xfrm flipV="1">
            <a:off x="10823786" y="1842696"/>
            <a:ext cx="12700" cy="1477028"/>
          </a:xfrm>
          <a:prstGeom prst="bentConnector3">
            <a:avLst>
              <a:gd name="adj1" fmla="val 180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102">
            <a:extLst>
              <a:ext uri="{FF2B5EF4-FFF2-40B4-BE49-F238E27FC236}">
                <a16:creationId xmlns:a16="http://schemas.microsoft.com/office/drawing/2014/main" id="{A1523FB0-FBA1-30EB-AE11-31767F062477}"/>
              </a:ext>
            </a:extLst>
          </p:cNvPr>
          <p:cNvCxnSpPr>
            <a:cxnSpLocks/>
            <a:stCxn id="7" idx="3"/>
            <a:endCxn id="19" idx="1"/>
          </p:cNvCxnSpPr>
          <p:nvPr/>
        </p:nvCxnSpPr>
        <p:spPr>
          <a:xfrm flipV="1">
            <a:off x="6420844" y="1847546"/>
            <a:ext cx="790598" cy="1486985"/>
          </a:xfrm>
          <a:prstGeom prst="bentConnector3">
            <a:avLst>
              <a:gd name="adj1" fmla="val 5241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105">
            <a:extLst>
              <a:ext uri="{FF2B5EF4-FFF2-40B4-BE49-F238E27FC236}">
                <a16:creationId xmlns:a16="http://schemas.microsoft.com/office/drawing/2014/main" id="{CDC63B45-36D4-33F0-D1EB-8E54444962A1}"/>
              </a:ext>
            </a:extLst>
          </p:cNvPr>
          <p:cNvCxnSpPr>
            <a:cxnSpLocks/>
            <a:stCxn id="7" idx="3"/>
            <a:endCxn id="27" idx="1"/>
          </p:cNvCxnSpPr>
          <p:nvPr/>
        </p:nvCxnSpPr>
        <p:spPr>
          <a:xfrm>
            <a:off x="6420844" y="3334531"/>
            <a:ext cx="3037418" cy="1417133"/>
          </a:xfrm>
          <a:prstGeom prst="bentConnector3">
            <a:avLst>
              <a:gd name="adj1" fmla="val 89512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3">
            <a:extLst>
              <a:ext uri="{FF2B5EF4-FFF2-40B4-BE49-F238E27FC236}">
                <a16:creationId xmlns:a16="http://schemas.microsoft.com/office/drawing/2014/main" id="{4E2DC115-3282-EDA5-D7C3-33116B906487}"/>
              </a:ext>
            </a:extLst>
          </p:cNvPr>
          <p:cNvSpPr/>
          <p:nvPr/>
        </p:nvSpPr>
        <p:spPr>
          <a:xfrm>
            <a:off x="9458262" y="3817378"/>
            <a:ext cx="1375637" cy="438912"/>
          </a:xfrm>
          <a:prstGeom prst="roundRect">
            <a:avLst/>
          </a:prstGeom>
          <a:solidFill>
            <a:srgbClr val="FFFF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rgbClr val="5C6266"/>
                </a:solidFill>
                <a:latin typeface="Avenir Next" panose="020B0503020202020204" pitchFamily="34" charset="0"/>
              </a:rPr>
              <a:t>SDMX API</a:t>
            </a:r>
          </a:p>
        </p:txBody>
      </p:sp>
      <p:cxnSp>
        <p:nvCxnSpPr>
          <p:cNvPr id="59" name="Elbow Connector 60">
            <a:extLst>
              <a:ext uri="{FF2B5EF4-FFF2-40B4-BE49-F238E27FC236}">
                <a16:creationId xmlns:a16="http://schemas.microsoft.com/office/drawing/2014/main" id="{F0C1784B-88A6-9FB1-2E1C-CE49B67B4B01}"/>
              </a:ext>
            </a:extLst>
          </p:cNvPr>
          <p:cNvCxnSpPr>
            <a:cxnSpLocks/>
            <a:stCxn id="7" idx="3"/>
            <a:endCxn id="58" idx="1"/>
          </p:cNvCxnSpPr>
          <p:nvPr/>
        </p:nvCxnSpPr>
        <p:spPr>
          <a:xfrm>
            <a:off x="6420844" y="3334531"/>
            <a:ext cx="3037418" cy="702303"/>
          </a:xfrm>
          <a:prstGeom prst="bentConnector3">
            <a:avLst>
              <a:gd name="adj1" fmla="val 89512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46">
            <a:extLst>
              <a:ext uri="{FF2B5EF4-FFF2-40B4-BE49-F238E27FC236}">
                <a16:creationId xmlns:a16="http://schemas.microsoft.com/office/drawing/2014/main" id="{DADB86FA-C1F8-42D9-169A-A883E61D2C62}"/>
              </a:ext>
            </a:extLst>
          </p:cNvPr>
          <p:cNvSpPr/>
          <p:nvPr/>
        </p:nvSpPr>
        <p:spPr>
          <a:xfrm>
            <a:off x="4885099" y="4570043"/>
            <a:ext cx="1521847" cy="438912"/>
          </a:xfrm>
          <a:prstGeom prst="roundRect">
            <a:avLst/>
          </a:prstGeom>
          <a:solidFill>
            <a:srgbClr val="FFFF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rgbClr val="5C6266"/>
                </a:solidFill>
                <a:latin typeface="Avenir Next" panose="020B0503020202020204" pitchFamily="34" charset="0"/>
              </a:rPr>
              <a:t>Transformations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EA3DFAB-18FF-D263-625E-BF39831D5033}"/>
              </a:ext>
            </a:extLst>
          </p:cNvPr>
          <p:cNvCxnSpPr>
            <a:cxnSpLocks/>
            <a:stCxn id="60" idx="0"/>
            <a:endCxn id="50" idx="2"/>
          </p:cNvCxnSpPr>
          <p:nvPr/>
        </p:nvCxnSpPr>
        <p:spPr>
          <a:xfrm flipV="1">
            <a:off x="5646023" y="4334942"/>
            <a:ext cx="1620" cy="23510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43">
            <a:extLst>
              <a:ext uri="{FF2B5EF4-FFF2-40B4-BE49-F238E27FC236}">
                <a16:creationId xmlns:a16="http://schemas.microsoft.com/office/drawing/2014/main" id="{94A5BA7A-F2CA-E109-5946-C199B43091EA}"/>
              </a:ext>
            </a:extLst>
          </p:cNvPr>
          <p:cNvSpPr/>
          <p:nvPr/>
        </p:nvSpPr>
        <p:spPr>
          <a:xfrm>
            <a:off x="993701" y="6023166"/>
            <a:ext cx="7841644" cy="328128"/>
          </a:xfrm>
          <a:prstGeom prst="roundRect">
            <a:avLst>
              <a:gd name="adj" fmla="val 0"/>
            </a:avLst>
          </a:prstGeom>
          <a:solidFill>
            <a:schemeClr val="tx1">
              <a:lumMod val="10000"/>
              <a:lumOff val="9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tx1"/>
                </a:solidFill>
                <a:latin typeface="Avenir Next" panose="020B0503020202020204" pitchFamily="34" charset="0"/>
              </a:rPr>
              <a:t>Workspaces, Import/Export Pipelines</a:t>
            </a:r>
          </a:p>
        </p:txBody>
      </p:sp>
    </p:spTree>
    <p:extLst>
      <p:ext uri="{BB962C8B-B14F-4D97-AF65-F5344CB8AC3E}">
        <p14:creationId xmlns:p14="http://schemas.microsoft.com/office/powerpoint/2010/main" val="323119040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ontent Placeholder 39">
            <a:extLst>
              <a:ext uri="{FF2B5EF4-FFF2-40B4-BE49-F238E27FC236}">
                <a16:creationId xmlns:a16="http://schemas.microsoft.com/office/drawing/2014/main" id="{D6B610CC-5770-8D46-ADFA-381F389F5A9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Demo</a:t>
            </a:r>
          </a:p>
          <a:p>
            <a:pPr lvl="1"/>
            <a:r>
              <a:rPr lang="en-US" dirty="0"/>
              <a:t>Management of SDMX artifacts</a:t>
            </a:r>
          </a:p>
          <a:p>
            <a:pPr lvl="1"/>
            <a:r>
              <a:rPr lang="en-US" dirty="0"/>
              <a:t>Working with Data</a:t>
            </a:r>
          </a:p>
          <a:p>
            <a:pPr lvl="1"/>
            <a:r>
              <a:rPr lang="en-US" dirty="0"/>
              <a:t>Surveys</a:t>
            </a:r>
          </a:p>
          <a:p>
            <a:pPr lvl="1"/>
            <a:r>
              <a:rPr lang="en-US" dirty="0"/>
              <a:t>Power BI</a:t>
            </a:r>
          </a:p>
          <a:p>
            <a:pPr lvl="1"/>
            <a:r>
              <a:rPr lang="en-US" dirty="0"/>
              <a:t>Portal</a:t>
            </a:r>
          </a:p>
          <a:p>
            <a:pPr lvl="1"/>
            <a:r>
              <a:rPr lang="en-US" dirty="0"/>
              <a:t>Excel Add-in</a:t>
            </a:r>
          </a:p>
          <a:p>
            <a:pPr lvl="1"/>
            <a:r>
              <a:rPr lang="en-US" dirty="0"/>
              <a:t>STATGPT</a:t>
            </a:r>
          </a:p>
        </p:txBody>
      </p:sp>
    </p:spTree>
    <p:extLst>
      <p:ext uri="{BB962C8B-B14F-4D97-AF65-F5344CB8AC3E}">
        <p14:creationId xmlns:p14="http://schemas.microsoft.com/office/powerpoint/2010/main" val="236164357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D40CF-26E0-9C68-3EAA-0F697D7AA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of SDMX artifacts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2B992A-A1D3-98DB-B29F-4BC7529280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3" b="3223"/>
          <a:stretch/>
        </p:blipFill>
        <p:spPr>
          <a:xfrm>
            <a:off x="4605736" y="2003674"/>
            <a:ext cx="7027981" cy="3849255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bg1">
                <a:lumMod val="85000"/>
              </a:schemeClr>
            </a:solidFill>
            <a:miter lim="800000"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Left Bracket 4">
            <a:extLst>
              <a:ext uri="{FF2B5EF4-FFF2-40B4-BE49-F238E27FC236}">
                <a16:creationId xmlns:a16="http://schemas.microsoft.com/office/drawing/2014/main" id="{F020E4BF-A201-9C48-7A8E-50016B4907D1}"/>
              </a:ext>
            </a:extLst>
          </p:cNvPr>
          <p:cNvSpPr/>
          <p:nvPr/>
        </p:nvSpPr>
        <p:spPr>
          <a:xfrm>
            <a:off x="4625209" y="2729393"/>
            <a:ext cx="76200" cy="457200"/>
          </a:xfrm>
          <a:prstGeom prst="leftBracket">
            <a:avLst/>
          </a:prstGeom>
          <a:ln w="28575">
            <a:solidFill>
              <a:srgbClr val="F2A9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Left Bracket 5">
            <a:extLst>
              <a:ext uri="{FF2B5EF4-FFF2-40B4-BE49-F238E27FC236}">
                <a16:creationId xmlns:a16="http://schemas.microsoft.com/office/drawing/2014/main" id="{B2EFB5E8-5590-70A6-813F-4CA5E622EFEE}"/>
              </a:ext>
            </a:extLst>
          </p:cNvPr>
          <p:cNvSpPr/>
          <p:nvPr/>
        </p:nvSpPr>
        <p:spPr>
          <a:xfrm>
            <a:off x="4627317" y="3339887"/>
            <a:ext cx="76200" cy="457200"/>
          </a:xfrm>
          <a:prstGeom prst="leftBracket">
            <a:avLst/>
          </a:prstGeom>
          <a:ln w="28575">
            <a:solidFill>
              <a:srgbClr val="F2A9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Left Bracket 6">
            <a:extLst>
              <a:ext uri="{FF2B5EF4-FFF2-40B4-BE49-F238E27FC236}">
                <a16:creationId xmlns:a16="http://schemas.microsoft.com/office/drawing/2014/main" id="{7E66A0E3-6B26-E158-6C97-04E2A9758B0C}"/>
              </a:ext>
            </a:extLst>
          </p:cNvPr>
          <p:cNvSpPr/>
          <p:nvPr/>
        </p:nvSpPr>
        <p:spPr>
          <a:xfrm>
            <a:off x="4625209" y="3946590"/>
            <a:ext cx="63696" cy="533400"/>
          </a:xfrm>
          <a:prstGeom prst="leftBracket">
            <a:avLst/>
          </a:prstGeom>
          <a:ln w="28575">
            <a:solidFill>
              <a:srgbClr val="F2A9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Left Bracket 7">
            <a:extLst>
              <a:ext uri="{FF2B5EF4-FFF2-40B4-BE49-F238E27FC236}">
                <a16:creationId xmlns:a16="http://schemas.microsoft.com/office/drawing/2014/main" id="{EB7091C2-3DDB-8A86-2EDE-7396AB3546A5}"/>
              </a:ext>
            </a:extLst>
          </p:cNvPr>
          <p:cNvSpPr/>
          <p:nvPr/>
        </p:nvSpPr>
        <p:spPr>
          <a:xfrm>
            <a:off x="4625209" y="5285737"/>
            <a:ext cx="76200" cy="533400"/>
          </a:xfrm>
          <a:prstGeom prst="leftBracket">
            <a:avLst/>
          </a:prstGeom>
          <a:ln w="28575">
            <a:solidFill>
              <a:srgbClr val="F2A9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9" name="Google Shape;2825;p325">
            <a:extLst>
              <a:ext uri="{FF2B5EF4-FFF2-40B4-BE49-F238E27FC236}">
                <a16:creationId xmlns:a16="http://schemas.microsoft.com/office/drawing/2014/main" id="{49BFA28B-0C7C-9E61-E921-6597BB0925ED}"/>
              </a:ext>
            </a:extLst>
          </p:cNvPr>
          <p:cNvCxnSpPr>
            <a:cxnSpLocks/>
          </p:cNvCxnSpPr>
          <p:nvPr/>
        </p:nvCxnSpPr>
        <p:spPr>
          <a:xfrm>
            <a:off x="3565350" y="4183246"/>
            <a:ext cx="831259" cy="0"/>
          </a:xfrm>
          <a:prstGeom prst="straightConnector1">
            <a:avLst/>
          </a:prstGeom>
          <a:noFill/>
          <a:ln w="28575" cap="flat" cmpd="sng">
            <a:solidFill>
              <a:srgbClr val="FBBC04"/>
            </a:solidFill>
            <a:prstDash val="dot"/>
            <a:round/>
            <a:headEnd type="none" w="sm" len="sm"/>
            <a:tailEnd type="oval" w="med" len="med"/>
          </a:ln>
        </p:spPr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5AF9F267-5281-81E9-2B39-86A5F44E84D2}"/>
              </a:ext>
            </a:extLst>
          </p:cNvPr>
          <p:cNvSpPr txBox="1">
            <a:spLocks/>
          </p:cNvSpPr>
          <p:nvPr/>
        </p:nvSpPr>
        <p:spPr>
          <a:xfrm>
            <a:off x="558284" y="2083117"/>
            <a:ext cx="3227137" cy="32393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300"/>
              </a:spcAft>
              <a:buClr>
                <a:srgbClr val="707372"/>
              </a:buClr>
              <a:buSzPct val="100000"/>
            </a:pPr>
            <a:r>
              <a:rPr lang="en-US" sz="1300" b="1">
                <a:ea typeface="Roboto"/>
                <a:cs typeface="Roboto"/>
                <a:sym typeface="Roboto"/>
              </a:rPr>
              <a:t>Analytics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707372"/>
              </a:buClr>
              <a:buSzPct val="100000"/>
            </a:pPr>
            <a:r>
              <a:rPr lang="en-US" sz="1300">
                <a:ea typeface="Roboto"/>
                <a:cs typeface="Roboto"/>
                <a:sym typeface="Roboto"/>
              </a:rPr>
              <a:t>Used to view and analyze data and access data visualization tools.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49F24C7E-B82D-50BB-BBB4-C1AEC2D1AC94}"/>
              </a:ext>
            </a:extLst>
          </p:cNvPr>
          <p:cNvSpPr txBox="1">
            <a:spLocks/>
          </p:cNvSpPr>
          <p:nvPr/>
        </p:nvSpPr>
        <p:spPr>
          <a:xfrm>
            <a:off x="558284" y="2892146"/>
            <a:ext cx="3131445" cy="32393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300"/>
              </a:spcAft>
              <a:buClr>
                <a:srgbClr val="707372"/>
              </a:buClr>
              <a:buSzPct val="100000"/>
            </a:pPr>
            <a:r>
              <a:rPr lang="en-US" sz="1300" b="1">
                <a:ea typeface="Roboto"/>
                <a:cs typeface="Roboto"/>
                <a:sym typeface="Roboto"/>
              </a:rPr>
              <a:t>Data Factory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707372"/>
              </a:buClr>
              <a:buSzPct val="100000"/>
            </a:pPr>
            <a:r>
              <a:rPr lang="en-US" sz="1300">
                <a:ea typeface="Roboto"/>
                <a:cs typeface="Roboto"/>
                <a:sym typeface="Roboto"/>
              </a:rPr>
              <a:t>Used to load and work with data in iData. 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707372"/>
              </a:buClr>
              <a:buSzPct val="100000"/>
            </a:pPr>
            <a:endParaRPr lang="en-US" sz="1300">
              <a:ea typeface="Roboto"/>
              <a:cs typeface="Roboto"/>
              <a:sym typeface="Roboto"/>
            </a:endParaRP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E9A41E4-59B0-C4A4-BC2B-BF7B8D6A7DC2}"/>
              </a:ext>
            </a:extLst>
          </p:cNvPr>
          <p:cNvSpPr txBox="1">
            <a:spLocks/>
          </p:cNvSpPr>
          <p:nvPr/>
        </p:nvSpPr>
        <p:spPr>
          <a:xfrm>
            <a:off x="558285" y="3701175"/>
            <a:ext cx="3066086" cy="32393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300"/>
              </a:spcAft>
              <a:buClr>
                <a:srgbClr val="707372"/>
              </a:buClr>
              <a:buSzPct val="100000"/>
            </a:pPr>
            <a:r>
              <a:rPr lang="en-US" sz="1300" b="1">
                <a:ea typeface="Roboto"/>
                <a:cs typeface="Roboto"/>
                <a:sym typeface="Roboto"/>
              </a:rPr>
              <a:t>Structured Artifacts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707372"/>
              </a:buClr>
              <a:buSzPct val="100000"/>
            </a:pPr>
            <a:r>
              <a:rPr lang="en-US" sz="1300">
                <a:ea typeface="Roboto"/>
                <a:cs typeface="Roboto"/>
                <a:sym typeface="Roboto"/>
              </a:rPr>
              <a:t>Used to set up, store, and maintain data.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5D045AA-6669-4632-6ED9-AB99F78828A5}"/>
              </a:ext>
            </a:extLst>
          </p:cNvPr>
          <p:cNvSpPr txBox="1">
            <a:spLocks/>
          </p:cNvSpPr>
          <p:nvPr/>
        </p:nvSpPr>
        <p:spPr>
          <a:xfrm>
            <a:off x="558284" y="5319232"/>
            <a:ext cx="3052399" cy="560923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300"/>
              </a:spcAft>
              <a:buClr>
                <a:srgbClr val="707372"/>
              </a:buClr>
              <a:buSzPct val="100000"/>
            </a:pPr>
            <a:r>
              <a:rPr lang="en-US" sz="1300" b="1">
                <a:ea typeface="Roboto"/>
                <a:cs typeface="Roboto"/>
                <a:sym typeface="Roboto"/>
              </a:rPr>
              <a:t>Admin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707372"/>
              </a:buClr>
              <a:buSzPct val="100000"/>
            </a:pPr>
            <a:r>
              <a:rPr lang="en-US" sz="1300">
                <a:ea typeface="Roboto"/>
                <a:cs typeface="Roboto"/>
                <a:sym typeface="Roboto"/>
              </a:rPr>
              <a:t>Only view to Administrators. Used to maintain permissions and establish component settings.</a:t>
            </a:r>
          </a:p>
        </p:txBody>
      </p:sp>
      <p:cxnSp>
        <p:nvCxnSpPr>
          <p:cNvPr id="14" name="Elbow Connector 22">
            <a:extLst>
              <a:ext uri="{FF2B5EF4-FFF2-40B4-BE49-F238E27FC236}">
                <a16:creationId xmlns:a16="http://schemas.microsoft.com/office/drawing/2014/main" id="{4F0E7B15-B98C-B489-1562-67ECB3B8D82A}"/>
              </a:ext>
            </a:extLst>
          </p:cNvPr>
          <p:cNvCxnSpPr>
            <a:cxnSpLocks/>
          </p:cNvCxnSpPr>
          <p:nvPr/>
        </p:nvCxnSpPr>
        <p:spPr>
          <a:xfrm>
            <a:off x="3565350" y="2560733"/>
            <a:ext cx="831259" cy="426746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rgbClr val="FBBC04"/>
            </a:solidFill>
            <a:prstDash val="dot"/>
            <a:round/>
            <a:headEnd type="none" w="sm" len="sm"/>
            <a:tailEnd type="oval" w="med" len="med"/>
          </a:ln>
        </p:spPr>
      </p:cxnSp>
      <p:cxnSp>
        <p:nvCxnSpPr>
          <p:cNvPr id="15" name="Elbow Connector 34">
            <a:extLst>
              <a:ext uri="{FF2B5EF4-FFF2-40B4-BE49-F238E27FC236}">
                <a16:creationId xmlns:a16="http://schemas.microsoft.com/office/drawing/2014/main" id="{65C4AF68-2706-5544-39FD-CFE30F3A3D18}"/>
              </a:ext>
            </a:extLst>
          </p:cNvPr>
          <p:cNvCxnSpPr>
            <a:cxnSpLocks/>
          </p:cNvCxnSpPr>
          <p:nvPr/>
        </p:nvCxnSpPr>
        <p:spPr>
          <a:xfrm flipV="1">
            <a:off x="3522094" y="5468564"/>
            <a:ext cx="908426" cy="301637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rgbClr val="FBBC04"/>
            </a:solidFill>
            <a:prstDash val="dot"/>
            <a:round/>
            <a:headEnd type="none" w="sm" len="sm"/>
            <a:tailEnd type="oval" w="med" len="med"/>
          </a:ln>
        </p:spPr>
      </p:cxnSp>
      <p:cxnSp>
        <p:nvCxnSpPr>
          <p:cNvPr id="16" name="Google Shape;2825;p325">
            <a:extLst>
              <a:ext uri="{FF2B5EF4-FFF2-40B4-BE49-F238E27FC236}">
                <a16:creationId xmlns:a16="http://schemas.microsoft.com/office/drawing/2014/main" id="{394C6C4D-D4E0-0269-2AC3-9A9F92A0BB32}"/>
              </a:ext>
            </a:extLst>
          </p:cNvPr>
          <p:cNvCxnSpPr>
            <a:cxnSpLocks/>
          </p:cNvCxnSpPr>
          <p:nvPr/>
        </p:nvCxnSpPr>
        <p:spPr>
          <a:xfrm flipV="1">
            <a:off x="3567458" y="3493810"/>
            <a:ext cx="831259" cy="7245"/>
          </a:xfrm>
          <a:prstGeom prst="straightConnector1">
            <a:avLst/>
          </a:prstGeom>
          <a:noFill/>
          <a:ln w="28575" cap="flat" cmpd="sng">
            <a:solidFill>
              <a:srgbClr val="FBBC04"/>
            </a:solidFill>
            <a:prstDash val="dot"/>
            <a:round/>
            <a:headEnd type="none" w="sm" len="sm"/>
            <a:tailEnd type="oval" w="med" len="med"/>
          </a:ln>
        </p:spPr>
      </p:cxn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71D975C3-7930-5793-08E4-0DB193FA8383}"/>
              </a:ext>
            </a:extLst>
          </p:cNvPr>
          <p:cNvSpPr txBox="1">
            <a:spLocks/>
          </p:cNvSpPr>
          <p:nvPr/>
        </p:nvSpPr>
        <p:spPr>
          <a:xfrm>
            <a:off x="558284" y="4510204"/>
            <a:ext cx="3168931" cy="32393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300"/>
              </a:spcAft>
              <a:buClr>
                <a:srgbClr val="707372"/>
              </a:buClr>
              <a:buSzPct val="100000"/>
            </a:pPr>
            <a:r>
              <a:rPr lang="en-US" sz="1300" b="1">
                <a:ea typeface="Roboto"/>
                <a:cs typeface="Roboto"/>
                <a:sym typeface="Roboto"/>
              </a:rPr>
              <a:t>Data Management Tools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707372"/>
              </a:buClr>
              <a:buSzPct val="100000"/>
            </a:pPr>
            <a:r>
              <a:rPr lang="en-US" sz="1300">
                <a:ea typeface="Roboto"/>
                <a:cs typeface="Roboto"/>
                <a:sym typeface="Roboto"/>
              </a:rPr>
              <a:t>Used to manage artifacts and related data. </a:t>
            </a:r>
          </a:p>
        </p:txBody>
      </p:sp>
      <p:cxnSp>
        <p:nvCxnSpPr>
          <p:cNvPr id="21" name="Google Shape;2825;p325">
            <a:extLst>
              <a:ext uri="{FF2B5EF4-FFF2-40B4-BE49-F238E27FC236}">
                <a16:creationId xmlns:a16="http://schemas.microsoft.com/office/drawing/2014/main" id="{C16C3EF5-6EFB-5AD3-C9D0-F17366C20E12}"/>
              </a:ext>
            </a:extLst>
          </p:cNvPr>
          <p:cNvCxnSpPr>
            <a:cxnSpLocks/>
          </p:cNvCxnSpPr>
          <p:nvPr/>
        </p:nvCxnSpPr>
        <p:spPr>
          <a:xfrm>
            <a:off x="3565350" y="4862119"/>
            <a:ext cx="831259" cy="0"/>
          </a:xfrm>
          <a:prstGeom prst="straightConnector1">
            <a:avLst/>
          </a:prstGeom>
          <a:noFill/>
          <a:ln w="28575" cap="flat" cmpd="sng">
            <a:solidFill>
              <a:srgbClr val="FBBC04"/>
            </a:solidFill>
            <a:prstDash val="dot"/>
            <a:round/>
            <a:headEnd type="none" w="sm" len="sm"/>
            <a:tailEnd type="oval" w="med" len="med"/>
          </a:ln>
        </p:spPr>
      </p:cxnSp>
      <p:sp>
        <p:nvSpPr>
          <p:cNvPr id="22" name="Left Bracket 21">
            <a:extLst>
              <a:ext uri="{FF2B5EF4-FFF2-40B4-BE49-F238E27FC236}">
                <a16:creationId xmlns:a16="http://schemas.microsoft.com/office/drawing/2014/main" id="{E0832977-B73C-F62C-41B5-7ADEA8A90FCA}"/>
              </a:ext>
            </a:extLst>
          </p:cNvPr>
          <p:cNvSpPr/>
          <p:nvPr/>
        </p:nvSpPr>
        <p:spPr>
          <a:xfrm>
            <a:off x="4622492" y="4665131"/>
            <a:ext cx="74092" cy="377379"/>
          </a:xfrm>
          <a:prstGeom prst="leftBracket">
            <a:avLst/>
          </a:prstGeom>
          <a:ln w="28575">
            <a:solidFill>
              <a:srgbClr val="F2A9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47577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AB249-43F2-B33F-06F2-C77EA71C4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Data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DAE567-9B60-2FEB-E7FD-A614C3CE8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0" y="1692858"/>
            <a:ext cx="9715500" cy="4414615"/>
          </a:xfrm>
          <a:prstGeom prst="rect">
            <a:avLst/>
          </a:prstGeom>
          <a:solidFill>
            <a:srgbClr val="FFFFFF"/>
          </a:solidFill>
          <a:ln w="6350" cap="sq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outerShdw blurRad="130779" dist="38100" dir="2700000" algn="tl" rotWithShape="0">
              <a:schemeClr val="tx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55048134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F0B7C-7137-8FEE-82C6-97D23D67D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Data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F19D2F-CDBF-912E-D292-B4CE30433B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96" t="38951" b="7700"/>
          <a:stretch/>
        </p:blipFill>
        <p:spPr>
          <a:xfrm>
            <a:off x="2362284" y="3588540"/>
            <a:ext cx="7467432" cy="2991164"/>
          </a:xfrm>
          <a:prstGeom prst="rect">
            <a:avLst/>
          </a:prstGeom>
          <a:solidFill>
            <a:srgbClr val="FFFFFF"/>
          </a:solidFill>
          <a:ln w="6350" cap="sq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outerShdw blurRad="130779" dist="38100" dir="2700000" algn="tl" rotWithShape="0">
              <a:schemeClr val="tx1">
                <a:alpha val="40000"/>
              </a:scheme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88D545-B7BA-46A5-8EA8-91EA179D6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84" y="1558033"/>
            <a:ext cx="7467432" cy="1780647"/>
          </a:xfrm>
          <a:prstGeom prst="rect">
            <a:avLst/>
          </a:prstGeom>
          <a:solidFill>
            <a:srgbClr val="FFFFFF"/>
          </a:solidFill>
          <a:ln w="6350" cap="sq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outerShdw blurRad="130779" dist="38100" dir="2700000" algn="tl" rotWithShape="0">
              <a:schemeClr val="tx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759614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35B55-BBA1-1E21-B7E5-B9470A684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Data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F8A090A-C057-497C-309B-D5EAEF49A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318" y="1469871"/>
            <a:ext cx="4043363" cy="497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41344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A2E97-5F2D-64A6-B1C8-C40DF6CF8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DA6E6-96B1-A427-4DF7-EB6B027179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A18B4A9B-DE62-7737-8B2A-1ADAB8C78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153" y="1469871"/>
            <a:ext cx="10419694" cy="512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3317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ustom Design">
  <a:themeElements>
    <a:clrScheme name="IMF Colors V2">
      <a:dk1>
        <a:srgbClr val="000000"/>
      </a:dk1>
      <a:lt1>
        <a:srgbClr val="FEFEFE"/>
      </a:lt1>
      <a:dk2>
        <a:srgbClr val="004C97"/>
      </a:dk2>
      <a:lt2>
        <a:srgbClr val="CAEDFE"/>
      </a:lt2>
      <a:accent1>
        <a:srgbClr val="009CDE"/>
      </a:accent1>
      <a:accent2>
        <a:srgbClr val="F2A900"/>
      </a:accent2>
      <a:accent3>
        <a:srgbClr val="8030A7"/>
      </a:accent3>
      <a:accent4>
        <a:srgbClr val="DA281C"/>
      </a:accent4>
      <a:accent5>
        <a:srgbClr val="78BE20"/>
      </a:accent5>
      <a:accent6>
        <a:srgbClr val="00B0B9"/>
      </a:accent6>
      <a:hlink>
        <a:srgbClr val="0065B3"/>
      </a:hlink>
      <a:folHlink>
        <a:srgbClr val="FFBD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F_PowerPoint_Template-1207.potx" id="{8FD66647-82EA-BF46-BA69-E5DD8CDD9C48}" vid="{9A2A36D4-0936-D749-8BBC-C2BC8149CD66}"/>
    </a:ext>
  </a:extLst>
</a:theme>
</file>

<file path=ppt/theme/theme2.xml><?xml version="1.0" encoding="utf-8"?>
<a:theme xmlns:a="http://schemas.openxmlformats.org/drawingml/2006/main" name="7_Custom Design">
  <a:themeElements>
    <a:clrScheme name="IMF Colors V2">
      <a:dk1>
        <a:srgbClr val="000000"/>
      </a:dk1>
      <a:lt1>
        <a:srgbClr val="FEFEFE"/>
      </a:lt1>
      <a:dk2>
        <a:srgbClr val="004C97"/>
      </a:dk2>
      <a:lt2>
        <a:srgbClr val="CAEDFE"/>
      </a:lt2>
      <a:accent1>
        <a:srgbClr val="009CDE"/>
      </a:accent1>
      <a:accent2>
        <a:srgbClr val="F2A900"/>
      </a:accent2>
      <a:accent3>
        <a:srgbClr val="8030A7"/>
      </a:accent3>
      <a:accent4>
        <a:srgbClr val="DA281C"/>
      </a:accent4>
      <a:accent5>
        <a:srgbClr val="78BE20"/>
      </a:accent5>
      <a:accent6>
        <a:srgbClr val="00B0B9"/>
      </a:accent6>
      <a:hlink>
        <a:srgbClr val="0065B3"/>
      </a:hlink>
      <a:folHlink>
        <a:srgbClr val="FFBD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F_PresentationTemplate-General.potx" id="{ECDD16F4-A0DE-4509-8534-F9C7682C90E4}" vid="{EB910F3C-16A2-4E73-B56F-1AD0D4DD122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IMF_PresentationTemplate-General</Template>
  <TotalTime>89</TotalTime>
  <Words>345</Words>
  <Application>Microsoft Office PowerPoint</Application>
  <PresentationFormat>Widescreen</PresentationFormat>
  <Paragraphs>91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.HelveticaNeueDeskInterface-Regular</vt:lpstr>
      <vt:lpstr>Arial</vt:lpstr>
      <vt:lpstr>Arial Black</vt:lpstr>
      <vt:lpstr>ArialMT</vt:lpstr>
      <vt:lpstr>Avenir Next</vt:lpstr>
      <vt:lpstr>Calibri</vt:lpstr>
      <vt:lpstr>Lucida Grande</vt:lpstr>
      <vt:lpstr>LucidaGrande</vt:lpstr>
      <vt:lpstr>Wingdings</vt:lpstr>
      <vt:lpstr>Custom Design</vt:lpstr>
      <vt:lpstr>7_Custom Design</vt:lpstr>
      <vt:lpstr>Leveraging SDMX in iData</vt:lpstr>
      <vt:lpstr>The Vision, Benefits, and Opportunities of iData</vt:lpstr>
      <vt:lpstr>iData Big Picture</vt:lpstr>
      <vt:lpstr>PowerPoint Presentation</vt:lpstr>
      <vt:lpstr>Management of SDMX artifacts</vt:lpstr>
      <vt:lpstr>Working with Data</vt:lpstr>
      <vt:lpstr>Working with Data</vt:lpstr>
      <vt:lpstr>Working with Data</vt:lpstr>
      <vt:lpstr>Survey</vt:lpstr>
      <vt:lpstr>Survey</vt:lpstr>
      <vt:lpstr>Survey</vt:lpstr>
      <vt:lpstr>Power BI</vt:lpstr>
      <vt:lpstr>Power BI</vt:lpstr>
      <vt:lpstr>Portal</vt:lpstr>
      <vt:lpstr>Portal</vt:lpstr>
      <vt:lpstr>Portal</vt:lpstr>
      <vt:lpstr>Portal</vt:lpstr>
      <vt:lpstr>Excel Add-in</vt:lpstr>
      <vt:lpstr>StatGPT</vt:lpstr>
      <vt:lpstr>StatGPT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Title Sucks</dc:title>
  <dc:creator>Boddie, Allen</dc:creator>
  <cp:lastModifiedBy>Boddie, Allen</cp:lastModifiedBy>
  <cp:revision>3</cp:revision>
  <cp:lastPrinted>2018-06-28T11:42:50Z</cp:lastPrinted>
  <dcterms:created xsi:type="dcterms:W3CDTF">2023-06-01T23:41:58Z</dcterms:created>
  <dcterms:modified xsi:type="dcterms:W3CDTF">2023-06-06T13:06:19Z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-1455621302</vt:i4>
  </property>
  <property fmtid="{D5CDD505-2E9C-101B-9397-08002B2CF9AE}" pid="4" name="_EmailSubject">
    <vt:lpwstr>Managing Public Wage Bills in the Middle East - 1703429 - Presentation for Public Event</vt:lpwstr>
  </property>
  <property fmtid="{D5CDD505-2E9C-101B-9397-08002B2CF9AE}" pid="5" name="_AuthorEmail">
    <vt:lpwstr>NTAMIRISA@imf.org</vt:lpwstr>
  </property>
  <property fmtid="{D5CDD505-2E9C-101B-9397-08002B2CF9AE}" pid="6" name="_AuthorEmailDisplayName">
    <vt:lpwstr>Tamirisa, Natalia</vt:lpwstr>
  </property>
  <property fmtid="{D5CDD505-2E9C-101B-9397-08002B2CF9AE}" pid="7" name="MSIP_Label_0c07ed86-5dc5-4593-ad03-a8684b843815_Enabled">
    <vt:lpwstr>true</vt:lpwstr>
  </property>
  <property fmtid="{D5CDD505-2E9C-101B-9397-08002B2CF9AE}" pid="8" name="MSIP_Label_0c07ed86-5dc5-4593-ad03-a8684b843815_SetDate">
    <vt:lpwstr>2023-06-01T23:41:58Z</vt:lpwstr>
  </property>
  <property fmtid="{D5CDD505-2E9C-101B-9397-08002B2CF9AE}" pid="9" name="MSIP_Label_0c07ed86-5dc5-4593-ad03-a8684b843815_Method">
    <vt:lpwstr>Standard</vt:lpwstr>
  </property>
  <property fmtid="{D5CDD505-2E9C-101B-9397-08002B2CF9AE}" pid="10" name="MSIP_Label_0c07ed86-5dc5-4593-ad03-a8684b843815_Name">
    <vt:lpwstr>0c07ed86-5dc5-4593-ad03-a8684b843815</vt:lpwstr>
  </property>
  <property fmtid="{D5CDD505-2E9C-101B-9397-08002B2CF9AE}" pid="11" name="MSIP_Label_0c07ed86-5dc5-4593-ad03-a8684b843815_SiteId">
    <vt:lpwstr>8085fa43-302e-45bd-b171-a6648c3b6be7</vt:lpwstr>
  </property>
  <property fmtid="{D5CDD505-2E9C-101B-9397-08002B2CF9AE}" pid="12" name="MSIP_Label_0c07ed86-5dc5-4593-ad03-a8684b843815_ActionId">
    <vt:lpwstr>1987d2e2-e46c-4108-8692-b36f70b5e2d5</vt:lpwstr>
  </property>
  <property fmtid="{D5CDD505-2E9C-101B-9397-08002B2CF9AE}" pid="13" name="MSIP_Label_0c07ed86-5dc5-4593-ad03-a8684b843815_ContentBits">
    <vt:lpwstr>0</vt:lpwstr>
  </property>
</Properties>
</file>