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2"/>
  </p:notesMasterIdLst>
  <p:sldIdLst>
    <p:sldId id="256" r:id="rId2"/>
    <p:sldId id="303" r:id="rId3"/>
    <p:sldId id="347" r:id="rId4"/>
    <p:sldId id="304" r:id="rId5"/>
    <p:sldId id="307" r:id="rId6"/>
    <p:sldId id="308" r:id="rId7"/>
    <p:sldId id="305" r:id="rId8"/>
    <p:sldId id="309" r:id="rId9"/>
    <p:sldId id="310" r:id="rId10"/>
    <p:sldId id="319" r:id="rId11"/>
    <p:sldId id="306" r:id="rId12"/>
    <p:sldId id="311" r:id="rId13"/>
    <p:sldId id="312" r:id="rId14"/>
    <p:sldId id="313" r:id="rId15"/>
    <p:sldId id="314" r:id="rId16"/>
    <p:sldId id="316" r:id="rId17"/>
    <p:sldId id="346" r:id="rId18"/>
    <p:sldId id="348" r:id="rId19"/>
    <p:sldId id="349" r:id="rId20"/>
    <p:sldId id="317" r:id="rId21"/>
    <p:sldId id="318" r:id="rId22"/>
    <p:sldId id="321" r:id="rId23"/>
    <p:sldId id="322" r:id="rId24"/>
    <p:sldId id="323" r:id="rId25"/>
    <p:sldId id="320" r:id="rId26"/>
    <p:sldId id="324" r:id="rId27"/>
    <p:sldId id="325" r:id="rId28"/>
    <p:sldId id="283" r:id="rId29"/>
    <p:sldId id="287" r:id="rId30"/>
    <p:sldId id="289" r:id="rId31"/>
    <p:sldId id="326" r:id="rId32"/>
    <p:sldId id="328" r:id="rId33"/>
    <p:sldId id="327" r:id="rId34"/>
    <p:sldId id="286" r:id="rId35"/>
    <p:sldId id="291" r:id="rId36"/>
    <p:sldId id="330" r:id="rId37"/>
    <p:sldId id="331" r:id="rId38"/>
    <p:sldId id="350" r:id="rId39"/>
    <p:sldId id="332" r:id="rId40"/>
    <p:sldId id="333" r:id="rId41"/>
    <p:sldId id="302" r:id="rId42"/>
    <p:sldId id="292" r:id="rId43"/>
    <p:sldId id="294" r:id="rId44"/>
    <p:sldId id="351" r:id="rId45"/>
    <p:sldId id="295" r:id="rId46"/>
    <p:sldId id="297" r:id="rId47"/>
    <p:sldId id="298" r:id="rId48"/>
    <p:sldId id="335" r:id="rId49"/>
    <p:sldId id="343" r:id="rId50"/>
    <p:sldId id="336" r:id="rId51"/>
    <p:sldId id="337" r:id="rId52"/>
    <p:sldId id="338" r:id="rId53"/>
    <p:sldId id="339" r:id="rId54"/>
    <p:sldId id="340" r:id="rId55"/>
    <p:sldId id="341" r:id="rId56"/>
    <p:sldId id="342" r:id="rId57"/>
    <p:sldId id="344" r:id="rId58"/>
    <p:sldId id="300" r:id="rId59"/>
    <p:sldId id="345" r:id="rId60"/>
    <p:sldId id="267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DC"/>
    <a:srgbClr val="8472B2"/>
    <a:srgbClr val="7C96EA"/>
    <a:srgbClr val="73C8F3"/>
    <a:srgbClr val="FEF9B6"/>
    <a:srgbClr val="0DBFAA"/>
    <a:srgbClr val="6EB0F8"/>
    <a:srgbClr val="FEEBCA"/>
    <a:srgbClr val="FFFCEF"/>
    <a:srgbClr val="61A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0929"/>
  </p:normalViewPr>
  <p:slideViewPr>
    <p:cSldViewPr>
      <p:cViewPr varScale="1">
        <p:scale>
          <a:sx n="61" d="100"/>
          <a:sy n="61" d="100"/>
        </p:scale>
        <p:origin x="7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74280-1F69-4966-867D-EA6A932B3493}" type="datetimeFigureOut">
              <a:rPr lang="en-US" smtClean="0"/>
              <a:t>09/06/2023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D6E48-D2BF-436A-AB92-32FC0FBAAB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46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8728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2156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90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90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9088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2782018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149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994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62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68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947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175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9611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3734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7937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362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A0064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Char char="•"/>
        <a:defRPr sz="3200" kern="1200">
          <a:solidFill>
            <a:srgbClr val="0A006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-"/>
        <a:defRPr sz="2800" kern="1200">
          <a:solidFill>
            <a:srgbClr val="0A0064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¬"/>
        <a:defRPr sz="2400" kern="1200">
          <a:solidFill>
            <a:srgbClr val="0A0064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rgbClr val="0A0064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à"/>
        <a:defRPr sz="2000" kern="1200">
          <a:solidFill>
            <a:srgbClr val="0A006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mailto:biljana.karajovanovic@stat.gov.mk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.gov.mk/nsdp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20072" y="1556792"/>
            <a:ext cx="3672408" cy="1152128"/>
          </a:xfrm>
        </p:spPr>
        <p:txBody>
          <a:bodyPr anchor="ctr"/>
          <a:lstStyle/>
          <a:p>
            <a:br>
              <a:rPr lang="en-US" altLang="en-US" sz="1800" dirty="0"/>
            </a:br>
            <a:br>
              <a:rPr lang="en-US" altLang="en-US" sz="1800" dirty="0"/>
            </a:br>
            <a:br>
              <a:rPr lang="en-US" altLang="en-US" sz="1800" dirty="0"/>
            </a:br>
            <a:br>
              <a:rPr lang="en-US" altLang="en-US" sz="1800" dirty="0"/>
            </a:br>
            <a:r>
              <a:rPr lang="fr-FR" sz="1800" dirty="0"/>
              <a:t>Workshop on SDMX Tools and </a:t>
            </a:r>
            <a:r>
              <a:rPr lang="en-US" sz="1800" dirty="0"/>
              <a:t>Implementation</a:t>
            </a:r>
            <a:br>
              <a:rPr lang="en-US" altLang="en-US" sz="1800" dirty="0"/>
            </a:br>
            <a:r>
              <a:rPr lang="en-US" sz="1800" dirty="0"/>
              <a:t>Rome, 12.06 – 14.06.2023</a:t>
            </a:r>
            <a:br>
              <a:rPr lang="en-US" sz="1800" dirty="0"/>
            </a:br>
            <a:br>
              <a:rPr lang="en-US" altLang="en-US" sz="1800" dirty="0"/>
            </a:br>
            <a:br>
              <a:rPr lang="en-US" altLang="en-US" sz="1800" dirty="0"/>
            </a:b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157192"/>
            <a:ext cx="2077301" cy="576064"/>
          </a:xfrm>
        </p:spPr>
        <p:txBody>
          <a:bodyPr/>
          <a:lstStyle/>
          <a:p>
            <a:pPr algn="l"/>
            <a:r>
              <a:rPr lang="en-US" altLang="en-US" sz="1200" dirty="0">
                <a:latin typeface="+mj-lt"/>
                <a:ea typeface="+mj-ea"/>
                <a:cs typeface="+mj-cs"/>
              </a:rPr>
              <a:t>SSO SDMX Team</a:t>
            </a:r>
            <a:endParaRPr lang="en-US" altLang="en-US" sz="1200" i="1" dirty="0">
              <a:solidFill>
                <a:schemeClr val="accent2">
                  <a:lumMod val="40000"/>
                  <a:lumOff val="60000"/>
                </a:schemeClr>
              </a:solidFill>
              <a:latin typeface="+mj-lt"/>
              <a:ea typeface="+mj-ea"/>
              <a:cs typeface="+mj-cs"/>
            </a:endParaRPr>
          </a:p>
          <a:p>
            <a:endParaRPr lang="en-US" altLang="en-US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259632" y="2996952"/>
            <a:ext cx="6696744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A00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defRPr>
            </a:lvl9pPr>
          </a:lstStyle>
          <a:p>
            <a:br>
              <a:rPr lang="en-US" altLang="en-US" sz="3600" dirty="0"/>
            </a:br>
            <a:br>
              <a:rPr lang="en-US" altLang="en-US" sz="3600" dirty="0"/>
            </a:br>
            <a:br>
              <a:rPr lang="en-US" altLang="en-US" sz="3600" dirty="0"/>
            </a:br>
            <a:br>
              <a:rPr lang="en-US" altLang="en-US" sz="3600" dirty="0"/>
            </a:br>
            <a:endParaRPr lang="en-US" altLang="en-US" sz="3600" dirty="0"/>
          </a:p>
          <a:p>
            <a:endParaRPr lang="en-US" altLang="en-US" sz="3600" dirty="0"/>
          </a:p>
          <a:p>
            <a:r>
              <a:rPr lang="en-US" sz="3000" dirty="0"/>
              <a:t>IMPLEMENTATION OF THE SDMX-SDDS PLUS BASED ARCHITECTURE FOR STANDARDIZED DATA REPORTING AND DISSEMINATION</a:t>
            </a:r>
          </a:p>
          <a:p>
            <a:br>
              <a:rPr lang="en-US" sz="3600" dirty="0"/>
            </a:br>
            <a:br>
              <a:rPr lang="en-US" altLang="en-US" sz="3600" dirty="0"/>
            </a:br>
            <a:br>
              <a:rPr lang="en-US" altLang="en-US" sz="3600" dirty="0"/>
            </a:br>
            <a:br>
              <a:rPr lang="en-US" altLang="en-US" sz="3600" dirty="0"/>
            </a:br>
            <a:endParaRPr lang="en-US" altLang="en-US" sz="3600" dirty="0"/>
          </a:p>
        </p:txBody>
      </p:sp>
      <p:pic>
        <p:nvPicPr>
          <p:cNvPr id="3" name="Picture 2" descr="A picture containing font, logo, graphics, white&#10;&#10;Description automatically generated">
            <a:extLst>
              <a:ext uri="{FF2B5EF4-FFF2-40B4-BE49-F238E27FC236}">
                <a16:creationId xmlns:a16="http://schemas.microsoft.com/office/drawing/2014/main" id="{5A4E89B5-F435-18BB-E633-96B31DC2BB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61" y="1606947"/>
            <a:ext cx="3105583" cy="885949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5A66513E-F3AB-10AD-07C1-A653A0298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5510501"/>
            <a:ext cx="396044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None/>
              <a:defRPr sz="2400" kern="1200">
                <a:solidFill>
                  <a:srgbClr val="0A0064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rgbClr val="0A0064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None/>
              <a:defRPr sz="1800" kern="1200">
                <a:solidFill>
                  <a:srgbClr val="0A0064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kern="1200">
                <a:solidFill>
                  <a:srgbClr val="0A0064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None/>
              <a:defRPr sz="1600" kern="1200">
                <a:solidFill>
                  <a:srgbClr val="0A0064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en-US" sz="1200" dirty="0">
                <a:latin typeface="+mj-lt"/>
                <a:ea typeface="+mj-ea"/>
                <a:cs typeface="+mj-cs"/>
              </a:rPr>
              <a:t>Biljana Ristevska Karajovanovikj</a:t>
            </a:r>
          </a:p>
          <a:p>
            <a:pPr algn="l"/>
            <a:r>
              <a:rPr lang="en-US" altLang="en-US" sz="1200" dirty="0">
                <a:latin typeface="+mj-lt"/>
                <a:ea typeface="+mj-ea"/>
                <a:cs typeface="+mj-cs"/>
                <a:hlinkClick r:id="rId4"/>
              </a:rPr>
              <a:t>biljana.karajovanovic@stat.gov.mk</a:t>
            </a:r>
            <a:r>
              <a:rPr lang="en-US" altLang="en-US" sz="1200" dirty="0">
                <a:latin typeface="+mj-lt"/>
                <a:ea typeface="+mj-ea"/>
                <a:cs typeface="+mj-cs"/>
              </a:rPr>
              <a:t> </a:t>
            </a:r>
            <a:endParaRPr lang="en-US" altLang="en-US" sz="1200" i="1" dirty="0">
              <a:solidFill>
                <a:schemeClr val="accent2">
                  <a:lumMod val="40000"/>
                  <a:lumOff val="60000"/>
                </a:schemeClr>
              </a:solidFill>
              <a:latin typeface="+mj-lt"/>
              <a:ea typeface="+mj-ea"/>
              <a:cs typeface="+mj-cs"/>
            </a:endParaRPr>
          </a:p>
          <a:p>
            <a:endParaRPr lang="en-US" altLang="en-US" sz="1400" dirty="0">
              <a:latin typeface="+mj-lt"/>
              <a:ea typeface="+mj-ea"/>
              <a:cs typeface="+mj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05956C4-ED02-6C45-A632-4B9C0200B7A5}"/>
              </a:ext>
            </a:extLst>
          </p:cNvPr>
          <p:cNvGrpSpPr/>
          <p:nvPr/>
        </p:nvGrpSpPr>
        <p:grpSpPr>
          <a:xfrm>
            <a:off x="179512" y="5543736"/>
            <a:ext cx="2077301" cy="1152128"/>
            <a:chOff x="179512" y="5543736"/>
            <a:chExt cx="2077301" cy="1152128"/>
          </a:xfrm>
        </p:grpSpPr>
        <p:pic>
          <p:nvPicPr>
            <p:cNvPr id="20" name="Picture 19" descr="A group of people with speech bubbles&#10;&#10;Description automatically generated with low confidence">
              <a:extLst>
                <a:ext uri="{FF2B5EF4-FFF2-40B4-BE49-F238E27FC236}">
                  <a16:creationId xmlns:a16="http://schemas.microsoft.com/office/drawing/2014/main" id="{CF8D5066-9C95-8012-5B7D-67A048942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5543736"/>
              <a:ext cx="2077301" cy="115212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39B82B-5A04-46FE-1A4D-5EF448E80B2D}"/>
                </a:ext>
              </a:extLst>
            </p:cNvPr>
            <p:cNvSpPr txBox="1"/>
            <p:nvPr/>
          </p:nvSpPr>
          <p:spPr>
            <a:xfrm>
              <a:off x="255817" y="5816544"/>
              <a:ext cx="4912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D</a:t>
              </a:r>
              <a:r>
                <a:rPr lang="en-US" sz="1000" dirty="0">
                  <a:solidFill>
                    <a:schemeClr val="accent6">
                      <a:lumMod val="75000"/>
                    </a:schemeClr>
                  </a:solidFill>
                </a:rPr>
                <a:t>Bs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A8E496-4C4D-769D-0F4E-8F0E0B1A6458}"/>
                </a:ext>
              </a:extLst>
            </p:cNvPr>
            <p:cNvSpPr txBox="1"/>
            <p:nvPr/>
          </p:nvSpPr>
          <p:spPr>
            <a:xfrm>
              <a:off x="673730" y="5816544"/>
              <a:ext cx="4912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Tech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5A5859-202C-59EA-13B3-070032EA5A44}"/>
                </a:ext>
              </a:extLst>
            </p:cNvPr>
            <p:cNvSpPr txBox="1"/>
            <p:nvPr/>
          </p:nvSpPr>
          <p:spPr>
            <a:xfrm>
              <a:off x="1026358" y="5816544"/>
              <a:ext cx="4912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STS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588FDC-ACF4-5D0B-1C56-903312465587}"/>
                </a:ext>
              </a:extLst>
            </p:cNvPr>
            <p:cNvSpPr txBox="1"/>
            <p:nvPr/>
          </p:nvSpPr>
          <p:spPr>
            <a:xfrm>
              <a:off x="1444270" y="5816544"/>
              <a:ext cx="4912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NA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ACHIEVED RESULTS (2)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endParaRPr lang="en-GB" sz="1800" dirty="0">
              <a:effectLst/>
              <a:latin typeface="Candara" panose="020E0502030303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dirty="0"/>
              <a:t>All NA data sent to Eurostat (previously compiled with the SDMX converter) loaded into the system</a:t>
            </a:r>
          </a:p>
          <a:p>
            <a:r>
              <a:rPr lang="en-GB" altLang="en-US" sz="3000" dirty="0"/>
              <a:t>SDMX architecture used in statistical production</a:t>
            </a:r>
          </a:p>
          <a:p>
            <a:r>
              <a:rPr lang="en-US" sz="3000" dirty="0">
                <a:latin typeface="Candara" panose="020E0502030303020204" pitchFamily="34" charset="0"/>
                <a:cs typeface="Arial" panose="020B0604020202020204" pitchFamily="34" charset="0"/>
              </a:rPr>
              <a:t>Introduced SDDS Plus implementation</a:t>
            </a:r>
          </a:p>
          <a:p>
            <a:r>
              <a:rPr lang="en-US" sz="3000" dirty="0">
                <a:latin typeface="Candara" panose="020E0502030303020204" pitchFamily="34" charset="0"/>
                <a:cs typeface="Arial" panose="020B0604020202020204" pitchFamily="34" charset="0"/>
              </a:rPr>
              <a:t>Installed </a:t>
            </a:r>
            <a:r>
              <a:rPr lang="en-GB" sz="3000" dirty="0">
                <a:latin typeface="Candara" panose="020E0502030303020204" pitchFamily="34" charset="0"/>
                <a:cs typeface="Arial" panose="020B0604020202020204" pitchFamily="34" charset="0"/>
              </a:rPr>
              <a:t>Excel2CSV tool to facilitate creating the CSV files</a:t>
            </a:r>
            <a:endParaRPr lang="en-US" sz="3000" dirty="0"/>
          </a:p>
          <a:p>
            <a:endParaRPr 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682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FIRST IMPLEMENTATION OF SDMX BASED ARCHITECTURE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D02666-EB4D-C1A5-523F-9D9CFC17A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146" y="2311677"/>
            <a:ext cx="6815254" cy="455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056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USAGE OF EUROSTAT TOOLS FOR RETRIEVING NA </a:t>
            </a:r>
            <a:r>
              <a:rPr lang="en-US" dirty="0"/>
              <a:t>SDMX-ML DATA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677BCD-6086-19AF-E7B7-B43AB8B74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63" y="2492896"/>
            <a:ext cx="7697274" cy="33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40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INTRODUCING SDDS PLUS ARCHITECTURE (1)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US" sz="3000" b="1" dirty="0"/>
              <a:t>September 2018 (IPA 2015 MBP QNA Pilot)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GB" altLang="en-US" sz="2800" b="1" dirty="0"/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altLang="en-US" sz="2800" dirty="0"/>
              <a:t>System extension with the </a:t>
            </a:r>
            <a:r>
              <a:rPr lang="en-US" sz="2800" dirty="0"/>
              <a:t>SDDS Plus architecture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Analyses of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SDDS use cases and SD</a:t>
            </a:r>
            <a:r>
              <a:rPr lang="en-US" sz="2800" spc="-1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DS Plus </a:t>
            </a:r>
            <a:r>
              <a:rPr lang="en-US" sz="2800" dirty="0"/>
              <a:t>implementation examples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/>
              <a:t>Analysis of the SSO (included National Bank and Ministry of Finance)  data flows for SDDS Plus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/>
              <a:t>Define an SSO SDDS plus implementation strategy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/>
              <a:t>Design a suitable architecture for SDDS Plus and installation of the tools for SDDS Plus</a:t>
            </a:r>
          </a:p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2800" spc="-1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/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627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INTRODUCING SDDS PLUS ARCHITECTURE (2)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US" sz="3000" b="1" dirty="0"/>
              <a:t>September 2018 (IPA 2015 QNA Pilot Project)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/>
          </a:p>
          <a:p>
            <a:r>
              <a:rPr lang="en-US" sz="2800" dirty="0"/>
              <a:t>Connecting the Database with the National Web page (NSDP) using the “Negotiator”</a:t>
            </a:r>
          </a:p>
          <a:p>
            <a:r>
              <a:rPr lang="en-US" sz="2800" dirty="0"/>
              <a:t>Using Excel2CSV tool</a:t>
            </a:r>
          </a:p>
          <a:p>
            <a:r>
              <a:rPr lang="en-US" sz="2800" dirty="0"/>
              <a:t>Creating a database for SDDS plus data using the Istat Data Manager (former Builder &amp; Loader)</a:t>
            </a:r>
          </a:p>
          <a:p>
            <a:r>
              <a:rPr lang="en-US" sz="2800" dirty="0"/>
              <a:t>Using the Mapping Assistant and other SDMX-RI tools for SDDS plus</a:t>
            </a:r>
          </a:p>
          <a:p>
            <a:pPr marL="0" indent="0">
              <a:buNone/>
            </a:pPr>
            <a:endParaRPr lang="en-US" sz="2800" dirty="0"/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/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266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SYSTEM EXTENSION WITH SDDS PLUS ARCHITECTURE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3A4737B-02E6-D870-123E-90FB48984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249289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03C91F8-E625-B91A-28DD-9EF99F62C9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6069639"/>
              </p:ext>
            </p:extLst>
          </p:nvPr>
        </p:nvGraphicFramePr>
        <p:xfrm>
          <a:off x="1280086" y="2492896"/>
          <a:ext cx="6583828" cy="406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056732" imgH="4358095" progId="Paint.Picture">
                  <p:embed/>
                </p:oleObj>
              </mc:Choice>
              <mc:Fallback>
                <p:oleObj name="Bitmap Image" r:id="rId2" imgW="7056732" imgH="4358095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0086" y="2492896"/>
                        <a:ext cx="6583828" cy="4067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6996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SDDS PLUS ARCHITECTURE IN PRACTICE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US" sz="3000" b="1" dirty="0"/>
              <a:t>January 2019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r>
              <a:rPr lang="en-US" sz="3000" dirty="0"/>
              <a:t>SDDS Plus into practice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000" dirty="0"/>
              <a:t>SSO as a coordinator, jointly with the National Bank and the Ministry of Finance, provide updated data on the national summary data page</a:t>
            </a:r>
            <a:endParaRPr lang="en-GB" sz="30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National Summary Data Page</a:t>
            </a:r>
            <a:endParaRPr lang="en-GB" alt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/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075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INTEROPERABILITY BETWEEN SYSTEMS (1)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US" sz="3000" b="1" dirty="0"/>
              <a:t>January 2019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r>
              <a:rPr lang="en-US" sz="3000" dirty="0"/>
              <a:t>New National Account Management System (NAIMS) put into production</a:t>
            </a:r>
          </a:p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mplemented specific functionalities for streamlining the ESA2010 data transmission program</a:t>
            </a:r>
            <a:endParaRPr lang="en-US" sz="28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000" dirty="0"/>
              <a:t>Availability of NA </a:t>
            </a:r>
            <a:r>
              <a:rPr lang="en-US" sz="30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CSV-SDMX compliant files</a:t>
            </a:r>
            <a:endParaRPr lang="en-GB" sz="3000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alt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/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31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INTEROPERABILITY BETWEEN SYSTEMS (2)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DB54E67E-55E7-FC4F-B9DA-217FE110B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7894"/>
            <a:ext cx="9144000" cy="340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434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INTEROPERABILITY BETWEEN SYSTEMS (3)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54E67E-55E7-FC4F-B9DA-217FE110B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7069" y="2467894"/>
            <a:ext cx="8787419" cy="384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83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SSO ORGANIZATION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9B021E9-B25F-A531-9213-927BEEBD7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419" y="1834325"/>
            <a:ext cx="9081161" cy="440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008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SDMX ARCHITECTURE EXTENDED TO BUSINESS STATISTICS (1)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US" sz="2800" b="1" dirty="0"/>
              <a:t>April 2019 (</a:t>
            </a:r>
            <a:r>
              <a:rPr lang="en-US" sz="2800" b="1" dirty="0"/>
              <a:t>IPA 2015 MBP Ad-hoc SDMX Technical Assistance)</a:t>
            </a:r>
            <a:endParaRPr lang="en-GB" altLang="en-US" sz="2800" b="1" dirty="0"/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800" dirty="0"/>
              <a:t>SSO is strongly willing to implement NA-like solutions: accordingly, the extension to the STS domain has been prioritized</a:t>
            </a:r>
            <a:endParaRPr lang="en-GB" altLang="en-US" sz="28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2800" dirty="0"/>
              <a:t>Parallel SDMX architecture installed for STS domain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2800" dirty="0"/>
              <a:t>Training sessions for STS staff on SDMX and usage of the SDMX architecture conducted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2800" dirty="0"/>
          </a:p>
          <a:p>
            <a:pPr marL="0" indent="0">
              <a:buNone/>
            </a:pPr>
            <a:endParaRPr lang="en-US" sz="2800" dirty="0"/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/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lvl="0"/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6710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SDMX ARCHITECTURE EXTENDED TO BUSINESS STATISTICS (2)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US" sz="3000" b="1" dirty="0"/>
              <a:t>April 2019 (</a:t>
            </a:r>
            <a:r>
              <a:rPr lang="en-US" sz="3000" b="1" dirty="0"/>
              <a:t>IPA 2015 MBP Ad-hoc SDMX Technical Assistance)</a:t>
            </a:r>
            <a:endParaRPr lang="en-GB" altLang="en-US" sz="3000" b="1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600" dirty="0"/>
              <a:t>All STS data sets sent to Eurostat (previously compiled in GESMES format or by using the SDMX converter) loaded into the new system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2600" dirty="0"/>
              <a:t>SDMX-ML files from STS and NA domain directly shown on NSDP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600" dirty="0"/>
              <a:t>NA domain activities: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spc="-10" dirty="0">
                <a:effectLst/>
                <a:ea typeface="Times New Roman" panose="02020603050405020304" pitchFamily="18" charset="0"/>
              </a:rPr>
              <a:t>Modelling upgrade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spc="-10" dirty="0">
                <a:ea typeface="Times New Roman" panose="02020603050405020304" pitchFamily="18" charset="0"/>
              </a:rPr>
              <a:t>M</a:t>
            </a:r>
            <a:r>
              <a:rPr lang="en-GB" sz="2400" spc="-10" dirty="0">
                <a:effectLst/>
                <a:ea typeface="Times New Roman" panose="02020603050405020304" pitchFamily="18" charset="0"/>
              </a:rPr>
              <a:t>igration on a new software version</a:t>
            </a:r>
            <a:endParaRPr lang="en-US" sz="2400" spc="-10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/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88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SDMX ARCHITECTURE COMPONENTS (1)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04864"/>
            <a:ext cx="7772400" cy="4330824"/>
          </a:xfrm>
        </p:spPr>
        <p:txBody>
          <a:bodyPr/>
          <a:lstStyle/>
          <a:p>
            <a:r>
              <a:rPr lang="en-GB" sz="2600" dirty="0"/>
              <a:t>Architecture based on software modules developed by Eurostat (SDMX-RI) and others developed by Istat (SDMX Istat Toolkit)</a:t>
            </a:r>
            <a:endParaRPr lang="en-GB" altLang="en-US" sz="2600" dirty="0"/>
          </a:p>
          <a:p>
            <a:pPr lvl="0"/>
            <a:r>
              <a:rPr lang="en-GB" sz="2600" cap="small" dirty="0"/>
              <a:t>Data Manager</a:t>
            </a:r>
            <a:r>
              <a:rPr lang="en-GB" sz="2600" dirty="0"/>
              <a:t> v.8.4.0.4 - create from scratch and manage a dissemination/reporting database SDMX compliant</a:t>
            </a:r>
            <a:endParaRPr lang="en-US" sz="2600" dirty="0"/>
          </a:p>
          <a:p>
            <a:pPr lvl="0"/>
            <a:r>
              <a:rPr lang="en-GB" sz="2600" cap="small" dirty="0"/>
              <a:t>Meta Web Service</a:t>
            </a:r>
            <a:r>
              <a:rPr lang="en-GB" sz="2600" dirty="0"/>
              <a:t> </a:t>
            </a:r>
            <a:r>
              <a:rPr lang="en-US" sz="2600" dirty="0"/>
              <a:t>v.5.16</a:t>
            </a:r>
            <a:r>
              <a:rPr lang="en-GB" sz="2600" dirty="0"/>
              <a:t> - SDMX Web Service based on the NSI Web service released by Eurostat and extended by Istat</a:t>
            </a:r>
          </a:p>
          <a:p>
            <a:r>
              <a:rPr lang="en-GB" sz="2600" cap="small" dirty="0"/>
              <a:t>NSI Web Service</a:t>
            </a:r>
            <a:r>
              <a:rPr lang="en-GB" sz="2600" dirty="0"/>
              <a:t> </a:t>
            </a:r>
            <a:r>
              <a:rPr lang="en-US" sz="2600" dirty="0"/>
              <a:t>v.6.16</a:t>
            </a:r>
            <a:r>
              <a:rPr lang="en-GB" sz="2600" dirty="0"/>
              <a:t> - SDMX Web Service based on the NSI Web service released by Eurostat</a:t>
            </a:r>
            <a:endParaRPr lang="en-US" sz="2600" dirty="0"/>
          </a:p>
          <a:p>
            <a:pPr marL="0" lvl="0" indent="0">
              <a:buNone/>
            </a:pPr>
            <a:endParaRPr lang="en-US" sz="2400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8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555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SDMX ARCHITECTURE COMPONENTS (2)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04864"/>
            <a:ext cx="7772400" cy="4330824"/>
          </a:xfrm>
        </p:spPr>
        <p:txBody>
          <a:bodyPr/>
          <a:lstStyle/>
          <a:p>
            <a:pPr lvl="0"/>
            <a:r>
              <a:rPr lang="en-GB" sz="2600" cap="small" dirty="0"/>
              <a:t>Meta Manage</a:t>
            </a:r>
            <a:r>
              <a:rPr lang="en-GB" sz="2600" dirty="0"/>
              <a:t>r v.1.1.10 - browse different SDMX Registries (such as Global Registry, Eurostat Registry, IMF Registry, etc.) and manage local metadata repositories</a:t>
            </a:r>
            <a:endParaRPr lang="en-US" sz="2600" dirty="0"/>
          </a:p>
          <a:p>
            <a:pPr lvl="0"/>
            <a:r>
              <a:rPr lang="en-GB" sz="2600" dirty="0"/>
              <a:t>M</a:t>
            </a:r>
            <a:r>
              <a:rPr lang="en-GB" sz="2600" cap="small" dirty="0"/>
              <a:t>ASTORE</a:t>
            </a:r>
            <a:r>
              <a:rPr lang="en-GB" sz="2600" dirty="0"/>
              <a:t> v6.4 - the local metadata repository</a:t>
            </a:r>
            <a:endParaRPr lang="en-US" sz="2600" dirty="0"/>
          </a:p>
          <a:p>
            <a:pPr lvl="0"/>
            <a:r>
              <a:rPr lang="en-GB" sz="2600" cap="small" dirty="0"/>
              <a:t>NSI Web Client</a:t>
            </a:r>
            <a:r>
              <a:rPr lang="en-GB" sz="2600" dirty="0"/>
              <a:t> </a:t>
            </a:r>
            <a:r>
              <a:rPr lang="en-US" sz="2600" dirty="0"/>
              <a:t>v.3.19.0.0 08-03-2019 </a:t>
            </a:r>
            <a:r>
              <a:rPr lang="en-GB" sz="2600" dirty="0"/>
              <a:t>- browse, using the structural metadata, the NSI Web service and visualize datasets in tables or extract SDMX-ML files to be pushed to Eurostat</a:t>
            </a:r>
            <a:endParaRPr lang="en-US" sz="2600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8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300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FIRST VERSION OF SDMX-SDDS PLUS BASED ARCHITECTURE</a:t>
            </a:r>
          </a:p>
        </p:txBody>
      </p:sp>
      <p:pic>
        <p:nvPicPr>
          <p:cNvPr id="5" name="Immagin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63040" y="2291397"/>
            <a:ext cx="6309360" cy="395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97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USAGE OF EUROSTAT TOOLS FOR RETRIEVING STS </a:t>
            </a:r>
            <a:r>
              <a:rPr lang="en-US" dirty="0"/>
              <a:t>SDMX-ML DATA</a:t>
            </a:r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2150227"/>
            <a:ext cx="5225380" cy="467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76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UPGRADE OF SDMX-SDDS PLUS BASED ARCHITECTURE  (1)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US" sz="3000" b="1" dirty="0"/>
              <a:t>September 2022 (</a:t>
            </a:r>
            <a:r>
              <a:rPr lang="en-US" sz="3000" b="1" dirty="0"/>
              <a:t>IPA 2019 MBP SDMX Consultations)</a:t>
            </a:r>
            <a:endParaRPr lang="en-GB" altLang="en-US" sz="3000" b="1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GB" altLang="en-US" sz="3000" b="1" dirty="0"/>
          </a:p>
          <a:p>
            <a:pPr lvl="0"/>
            <a:r>
              <a:rPr lang="en-GB" sz="3000" dirty="0"/>
              <a:t>Installation of SDMX architecture and tools (new versions)</a:t>
            </a:r>
            <a:endParaRPr lang="en-US" sz="3000" dirty="0"/>
          </a:p>
          <a:p>
            <a:pPr lvl="0"/>
            <a:r>
              <a:rPr lang="en-GB" sz="3000" dirty="0"/>
              <a:t>Migration of existing databases to the new platform</a:t>
            </a:r>
            <a:endParaRPr lang="en-US" sz="3000" dirty="0"/>
          </a:p>
          <a:p>
            <a:pPr lvl="0"/>
            <a:r>
              <a:rPr lang="en-GB" sz="3000" dirty="0"/>
              <a:t>Improving the skills of SSO statistical staff on SDMX concerning the new version of the tools</a:t>
            </a:r>
            <a:endParaRPr lang="en-US" sz="30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24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/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858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UPGRADE OF SDMX-SDDS PLUS BASED ARCHITECTURE  (2)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US" sz="3000" b="1" dirty="0"/>
              <a:t>September 2022 (</a:t>
            </a:r>
            <a:r>
              <a:rPr lang="en-US" sz="3000" b="1" dirty="0"/>
              <a:t>IPA 2019 MBP SDMX Consultations)</a:t>
            </a:r>
            <a:endParaRPr lang="en-GB" altLang="en-US" sz="3000" b="1" dirty="0"/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lvl="0"/>
            <a:r>
              <a:rPr lang="en-GB" sz="3000" dirty="0"/>
              <a:t>Inclusion of a new indicator in the SDDS plus database </a:t>
            </a:r>
            <a:endParaRPr lang="en-US" sz="3000" dirty="0"/>
          </a:p>
          <a:p>
            <a:pPr lvl="0"/>
            <a:r>
              <a:rPr lang="en-GB" sz="3000" dirty="0"/>
              <a:t>Implementation of a new BCS DSD for STS</a:t>
            </a:r>
            <a:endParaRPr lang="en-US" sz="3000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altLang="en-US" sz="30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sz="30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/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5597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66"/>
                </a:solidFill>
                <a:cs typeface="Arial" pitchFamily="34" charset="0"/>
              </a:rPr>
              <a:t>INSTALLED SDMX TOOLS (1)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Meta &amp; Data Manager Application v.</a:t>
            </a:r>
            <a:r>
              <a:rPr lang="en-GB" sz="3000" dirty="0"/>
              <a:t>1.8.3 (Istat)</a:t>
            </a:r>
          </a:p>
          <a:p>
            <a:r>
              <a:rPr lang="en-US" sz="3000" dirty="0"/>
              <a:t>SDMX Data Browser Application </a:t>
            </a:r>
            <a:r>
              <a:rPr lang="en-GB" sz="3000" dirty="0"/>
              <a:t>v.1.5.3 (Istat)</a:t>
            </a:r>
            <a:r>
              <a:rPr lang="en-US" sz="3000" dirty="0"/>
              <a:t> </a:t>
            </a:r>
          </a:p>
          <a:p>
            <a:r>
              <a:rPr lang="en-US" sz="3000" dirty="0"/>
              <a:t>Mapping Assistant Web Application </a:t>
            </a:r>
            <a:r>
              <a:rPr lang="en-GB" sz="3000" dirty="0"/>
              <a:t>v.8.0.14 (Eurostat)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6702743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66"/>
                </a:solidFill>
                <a:cs typeface="Arial" pitchFamily="34" charset="0"/>
              </a:rPr>
              <a:t>INSTALLED SDMX TOOLS (2)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/>
              <a:t>Installed only one instance of </a:t>
            </a:r>
            <a:r>
              <a:rPr lang="en-US" sz="3000" dirty="0"/>
              <a:t>Meta &amp; Data Manager Application</a:t>
            </a:r>
            <a:r>
              <a:rPr lang="en-GB" sz="3000" dirty="0"/>
              <a:t> and three different nodes (STS, NA and SDDS Plus) to preserve the current situation</a:t>
            </a:r>
          </a:p>
          <a:p>
            <a:r>
              <a:rPr lang="en-GB" sz="3000" dirty="0"/>
              <a:t>The SDDS Plus node contains mainly datasets coming from National Bank and Ministry of Finance, but also datasets from SSO that do not still have their own SDMX nodes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274297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WHY SDMX?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r>
              <a:rPr lang="en-US" sz="2400" dirty="0"/>
              <a:t>Common framework for data exchange</a:t>
            </a:r>
          </a:p>
          <a:p>
            <a:r>
              <a:rPr lang="en-US" altLang="en-US" sz="2400" dirty="0"/>
              <a:t>Improve quality and efficiencies in the exchange and dissemination of data and metadata</a:t>
            </a:r>
          </a:p>
          <a:p>
            <a:r>
              <a:rPr lang="en-US" sz="2400" dirty="0"/>
              <a:t>Interoperability and harmonization across statistical systems</a:t>
            </a:r>
          </a:p>
          <a:p>
            <a:r>
              <a:rPr lang="en-US" altLang="en-US" sz="2400" dirty="0"/>
              <a:t>Reduce national reporting burden to European and international institutions</a:t>
            </a:r>
          </a:p>
          <a:p>
            <a:pPr eaLnBrk="1" hangingPunct="1"/>
            <a:r>
              <a:rPr lang="en-US" altLang="en-US" sz="2400" dirty="0"/>
              <a:t>Reduce the cost of developing statistical software systems</a:t>
            </a:r>
          </a:p>
          <a:p>
            <a:r>
              <a:rPr lang="en-US" altLang="en-US" sz="2400" dirty="0"/>
              <a:t>Can be used as key building blocks in internal statistical IT systems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GB" altLang="en-US" sz="2400" dirty="0"/>
          </a:p>
          <a:p>
            <a:pPr marL="0" indent="0">
              <a:buNone/>
            </a:pPr>
            <a:endParaRPr lang="en-GB" altLang="en-US" sz="2400" dirty="0"/>
          </a:p>
          <a:p>
            <a:pPr lvl="0"/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14114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66"/>
                </a:solidFill>
                <a:cs typeface="Arial" pitchFamily="34" charset="0"/>
              </a:rPr>
              <a:t>DATA BROWSER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/>
              <a:t>Three different Data Browser applications installed, one for each Node (NA, STS, SDDS PLUS) </a:t>
            </a:r>
          </a:p>
          <a:p>
            <a:r>
              <a:rPr lang="en-GB" sz="3000" dirty="0"/>
              <a:t>Data Browser App allows SSO domain managers to browse SDMX sources, to present datasets in tables, charts, maps checking datasets before sending them to Eurostat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26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DATA BROWSER FEATURES (1)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768" y="2421192"/>
            <a:ext cx="8458200" cy="360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1223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DATA BROWSER FEATURES (2)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768" y="2210042"/>
            <a:ext cx="8458200" cy="402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205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DATA BROWSER FEATURES (3)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963" y="2210042"/>
            <a:ext cx="7415810" cy="402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739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DATA BROWSER FEATURES (4)</a:t>
            </a:r>
            <a:endParaRPr lang="en-US" altLang="en-US" dirty="0"/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68" y="2209597"/>
            <a:ext cx="8458200" cy="402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6198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MAPPING ASSISTANT WEB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/>
              <a:t>Mapping Assistant Web (MA WEB) is used for mapping datasets coming from SDMX nodes and publishing them by the ESTAT_WS_IMF SDMX Web Service</a:t>
            </a:r>
          </a:p>
          <a:p>
            <a:r>
              <a:rPr lang="en-GB" sz="3000" dirty="0"/>
              <a:t>The datasets are requested by the end-users through the NSDP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3847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WEB </a:t>
            </a:r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FEATURES (1)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884" y="2414873"/>
            <a:ext cx="8393287" cy="391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7713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WEB </a:t>
            </a:r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FEATURES (2)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904" y="2414016"/>
            <a:ext cx="8404509" cy="374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211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WEB </a:t>
            </a:r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FEATURES (3)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904" y="2414016"/>
            <a:ext cx="8403336" cy="409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465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WEB </a:t>
            </a:r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FEATURES (4)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904" y="2414016"/>
            <a:ext cx="8403336" cy="395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6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HOW IT STARTED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r>
              <a:rPr lang="en-US" sz="3000" dirty="0"/>
              <a:t>In 2016 – Need for development of </a:t>
            </a:r>
            <a:r>
              <a:rPr lang="en-GB" sz="30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dissemination and reporting architecture for data transmission to Eurostat according to ESA 2010 transmission programme </a:t>
            </a:r>
          </a:p>
          <a:p>
            <a:r>
              <a:rPr lang="en-GB" sz="3000" dirty="0">
                <a:cs typeface="Arial" panose="020B0604020202020204" pitchFamily="34" charset="0"/>
              </a:rPr>
              <a:t>End of 2017 - </a:t>
            </a:r>
            <a:r>
              <a:rPr lang="en-US" sz="3000" dirty="0"/>
              <a:t>SSO starts to </a:t>
            </a:r>
            <a:r>
              <a:rPr lang="en-US" sz="3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reengineer the whole NA data life cycle by creating an integrated environment based on a new DWH</a:t>
            </a:r>
            <a:endParaRPr lang="en-US" sz="3000" dirty="0"/>
          </a:p>
          <a:p>
            <a:endParaRPr 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152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WEB </a:t>
            </a:r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FEATURES (5)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A4CA4-65F1-86E5-7808-FDD7AA64F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131" y="2414016"/>
            <a:ext cx="8487302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9040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NEW SDMX-SDDS PLUS ARCHITECTURE</a:t>
            </a:r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ADFBE0-4192-0F27-EDD8-D0B54D32D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2315" y="2132856"/>
            <a:ext cx="4111484" cy="468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771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DEPLOYED ARCHITECTURE FOR NSDP IMPLEMENTATION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337" y="3573016"/>
            <a:ext cx="6811326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435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DATA MIGRATION PROCESS (1)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/>
              <a:t>New cubes created</a:t>
            </a:r>
          </a:p>
          <a:p>
            <a:r>
              <a:rPr lang="en-GB" sz="3000" dirty="0"/>
              <a:t>CSV files downloaded from the old databases</a:t>
            </a:r>
          </a:p>
          <a:p>
            <a:r>
              <a:rPr lang="en-GB" sz="3000" dirty="0"/>
              <a:t>Datasets uploaded in the related data cubes in the new databases</a:t>
            </a:r>
          </a:p>
          <a:p>
            <a:r>
              <a:rPr lang="en-GB" sz="3000" dirty="0"/>
              <a:t>Data Flows created and set in production</a:t>
            </a:r>
          </a:p>
          <a:p>
            <a:pPr marL="0" indent="0">
              <a:buNone/>
            </a:pPr>
            <a:endParaRPr lang="en-GB" sz="30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547924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DATA MIGRATION PROCESS (2)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/>
              <a:t>New BCS DSD for STS implemented in the system and data cubes for “Production in industry” and “Production in construction” created</a:t>
            </a:r>
          </a:p>
          <a:p>
            <a:r>
              <a:rPr lang="en-GB" sz="3000" dirty="0"/>
              <a:t>CSV files prepared by SSO STS staff, loaded into the data cubes </a:t>
            </a:r>
            <a:r>
              <a:rPr lang="en-US" sz="3000" dirty="0"/>
              <a:t>and sent to Eurostat</a:t>
            </a:r>
          </a:p>
          <a:p>
            <a:pPr marL="0" indent="0">
              <a:buNone/>
            </a:pPr>
            <a:endParaRPr lang="en-GB" sz="3000" dirty="0"/>
          </a:p>
          <a:p>
            <a:endParaRPr lang="en-GB" sz="30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858975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NEW DATA SETS AND INDICATORS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/>
              <a:t>“Debt securities” indicator released by National Bank included in the SDDS plus database</a:t>
            </a:r>
          </a:p>
          <a:p>
            <a:r>
              <a:rPr lang="en-GB" sz="3000" dirty="0"/>
              <a:t>Preparation activities for dissemination of Sectoral Balance Sheet indicator</a:t>
            </a:r>
            <a:endParaRPr lang="en-US" sz="30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103035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OVERVIEW OF SDMX-SDDS PLUS ARCHITECTURE (1)</a:t>
            </a: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989" y="2305179"/>
            <a:ext cx="7640596" cy="440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449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OVERVIEW OF SDMX-SDDS PLUS ARCHITECTURE (2)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232" y="2309592"/>
            <a:ext cx="7644384" cy="456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3606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CURRENT ACTIVITIES (1)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altLang="en-US" sz="2800" b="1" dirty="0"/>
              <a:t>October 2022 – June 2023 (SSO Team work)</a:t>
            </a:r>
          </a:p>
          <a:p>
            <a:pPr marL="0" indent="0">
              <a:buNone/>
            </a:pPr>
            <a:endParaRPr lang="en-GB" altLang="en-US" sz="2800" dirty="0"/>
          </a:p>
          <a:p>
            <a:r>
              <a:rPr lang="en-GB" altLang="en-US" sz="2800" dirty="0"/>
              <a:t>Continued activities within BCS domain</a:t>
            </a:r>
          </a:p>
          <a:p>
            <a:r>
              <a:rPr lang="en-GB" altLang="en-US" sz="2800" dirty="0"/>
              <a:t>Management of other statistical domains</a:t>
            </a:r>
          </a:p>
          <a:p>
            <a:r>
              <a:rPr lang="en-GB" altLang="en-US" sz="2800" dirty="0"/>
              <a:t>Defining new node - Economic Statistics</a:t>
            </a:r>
          </a:p>
          <a:p>
            <a:r>
              <a:rPr lang="en-GB" altLang="en-US" sz="2800" dirty="0"/>
              <a:t>Plans for defining the nodes:</a:t>
            </a:r>
          </a:p>
          <a:p>
            <a:pPr lvl="1"/>
            <a:r>
              <a:rPr lang="en-US" dirty="0"/>
              <a:t>Demographic and social statistics</a:t>
            </a:r>
          </a:p>
          <a:p>
            <a:pPr lvl="1"/>
            <a:r>
              <a:rPr lang="en-US" dirty="0"/>
              <a:t>Environment and multi-domain statistics</a:t>
            </a:r>
          </a:p>
          <a:p>
            <a:endParaRPr lang="en-US" sz="1600" b="1" i="0" dirty="0">
              <a:solidFill>
                <a:srgbClr val="1E82B2"/>
              </a:solidFill>
              <a:effectLst/>
              <a:latin typeface="Arial" panose="020B0604020202020204" pitchFamily="34" charset="0"/>
            </a:endParaRPr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750580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CURRENT ACTIVITIES (2)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altLang="en-US" sz="2800" b="1" dirty="0"/>
              <a:t>October 2022 – June 2023 (SSO Team work)</a:t>
            </a:r>
          </a:p>
          <a:p>
            <a:pPr marL="0" indent="0">
              <a:buNone/>
            </a:pPr>
            <a:endParaRPr lang="en-GB" altLang="en-US" sz="2800" dirty="0"/>
          </a:p>
          <a:p>
            <a:r>
              <a:rPr lang="en-GB" altLang="en-US" sz="2800" dirty="0"/>
              <a:t>Inclusion of SBS </a:t>
            </a:r>
            <a:r>
              <a:rPr lang="en-US" altLang="en-US" sz="2800" dirty="0"/>
              <a:t>domain</a:t>
            </a:r>
          </a:p>
          <a:p>
            <a:pPr lvl="1"/>
            <a:r>
              <a:rPr lang="en-US" altLang="en-US" sz="2400" dirty="0"/>
              <a:t>Subcategories: SBS_FINAL, SBS_PRELIMINARY</a:t>
            </a:r>
          </a:p>
          <a:p>
            <a:r>
              <a:rPr lang="en-US" altLang="en-US" sz="2800" dirty="0"/>
              <a:t>Inclusion of TRANSPORT domain</a:t>
            </a:r>
          </a:p>
          <a:p>
            <a:pPr lvl="1"/>
            <a:r>
              <a:rPr lang="en-US" altLang="en-US" sz="2400" dirty="0"/>
              <a:t>Subcategories: TRANS_AIR, TRANS_ROAD, TRANS_RAIL</a:t>
            </a:r>
          </a:p>
          <a:p>
            <a:pPr lvl="1"/>
            <a:endParaRPr lang="en-US" sz="1200" b="1" i="0" dirty="0">
              <a:solidFill>
                <a:srgbClr val="1E82B2"/>
              </a:solidFill>
              <a:effectLst/>
              <a:latin typeface="Arial" panose="020B0604020202020204" pitchFamily="34" charset="0"/>
            </a:endParaRPr>
          </a:p>
          <a:p>
            <a:endParaRPr lang="en-GB" alt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92788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2016 STATE OF PLAY IN NATIONAL ACCOUNTS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B2F8F18-B2C3-7DA5-A2AA-56AA4305E67A}"/>
              </a:ext>
            </a:extLst>
          </p:cNvPr>
          <p:cNvGrpSpPr/>
          <p:nvPr/>
        </p:nvGrpSpPr>
        <p:grpSpPr>
          <a:xfrm>
            <a:off x="467544" y="2996951"/>
            <a:ext cx="7725771" cy="3404061"/>
            <a:chOff x="467544" y="2996951"/>
            <a:chExt cx="7725771" cy="3404061"/>
          </a:xfrm>
        </p:grpSpPr>
        <p:pic>
          <p:nvPicPr>
            <p:cNvPr id="3" name="Immagine 1">
              <a:extLst>
                <a:ext uri="{FF2B5EF4-FFF2-40B4-BE49-F238E27FC236}">
                  <a16:creationId xmlns:a16="http://schemas.microsoft.com/office/drawing/2014/main" id="{72408A61-36E4-D259-FE76-E27578991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996951"/>
              <a:ext cx="6408712" cy="34040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88A7612A-7A96-A846-9A04-D65505AEF889}"/>
                </a:ext>
              </a:extLst>
            </p:cNvPr>
            <p:cNvSpPr/>
            <p:nvPr/>
          </p:nvSpPr>
          <p:spPr bwMode="auto">
            <a:xfrm>
              <a:off x="6797112" y="4066516"/>
              <a:ext cx="576064" cy="288032"/>
            </a:xfrm>
            <a:prstGeom prst="rightArrow">
              <a:avLst/>
            </a:prstGeom>
            <a:solidFill>
              <a:srgbClr val="61A0D9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pic>
          <p:nvPicPr>
            <p:cNvPr id="6" name="Picture 5" descr="A blue circle with arrows&#10;&#10;Description automatically generated with medium confidence">
              <a:extLst>
                <a:ext uri="{FF2B5EF4-FFF2-40B4-BE49-F238E27FC236}">
                  <a16:creationId xmlns:a16="http://schemas.microsoft.com/office/drawing/2014/main" id="{AADA2C92-8015-E84F-5E33-0DD922F428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0312" y="3789040"/>
              <a:ext cx="813003" cy="781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67071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SDMX NODES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830" y="2850441"/>
            <a:ext cx="8538281" cy="360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191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BCS CATEGORY SCHEME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7624" y="2029097"/>
            <a:ext cx="6982543" cy="472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291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BCS CATEGORIES AND CUBES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168" y="2204864"/>
            <a:ext cx="886846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0009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BCS DATA FLOWS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650" y="2780928"/>
            <a:ext cx="8841921" cy="362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2371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NA DATA FLOWS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226" y="2350947"/>
            <a:ext cx="8204230" cy="402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2795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SDDS PLUS DATA FLOWS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811" y="2708920"/>
            <a:ext cx="8846378" cy="349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663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ECONOMIC STATISTICS CATEGORIES AND CUBES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226" y="2531582"/>
            <a:ext cx="8204230" cy="36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999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AIR DATA FLOWS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524" y="3027127"/>
            <a:ext cx="8708020" cy="284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70341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Future Plans and Activities (1)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/>
              <a:t>Regular maintenance of the SDMX-SDDS Plus architecture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/>
              <a:t>Extension of SDMX database to other statistical domains</a:t>
            </a:r>
            <a:endParaRPr lang="en-GB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dirty="0"/>
              <a:t>Prioritized domain - Demographic and migration statistics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dirty="0"/>
              <a:t>POPSTAT data collections to be migrated in SDMX-CSV format</a:t>
            </a:r>
          </a:p>
        </p:txBody>
      </p:sp>
    </p:spTree>
    <p:extLst>
      <p:ext uri="{BB962C8B-B14F-4D97-AF65-F5344CB8AC3E}">
        <p14:creationId xmlns:p14="http://schemas.microsoft.com/office/powerpoint/2010/main" val="17714192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66"/>
                </a:solidFill>
                <a:cs typeface="Arial" pitchFamily="34" charset="0"/>
              </a:rPr>
              <a:t>Future Plans and Activities (2)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800" dirty="0"/>
              <a:t>Dissemination of new data categories/series through the NSDP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800" dirty="0"/>
              <a:t>Plan suitable capacity building actions within all the statistical domains involved in SDMX data transmissions to Eurostat</a:t>
            </a:r>
          </a:p>
          <a:p>
            <a:r>
              <a:rPr lang="en-GB" sz="2800" dirty="0"/>
              <a:t>Evaluate the possibility of reusing the architecture as dissemination environment</a:t>
            </a:r>
          </a:p>
          <a:p>
            <a:pPr lvl="0"/>
            <a:r>
              <a:rPr lang="en-GB" sz="2800" dirty="0"/>
              <a:t>Supervise that new projects regarding reporting successfully use the existing SDMX architecture</a:t>
            </a:r>
            <a:endParaRPr lang="en-US" sz="28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US" sz="30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106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PROBLEMS ENCOUNTERED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000" dirty="0">
                <a:cs typeface="Arial" panose="020B0604020202020204" pitchFamily="34" charset="0"/>
              </a:rPr>
              <a:t>Manual activities and “cut and paste” actions for loading Eurostat Excel templates</a:t>
            </a:r>
          </a:p>
          <a:p>
            <a:r>
              <a:rPr lang="en-US" sz="3000" dirty="0">
                <a:cs typeface="Arial" panose="020B0604020202020204" pitchFamily="34" charset="0"/>
              </a:rPr>
              <a:t>Further developments and updates of the SDMX converter in order to support the templates</a:t>
            </a:r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319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en-US" dirty="0"/>
          </a:p>
          <a:p>
            <a:pPr marL="0" indent="0" algn="ctr">
              <a:buNone/>
            </a:pPr>
            <a:endParaRPr lang="en-US" altLang="en-US" dirty="0"/>
          </a:p>
          <a:p>
            <a:pPr marL="0" indent="0" algn="ctr">
              <a:buNone/>
            </a:pP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ATTENTION!</a:t>
            </a:r>
          </a:p>
          <a:p>
            <a:pPr marL="0" indent="0" algn="ctr">
              <a:buNone/>
            </a:pPr>
            <a:endParaRPr lang="en-US" altLang="en-US" dirty="0"/>
          </a:p>
          <a:p>
            <a:pPr marL="0" indent="0" algn="ctr">
              <a:buNone/>
            </a:pPr>
            <a:endParaRPr lang="en-US" altLang="en-US" dirty="0"/>
          </a:p>
          <a:p>
            <a:endParaRPr lang="en-US" altLang="en-US" dirty="0"/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46567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SDMX ACTIVITIES 2016 – 2018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r>
              <a:rPr lang="en-GB" sz="3000" dirty="0">
                <a:latin typeface="Calibri" panose="020F0502020204030204" pitchFamily="34" charset="0"/>
                <a:cs typeface="Times New Roman" panose="02020603050405020304" pitchFamily="18" charset="0"/>
              </a:rPr>
              <a:t>SDMX activities foreseen in NA Component in the frame of  EU IPA 2012 Twinning project</a:t>
            </a:r>
          </a:p>
          <a:p>
            <a:r>
              <a:rPr lang="en-US" sz="3000" dirty="0">
                <a:latin typeface="Calibri" panose="020F0502020204030204" pitchFamily="34" charset="0"/>
                <a:cs typeface="Times New Roman" panose="02020603050405020304" pitchFamily="18" charset="0"/>
              </a:rPr>
              <a:t>Proposed combined SDMX architecture comprising software modules developed by Eurostat (SDMX-RI) and others developed by Istat (SDMX Istat Toolkit) based on </a:t>
            </a:r>
            <a:r>
              <a:rPr lang="en-US" sz="30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CSV-SDMX compliant files</a:t>
            </a:r>
          </a:p>
          <a:p>
            <a:r>
              <a:rPr lang="en-GB" sz="30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SDMX strategy and road map </a:t>
            </a:r>
            <a:r>
              <a:rPr lang="en-GB" sz="30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defined</a:t>
            </a:r>
          </a:p>
          <a:p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37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ADOPTED SDMX ARCHITECTURE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  <p:pic>
        <p:nvPicPr>
          <p:cNvPr id="3" name="Immagine 3">
            <a:extLst>
              <a:ext uri="{FF2B5EF4-FFF2-40B4-BE49-F238E27FC236}">
                <a16:creationId xmlns:a16="http://schemas.microsoft.com/office/drawing/2014/main" id="{A674E8A1-D976-8041-B404-BC46F3225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94" y="2290762"/>
            <a:ext cx="7334714" cy="4278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7798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ACHIEVED RESULTS (1)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338536"/>
            <a:ext cx="7772400" cy="4330824"/>
          </a:xfrm>
        </p:spPr>
        <p:txBody>
          <a:bodyPr/>
          <a:lstStyle/>
          <a:p>
            <a:endParaRPr lang="en-GB" sz="1800" dirty="0">
              <a:effectLst/>
              <a:latin typeface="Candara" panose="020E0502030303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000" dirty="0">
                <a:latin typeface="Candara" panose="020E0502030303020204" pitchFamily="34" charset="0"/>
                <a:cs typeface="Arial" panose="020B0604020202020204" pitchFamily="34" charset="0"/>
              </a:rPr>
              <a:t>Improved skills of NA and IT staff on SDMX standards and database management of NA data</a:t>
            </a:r>
          </a:p>
          <a:p>
            <a:r>
              <a:rPr lang="en-US" sz="3000" dirty="0">
                <a:latin typeface="Candara" panose="020E0502030303020204" pitchFamily="34" charset="0"/>
                <a:cs typeface="Arial" panose="020B0604020202020204" pitchFamily="34" charset="0"/>
              </a:rPr>
              <a:t>Installation of the architecture</a:t>
            </a:r>
          </a:p>
          <a:p>
            <a:r>
              <a:rPr lang="en-US" sz="3000" dirty="0">
                <a:latin typeface="Candara" panose="020E0502030303020204" pitchFamily="34" charset="0"/>
                <a:cs typeface="Arial" panose="020B0604020202020204" pitchFamily="34" charset="0"/>
              </a:rPr>
              <a:t>Independent IT staff for installing new versions</a:t>
            </a:r>
          </a:p>
          <a:p>
            <a:r>
              <a:rPr lang="en-GB" sz="3000" dirty="0">
                <a:latin typeface="Candara" panose="020E0502030303020204" pitchFamily="34" charset="0"/>
                <a:cs typeface="Arial" panose="020B0604020202020204" pitchFamily="34" charset="0"/>
              </a:rPr>
              <a:t>Trained NA staff for using the SDMX tools</a:t>
            </a:r>
          </a:p>
          <a:p>
            <a:endParaRPr lang="en-US" sz="2800" dirty="0"/>
          </a:p>
          <a:p>
            <a:pPr marL="0" indent="0">
              <a:buNone/>
            </a:pPr>
            <a:endParaRPr lang="en-GB" altLang="en-US" sz="2800" dirty="0"/>
          </a:p>
          <a:p>
            <a:pPr marL="0" indent="0">
              <a:buNone/>
            </a:pPr>
            <a:endParaRPr lang="en-GB" altLang="en-US" sz="2900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85285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kstat_ang_calibri_75.potx" id="{5423E648-EACA-4E89-88EC-F5ABF04F1402}" vid="{B583920F-D184-4ED5-88DF-13ED3CFE0E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Makstat_ang</Template>
  <TotalTime>7820</TotalTime>
  <Words>1581</Words>
  <Application>Microsoft Office PowerPoint</Application>
  <PresentationFormat>On-screen Show (4:3)</PresentationFormat>
  <Paragraphs>289</Paragraphs>
  <Slides>60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8" baseType="lpstr">
      <vt:lpstr>Arial</vt:lpstr>
      <vt:lpstr>Calibri</vt:lpstr>
      <vt:lpstr>Candara</vt:lpstr>
      <vt:lpstr>Symbol</vt:lpstr>
      <vt:lpstr>Times New Roman</vt:lpstr>
      <vt:lpstr>Wingdings</vt:lpstr>
      <vt:lpstr>Default Design</vt:lpstr>
      <vt:lpstr>Bitmap Image</vt:lpstr>
      <vt:lpstr>    Workshop on SDMX Tools and Implementation Rome, 12.06 – 14.06.2023    </vt:lpstr>
      <vt:lpstr>SSO ORGANIZATION</vt:lpstr>
      <vt:lpstr>WHY SDMX?</vt:lpstr>
      <vt:lpstr>HOW IT STARTED</vt:lpstr>
      <vt:lpstr>2016 STATE OF PLAY IN NATIONAL ACCOUNTS</vt:lpstr>
      <vt:lpstr>PROBLEMS ENCOUNTERED</vt:lpstr>
      <vt:lpstr>SDMX ACTIVITIES 2016 – 2018</vt:lpstr>
      <vt:lpstr>ADOPTED SDMX ARCHITECTURE</vt:lpstr>
      <vt:lpstr>ACHIEVED RESULTS (1)</vt:lpstr>
      <vt:lpstr>ACHIEVED RESULTS (2)</vt:lpstr>
      <vt:lpstr>FIRST IMPLEMENTATION OF SDMX BASED ARCHITECTURE</vt:lpstr>
      <vt:lpstr>USAGE OF EUROSTAT TOOLS FOR RETRIEVING NA SDMX-ML DATA</vt:lpstr>
      <vt:lpstr>INTRODUCING SDDS PLUS ARCHITECTURE (1)</vt:lpstr>
      <vt:lpstr>INTRODUCING SDDS PLUS ARCHITECTURE (2)</vt:lpstr>
      <vt:lpstr>SYSTEM EXTENSION WITH SDDS PLUS ARCHITECTURE</vt:lpstr>
      <vt:lpstr>SDDS PLUS ARCHITECTURE IN PRACTICE</vt:lpstr>
      <vt:lpstr>INTEROPERABILITY BETWEEN SYSTEMS (1)</vt:lpstr>
      <vt:lpstr>INTEROPERABILITY BETWEEN SYSTEMS (2)</vt:lpstr>
      <vt:lpstr>INTEROPERABILITY BETWEEN SYSTEMS (3)</vt:lpstr>
      <vt:lpstr>SDMX ARCHITECTURE EXTENDED TO BUSINESS STATISTICS (1)</vt:lpstr>
      <vt:lpstr>SDMX ARCHITECTURE EXTENDED TO BUSINESS STATISTICS (2)</vt:lpstr>
      <vt:lpstr>SDMX ARCHITECTURE COMPONENTS (1)</vt:lpstr>
      <vt:lpstr>SDMX ARCHITECTURE COMPONENTS (2)</vt:lpstr>
      <vt:lpstr>FIRST VERSION OF SDMX-SDDS PLUS BASED ARCHITECTURE</vt:lpstr>
      <vt:lpstr>USAGE OF EUROSTAT TOOLS FOR RETRIEVING STS SDMX-ML DATA</vt:lpstr>
      <vt:lpstr>UPGRADE OF SDMX-SDDS PLUS BASED ARCHITECTURE  (1)</vt:lpstr>
      <vt:lpstr>UPGRADE OF SDMX-SDDS PLUS BASED ARCHITECTURE  (2)</vt:lpstr>
      <vt:lpstr>INSTALLED SDMX TOOLS (1)</vt:lpstr>
      <vt:lpstr>INSTALLED SDMX TOOLS (2)</vt:lpstr>
      <vt:lpstr>DATA BROWSER</vt:lpstr>
      <vt:lpstr>DATA BROWSER FEATURES (1)</vt:lpstr>
      <vt:lpstr>DATA BROWSER FEATURES (2)</vt:lpstr>
      <vt:lpstr>DATA BROWSER FEATURES (3)</vt:lpstr>
      <vt:lpstr>DATA BROWSER FEATURES (4)</vt:lpstr>
      <vt:lpstr>MAPPING ASSISTANT WEB</vt:lpstr>
      <vt:lpstr>MA WEB FEATURES (1)</vt:lpstr>
      <vt:lpstr>MA WEB FEATURES (2)</vt:lpstr>
      <vt:lpstr>MA WEB FEATURES (3)</vt:lpstr>
      <vt:lpstr>MA WEB FEATURES (4)</vt:lpstr>
      <vt:lpstr>MA WEB FEATURES (5)</vt:lpstr>
      <vt:lpstr>NEW SDMX-SDDS PLUS ARCHITECTURE</vt:lpstr>
      <vt:lpstr>DEPLOYED ARCHITECTURE FOR NSDP IMPLEMENTATION</vt:lpstr>
      <vt:lpstr>DATA MIGRATION PROCESS (1)</vt:lpstr>
      <vt:lpstr>DATA MIGRATION PROCESS (2)</vt:lpstr>
      <vt:lpstr>NEW DATA SETS AND INDICATORS</vt:lpstr>
      <vt:lpstr>OVERVIEW OF SDMX-SDDS PLUS ARCHITECTURE (1)</vt:lpstr>
      <vt:lpstr>OVERVIEW OF SDMX-SDDS PLUS ARCHITECTURE (2)</vt:lpstr>
      <vt:lpstr>CURRENT ACTIVITIES (1)</vt:lpstr>
      <vt:lpstr>CURRENT ACTIVITIES (2)</vt:lpstr>
      <vt:lpstr>SDMX NODES</vt:lpstr>
      <vt:lpstr>BCS CATEGORY SCHEME</vt:lpstr>
      <vt:lpstr>BCS CATEGORIES AND CUBES</vt:lpstr>
      <vt:lpstr>BCS DATA FLOWS</vt:lpstr>
      <vt:lpstr>NA DATA FLOWS</vt:lpstr>
      <vt:lpstr>SDDS PLUS DATA FLOWS</vt:lpstr>
      <vt:lpstr>ECONOMIC STATISTICS CATEGORIES AND CUBES</vt:lpstr>
      <vt:lpstr>AIR DATA FLOWS</vt:lpstr>
      <vt:lpstr>Future Plans and Activities (1)</vt:lpstr>
      <vt:lpstr>Future Plans and Activities (2)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Bilateral screening: Chapter 18   PRESENTATION OF REPUBLIC OF NORTH MACEDONIA</dc:title>
  <dc:creator>Tatjana Mitevska</dc:creator>
  <cp:lastModifiedBy>Biljana Karajovanovic</cp:lastModifiedBy>
  <cp:revision>92</cp:revision>
  <dcterms:created xsi:type="dcterms:W3CDTF">2022-09-24T09:12:30Z</dcterms:created>
  <dcterms:modified xsi:type="dcterms:W3CDTF">2023-06-09T09:54:48Z</dcterms:modified>
</cp:coreProperties>
</file>