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5" r:id="rId1"/>
    <p:sldMasterId id="2147483738" r:id="rId2"/>
  </p:sldMasterIdLst>
  <p:notesMasterIdLst>
    <p:notesMasterId r:id="rId15"/>
  </p:notesMasterIdLst>
  <p:handoutMasterIdLst>
    <p:handoutMasterId r:id="rId16"/>
  </p:handoutMasterIdLst>
  <p:sldIdLst>
    <p:sldId id="698" r:id="rId3"/>
    <p:sldId id="750" r:id="rId4"/>
    <p:sldId id="749" r:id="rId5"/>
    <p:sldId id="758" r:id="rId6"/>
    <p:sldId id="759" r:id="rId7"/>
    <p:sldId id="755" r:id="rId8"/>
    <p:sldId id="756" r:id="rId9"/>
    <p:sldId id="754" r:id="rId10"/>
    <p:sldId id="753" r:id="rId11"/>
    <p:sldId id="757" r:id="rId12"/>
    <p:sldId id="752" r:id="rId13"/>
    <p:sldId id="733" r:id="rId14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ye_ADP" initials="G" lastIdx="3" clrIdx="0"/>
  <p:cmAuthor id="1" name="KOUTA, MOMAR" initials="KM" lastIdx="1" clrIdx="1">
    <p:extLst>
      <p:ext uri="{19B8F6BF-5375-455C-9EA6-DF929625EA0E}">
        <p15:presenceInfo xmlns:p15="http://schemas.microsoft.com/office/powerpoint/2012/main" userId="S::M.KOUTA@afdb.org::0cf73bc1-de3a-477b-b613-c0963154df6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A86A"/>
    <a:srgbClr val="F3C3CC"/>
    <a:srgbClr val="AA223C"/>
    <a:srgbClr val="E4768B"/>
    <a:srgbClr val="964B00"/>
    <a:srgbClr val="DE6F00"/>
    <a:srgbClr val="FF9933"/>
    <a:srgbClr val="FFD8C5"/>
    <a:srgbClr val="006D3C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3205" autoAdjust="0"/>
  </p:normalViewPr>
  <p:slideViewPr>
    <p:cSldViewPr snapToGrid="0">
      <p:cViewPr>
        <p:scale>
          <a:sx n="59" d="100"/>
          <a:sy n="59" d="100"/>
        </p:scale>
        <p:origin x="150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-2748" y="-90"/>
      </p:cViewPr>
      <p:guideLst>
        <p:guide orient="horz" pos="3223"/>
        <p:guide pos="223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746" cy="511552"/>
          </a:xfrm>
          <a:prstGeom prst="rect">
            <a:avLst/>
          </a:prstGeom>
        </p:spPr>
        <p:txBody>
          <a:bodyPr vert="horz" lIns="96674" tIns="48335" rIns="96674" bIns="48335" rtlCol="0"/>
          <a:lstStyle>
            <a:lvl1pPr algn="l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724" y="0"/>
            <a:ext cx="3078746" cy="511552"/>
          </a:xfrm>
          <a:prstGeom prst="rect">
            <a:avLst/>
          </a:prstGeom>
        </p:spPr>
        <p:txBody>
          <a:bodyPr vert="horz" lIns="96674" tIns="48335" rIns="96674" bIns="48335" rtlCol="0"/>
          <a:lstStyle>
            <a:lvl1pPr algn="r">
              <a:defRPr sz="13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13A1D33-FC2A-4C0D-B094-04A2570D9E9A}" type="datetimeFigureOut">
              <a:rPr lang="en-US"/>
              <a:pPr>
                <a:defRPr/>
              </a:pPr>
              <a:t>6/5/2023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267"/>
            <a:ext cx="3078746" cy="511552"/>
          </a:xfrm>
          <a:prstGeom prst="rect">
            <a:avLst/>
          </a:prstGeom>
        </p:spPr>
        <p:txBody>
          <a:bodyPr vert="horz" lIns="96674" tIns="48335" rIns="96674" bIns="48335" rtlCol="0" anchor="b"/>
          <a:lstStyle>
            <a:lvl1pPr algn="l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724" y="9721267"/>
            <a:ext cx="3078746" cy="511552"/>
          </a:xfrm>
          <a:prstGeom prst="rect">
            <a:avLst/>
          </a:prstGeom>
        </p:spPr>
        <p:txBody>
          <a:bodyPr vert="horz" lIns="96674" tIns="48335" rIns="96674" bIns="48335" rtlCol="0" anchor="b"/>
          <a:lstStyle>
            <a:lvl1pPr algn="r">
              <a:defRPr sz="13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13B1A3D-8D4E-4143-8FCA-153AF1E0A1E3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84221076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746" cy="511552"/>
          </a:xfrm>
          <a:prstGeom prst="rect">
            <a:avLst/>
          </a:prstGeom>
        </p:spPr>
        <p:txBody>
          <a:bodyPr vert="horz" wrap="square" lIns="96674" tIns="48335" rIns="96674" bIns="48335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724" y="0"/>
            <a:ext cx="3078746" cy="511552"/>
          </a:xfrm>
          <a:prstGeom prst="rect">
            <a:avLst/>
          </a:prstGeom>
        </p:spPr>
        <p:txBody>
          <a:bodyPr vert="horz" wrap="square" lIns="96674" tIns="48335" rIns="96674" bIns="48335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BF835E2E-8BC1-4927-A7F4-90DC3C0130C0}" type="datetimeFigureOut">
              <a:rPr lang="en-US"/>
              <a:pPr>
                <a:defRPr/>
              </a:pPr>
              <a:t>6/5/2023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5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74" tIns="48335" rIns="96674" bIns="48335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730" y="4860638"/>
            <a:ext cx="5682613" cy="4605754"/>
          </a:xfrm>
          <a:prstGeom prst="rect">
            <a:avLst/>
          </a:prstGeom>
        </p:spPr>
        <p:txBody>
          <a:bodyPr vert="horz" lIns="96674" tIns="48335" rIns="96674" bIns="48335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267"/>
            <a:ext cx="3078746" cy="511552"/>
          </a:xfrm>
          <a:prstGeom prst="rect">
            <a:avLst/>
          </a:prstGeom>
        </p:spPr>
        <p:txBody>
          <a:bodyPr vert="horz" wrap="square" lIns="96674" tIns="48335" rIns="96674" bIns="48335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724" y="9721267"/>
            <a:ext cx="3078746" cy="511552"/>
          </a:xfrm>
          <a:prstGeom prst="rect">
            <a:avLst/>
          </a:prstGeom>
        </p:spPr>
        <p:txBody>
          <a:bodyPr vert="horz" wrap="square" lIns="96674" tIns="48335" rIns="96674" bIns="48335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D893D37A-AC31-4386-BF5F-CBF36C8CD7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4124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93" algn="l" defTabSz="9142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12" algn="l" defTabSz="9142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30" algn="l" defTabSz="9142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48" algn="l" defTabSz="9142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32878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buClr>
                <a:srgbClr val="006D3C"/>
              </a:buClr>
              <a:buSzPct val="150000"/>
              <a:buFont typeface="Wingdings" panose="05000000000000000000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3294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buClr>
                <a:srgbClr val="006D3C"/>
              </a:buClr>
              <a:buSzPct val="150000"/>
              <a:buFont typeface="Wingdings" panose="05000000000000000000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7209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161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buClr>
                <a:srgbClr val="006D3C"/>
              </a:buClr>
              <a:buSzPct val="150000"/>
              <a:buFont typeface="Wingdings" panose="05000000000000000000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926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buClr>
                <a:srgbClr val="006D3C"/>
              </a:buClr>
              <a:buSzPct val="150000"/>
              <a:buFont typeface="Wingdings" panose="05000000000000000000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9464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buClr>
                <a:srgbClr val="006D3C"/>
              </a:buClr>
              <a:buSzPct val="150000"/>
              <a:buFont typeface="Wingdings" panose="05000000000000000000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176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buClr>
                <a:srgbClr val="006D3C"/>
              </a:buClr>
              <a:buSzPct val="150000"/>
              <a:buFont typeface="Wingdings" panose="05000000000000000000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6627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buClr>
                <a:srgbClr val="006D3C"/>
              </a:buClr>
              <a:buSzPct val="150000"/>
              <a:buFont typeface="Wingdings" panose="05000000000000000000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4560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buClr>
                <a:srgbClr val="006D3C"/>
              </a:buClr>
              <a:buSzPct val="150000"/>
              <a:buFont typeface="Wingdings" panose="05000000000000000000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3346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buClr>
                <a:srgbClr val="006D3C"/>
              </a:buClr>
              <a:buSzPct val="150000"/>
              <a:buFont typeface="Wingdings" panose="05000000000000000000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6719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buClr>
                <a:srgbClr val="006D3C"/>
              </a:buClr>
              <a:buSzPct val="150000"/>
              <a:buFont typeface="Wingdings" panose="05000000000000000000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782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PH"/>
              <a:t>Microdata Management Toolkit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4C31B6-1B62-4B4E-9D00-AE32F87077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560132"/>
      </p:ext>
    </p:extLst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  <a:prstGeom prst="rect">
            <a:avLst/>
          </a:prstGeo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PH"/>
              <a:t>Microdata Management Toolkit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F60C4-3FD2-4D6E-9FB5-0EDAB084AD6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217732"/>
      </p:ext>
    </p:extLst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473" y="232934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P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86000" y="6492875"/>
            <a:ext cx="1676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91000" y="6492875"/>
            <a:ext cx="3505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PH" dirty="0" err="1"/>
              <a:t>Microdata</a:t>
            </a:r>
            <a:r>
              <a:rPr lang="en-PH" dirty="0"/>
              <a:t> Management Toolkit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14F3D3-B007-476E-B6E7-BD6F9E6EE99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200601"/>
      </p:ext>
    </p:extLst>
  </p:cSld>
  <p:clrMapOvr>
    <a:masterClrMapping/>
  </p:clrMapOvr>
  <p:transition spd="med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14F3D3-B007-476E-B6E7-BD6F9E6EE99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867961"/>
      </p:ext>
    </p:extLst>
  </p:cSld>
  <p:clrMapOvr>
    <a:masterClrMapping/>
  </p:clrMapOvr>
  <p:transition spd="med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2261B-E9DD-4E2A-B460-74B46F54651A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362C-4B75-485F-BD92-F8DA3D79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099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2261B-E9DD-4E2A-B460-74B46F54651A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362C-4B75-485F-BD92-F8DA3D79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6912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2261B-E9DD-4E2A-B460-74B46F54651A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362C-4B75-485F-BD92-F8DA3D79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540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2261B-E9DD-4E2A-B460-74B46F54651A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362C-4B75-485F-BD92-F8DA3D79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4793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2261B-E9DD-4E2A-B460-74B46F54651A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362C-4B75-485F-BD92-F8DA3D79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1093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2261B-E9DD-4E2A-B460-74B46F54651A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362C-4B75-485F-BD92-F8DA3D79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646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2261B-E9DD-4E2A-B460-74B46F54651A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362C-4B75-485F-BD92-F8DA3D79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848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  <a:prstGeom prst="rect">
            <a:avLst/>
          </a:prstGeo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PH"/>
              <a:t>Microdata Management Toolkit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203C46-63E1-4D46-B19B-1F13533C089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305122"/>
      </p:ext>
    </p:extLst>
  </p:cSld>
  <p:clrMapOvr>
    <a:masterClrMapping/>
  </p:clrMapOvr>
  <p:transition spd="med"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2261B-E9DD-4E2A-B460-74B46F54651A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362C-4B75-485F-BD92-F8DA3D79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7989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2261B-E9DD-4E2A-B460-74B46F54651A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362C-4B75-485F-BD92-F8DA3D79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1151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2261B-E9DD-4E2A-B460-74B46F54651A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362C-4B75-485F-BD92-F8DA3D79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037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2261B-E9DD-4E2A-B460-74B46F54651A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362C-4B75-485F-BD92-F8DA3D79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622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PH"/>
              <a:t>Microdata Management Toolkit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A6B4A2-5F7A-49E3-9B1E-D7C040EFD6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299601"/>
      </p:ext>
    </p:extLst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  <a:prstGeom prst="rect">
            <a:avLst/>
          </a:prstGeo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  <a:prstGeom prst="rect">
            <a:avLst/>
          </a:prstGeo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PH"/>
              <a:t>Microdata Management Toolkit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0740A8-F6AB-446C-B11A-21B463ADA12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870975"/>
      </p:ext>
    </p:extLst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PH"/>
              <a:t>Microdata Management Toolkit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7FF991-DAA4-4038-B80E-89EF79B6A5D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285362"/>
      </p:ext>
    </p:extLst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PH"/>
              <a:t>Microdata Management Toolkit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68B71-8505-46EA-98D1-9A52285D2E0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611803"/>
      </p:ext>
    </p:extLst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  <a:prstGeom prst="rect">
            <a:avLst/>
          </a:prstGeo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PH"/>
              <a:t>Microdata Management Toolkit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E18120D-59AC-45AC-A66C-9BB6FF1127A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51311"/>
      </p:ext>
    </p:extLst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  <a:prstGeom prst="rect">
            <a:avLst/>
          </a:prstGeo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  <a:prstGeom prst="rect">
            <a:avLst/>
          </a:prstGeo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PH"/>
              <a:t>Microdata Management Toolkit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968A1A-90A3-46E3-B238-E5FD6D580A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382930"/>
      </p:ext>
    </p:extLst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PH"/>
              <a:t>Microdata Management Toolkit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D25200-CB04-4E18-B84E-0FDF1378DBA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803922"/>
      </p:ext>
    </p:extLst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314F3D3-B007-476E-B6E7-BD6F9E6EE99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70" y="38602"/>
            <a:ext cx="2831375" cy="7369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838200"/>
            <a:ext cx="9144000" cy="533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6974"/>
            <a:ext cx="9144000" cy="51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572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12" r:id="rId11"/>
    <p:sldLayoutId id="2147483750" r:id="rId12"/>
  </p:sldLayoutIdLst>
  <p:transition spd="med">
    <p:dissolve/>
  </p:transition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2261B-E9DD-4E2A-B460-74B46F54651A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9362C-4B75-485F-BD92-F8DA3D79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200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A.AIH@AfDB.or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7136" y="2389818"/>
            <a:ext cx="6926864" cy="2078364"/>
          </a:xfrm>
          <a:noFill/>
        </p:spPr>
        <p:txBody>
          <a:bodyPr anchor="ctr"/>
          <a:lstStyle/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Africa Information Highway:</a:t>
            </a:r>
            <a:br>
              <a:rPr lang="en-US" sz="2800" b="1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</a:br>
            <a:br>
              <a:rPr lang="en-US" sz="2800" b="1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en-US" sz="28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A system upgrade for a native SDMX Open Data portal</a:t>
            </a:r>
            <a:br>
              <a:rPr lang="fr-FR" sz="2800" b="1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</a:br>
            <a:endParaRPr lang="en-US" sz="2800" b="1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74586CA-C84E-4360-91C8-C4BE489ED4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8526" y="2389818"/>
            <a:ext cx="1715598" cy="1946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2DB5F144-39A1-4C94-9497-AD6BD829BF5C}"/>
              </a:ext>
            </a:extLst>
          </p:cNvPr>
          <p:cNvCxnSpPr>
            <a:cxnSpLocks/>
          </p:cNvCxnSpPr>
          <p:nvPr/>
        </p:nvCxnSpPr>
        <p:spPr>
          <a:xfrm flipH="1">
            <a:off x="1998421" y="2281376"/>
            <a:ext cx="34418" cy="2078365"/>
          </a:xfrm>
          <a:prstGeom prst="line">
            <a:avLst/>
          </a:prstGeom>
          <a:ln w="381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15CCBB4F-98F8-2031-F381-4B05FBD21C1A}"/>
              </a:ext>
            </a:extLst>
          </p:cNvPr>
          <p:cNvSpPr txBox="1"/>
          <p:nvPr/>
        </p:nvSpPr>
        <p:spPr>
          <a:xfrm>
            <a:off x="4169008" y="5923680"/>
            <a:ext cx="61039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Google Sans"/>
              </a:rPr>
              <a:t> </a:t>
            </a:r>
            <a:r>
              <a:rPr lang="en-US" sz="1600" b="0" i="0" dirty="0" err="1">
                <a:solidFill>
                  <a:srgbClr val="1F1F1F"/>
                </a:solidFill>
                <a:effectLst/>
                <a:latin typeface="Google Sans"/>
              </a:rPr>
              <a:t>Istat</a:t>
            </a:r>
            <a:r>
              <a:rPr lang="en-US" sz="1600" b="0" i="0" dirty="0">
                <a:solidFill>
                  <a:srgbClr val="1F1F1F"/>
                </a:solidFill>
                <a:effectLst/>
                <a:latin typeface="Google Sans"/>
              </a:rPr>
              <a:t>-Eurostat SDMX Tools Knowledge Sharing Workshop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913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6C0A783-6DBF-400B-8CD5-9BBDB6930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194" y="165333"/>
            <a:ext cx="4909625" cy="691978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defRPr/>
            </a:pPr>
            <a:r>
              <a:rPr lang="en-PH" sz="2400" b="1" dirty="0">
                <a:solidFill>
                  <a:srgbClr val="006D3C"/>
                </a:solidFill>
              </a:rPr>
              <a:t>ODP upgrade: </a:t>
            </a:r>
            <a:r>
              <a:rPr lang="en-PH" sz="2400" dirty="0">
                <a:solidFill>
                  <a:srgbClr val="006D3C"/>
                </a:solidFill>
              </a:rPr>
              <a:t>Platform</a:t>
            </a:r>
            <a:r>
              <a:rPr lang="en-PH" sz="2400" b="1" dirty="0">
                <a:solidFill>
                  <a:srgbClr val="006D3C"/>
                </a:solidFill>
              </a:rPr>
              <a:t> </a:t>
            </a:r>
            <a:r>
              <a:rPr lang="en-PH" sz="2400" dirty="0">
                <a:solidFill>
                  <a:srgbClr val="006D3C"/>
                </a:solidFill>
              </a:rPr>
              <a:t>Architecture</a:t>
            </a:r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752BAFD6-674F-4C29-8A44-E12B82923873}"/>
              </a:ext>
            </a:extLst>
          </p:cNvPr>
          <p:cNvSpPr/>
          <p:nvPr/>
        </p:nvSpPr>
        <p:spPr>
          <a:xfrm>
            <a:off x="481239" y="4567597"/>
            <a:ext cx="4184045" cy="575025"/>
          </a:xfrm>
          <a:prstGeom prst="roundRect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45511CD-4ACF-4983-88AB-3A07AA196421}"/>
              </a:ext>
            </a:extLst>
          </p:cNvPr>
          <p:cNvSpPr/>
          <p:nvPr/>
        </p:nvSpPr>
        <p:spPr>
          <a:xfrm>
            <a:off x="2042151" y="4663098"/>
            <a:ext cx="2539973" cy="362905"/>
          </a:xfrm>
          <a:prstGeom prst="rect">
            <a:avLst/>
          </a:prstGeom>
          <a:solidFill>
            <a:srgbClr val="4EB3CF"/>
          </a:solidFill>
          <a:ln w="15875" cap="flat" cmpd="sng" algn="ctr">
            <a:solidFill>
              <a:srgbClr val="4EB3C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SDMX RI / Framework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08DA05B-92DA-4DBC-B055-DFC127429F54}"/>
              </a:ext>
            </a:extLst>
          </p:cNvPr>
          <p:cNvSpPr/>
          <p:nvPr/>
        </p:nvSpPr>
        <p:spPr>
          <a:xfrm>
            <a:off x="2007155" y="3752663"/>
            <a:ext cx="1178786" cy="575169"/>
          </a:xfrm>
          <a:prstGeom prst="rect">
            <a:avLst/>
          </a:prstGeom>
          <a:solidFill>
            <a:srgbClr val="F3C3CC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Metadata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Management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EA52EEA-1DEB-4D1E-8D5E-D0B3DDD009B7}"/>
              </a:ext>
            </a:extLst>
          </p:cNvPr>
          <p:cNvSpPr/>
          <p:nvPr/>
        </p:nvSpPr>
        <p:spPr>
          <a:xfrm>
            <a:off x="3309466" y="3752663"/>
            <a:ext cx="1186425" cy="575169"/>
          </a:xfrm>
          <a:prstGeom prst="rect">
            <a:avLst/>
          </a:prstGeom>
          <a:solidFill>
            <a:srgbClr val="F3C3CC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Management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C99C226F-B779-4A59-9C80-516414D4593D}"/>
              </a:ext>
            </a:extLst>
          </p:cNvPr>
          <p:cNvSpPr txBox="1"/>
          <p:nvPr/>
        </p:nvSpPr>
        <p:spPr>
          <a:xfrm>
            <a:off x="2007155" y="2219361"/>
            <a:ext cx="106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Back-end</a:t>
            </a:r>
            <a:endParaRPr kumimoji="0" lang="fr-FR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FA3119CD-25DC-4782-BFD3-05EDBBA3C5AE}"/>
              </a:ext>
            </a:extLst>
          </p:cNvPr>
          <p:cNvSpPr txBox="1"/>
          <p:nvPr/>
        </p:nvSpPr>
        <p:spPr>
          <a:xfrm>
            <a:off x="6871007" y="2181603"/>
            <a:ext cx="1127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Front-end</a:t>
            </a:r>
            <a:endParaRPr kumimoji="0" lang="fr-FR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3692201A-CEDE-443D-AC9B-54371761606E}"/>
              </a:ext>
            </a:extLst>
          </p:cNvPr>
          <p:cNvSpPr txBox="1"/>
          <p:nvPr/>
        </p:nvSpPr>
        <p:spPr>
          <a:xfrm>
            <a:off x="5187443" y="3784054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API</a:t>
            </a:r>
          </a:p>
        </p:txBody>
      </p:sp>
      <p:pic>
        <p:nvPicPr>
          <p:cNvPr id="1026" name="Picture 2" descr="Logo istat.it">
            <a:extLst>
              <a:ext uri="{FF2B5EF4-FFF2-40B4-BE49-F238E27FC236}">
                <a16:creationId xmlns:a16="http://schemas.microsoft.com/office/drawing/2014/main" id="{BBBC3999-D194-DAED-C850-C7B0DFA788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525"/>
          <a:stretch/>
        </p:blipFill>
        <p:spPr bwMode="auto">
          <a:xfrm>
            <a:off x="667297" y="3916560"/>
            <a:ext cx="891300" cy="25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ome - Eurostat">
            <a:extLst>
              <a:ext uri="{FF2B5EF4-FFF2-40B4-BE49-F238E27FC236}">
                <a16:creationId xmlns:a16="http://schemas.microsoft.com/office/drawing/2014/main" id="{8C9D60C2-0951-AB24-018E-2FD1E750D4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04" y="4663098"/>
            <a:ext cx="1129382" cy="371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2DBDC4AA-DECF-1BD1-698C-C12B7F9F05D1}"/>
              </a:ext>
            </a:extLst>
          </p:cNvPr>
          <p:cNvSpPr/>
          <p:nvPr/>
        </p:nvSpPr>
        <p:spPr>
          <a:xfrm>
            <a:off x="504526" y="3700567"/>
            <a:ext cx="4137473" cy="691978"/>
          </a:xfrm>
          <a:prstGeom prst="roundRect">
            <a:avLst/>
          </a:prstGeom>
          <a:noFill/>
          <a:ln w="19050" cap="flat" cmpd="sng" algn="ctr">
            <a:solidFill>
              <a:srgbClr val="AA223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10927AA9-3C7F-0D4B-2378-20863B453808}"/>
              </a:ext>
            </a:extLst>
          </p:cNvPr>
          <p:cNvSpPr/>
          <p:nvPr/>
        </p:nvSpPr>
        <p:spPr>
          <a:xfrm>
            <a:off x="504526" y="2892653"/>
            <a:ext cx="4114186" cy="691978"/>
          </a:xfrm>
          <a:prstGeom prst="roundRect">
            <a:avLst/>
          </a:prstGeom>
          <a:noFill/>
          <a:ln w="19050" cap="flat" cmpd="sng" algn="ctr">
            <a:solidFill>
              <a:srgbClr val="00A86A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30" name="Picture 6" descr="Banque africaine de développement — Wikipédia">
            <a:extLst>
              <a:ext uri="{FF2B5EF4-FFF2-40B4-BE49-F238E27FC236}">
                <a16:creationId xmlns:a16="http://schemas.microsoft.com/office/drawing/2014/main" id="{CF657F4C-DDC7-7F19-262E-00C307FB36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16" y="3055549"/>
            <a:ext cx="865512" cy="44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8401A36-D509-AB37-3403-CD7F9A981F5A}"/>
              </a:ext>
            </a:extLst>
          </p:cNvPr>
          <p:cNvSpPr/>
          <p:nvPr/>
        </p:nvSpPr>
        <p:spPr>
          <a:xfrm>
            <a:off x="2007155" y="3007744"/>
            <a:ext cx="2488736" cy="445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0" dirty="0">
                <a:solidFill>
                  <a:prstClr val="black"/>
                </a:solidFill>
                <a:latin typeface="Calibri" panose="020F0502020204030204"/>
              </a:rPr>
              <a:t>User </a:t>
            </a: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friendly GUI and users experience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AAD255-C567-C94B-D3F1-35693A7859F6}"/>
              </a:ext>
            </a:extLst>
          </p:cNvPr>
          <p:cNvSpPr/>
          <p:nvPr/>
        </p:nvSpPr>
        <p:spPr>
          <a:xfrm>
            <a:off x="291174" y="2696547"/>
            <a:ext cx="4660899" cy="2544347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34550D-E5AA-D637-DB1B-53068F48D9AE}"/>
              </a:ext>
            </a:extLst>
          </p:cNvPr>
          <p:cNvSpPr/>
          <p:nvPr/>
        </p:nvSpPr>
        <p:spPr>
          <a:xfrm>
            <a:off x="5916860" y="2570290"/>
            <a:ext cx="3046643" cy="2544347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2" descr="Logo istat.it">
            <a:extLst>
              <a:ext uri="{FF2B5EF4-FFF2-40B4-BE49-F238E27FC236}">
                <a16:creationId xmlns:a16="http://schemas.microsoft.com/office/drawing/2014/main" id="{AFEB1258-36B2-C9BB-272C-77783276EA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525"/>
          <a:stretch/>
        </p:blipFill>
        <p:spPr bwMode="auto">
          <a:xfrm>
            <a:off x="6214157" y="4396904"/>
            <a:ext cx="891300" cy="25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33001B04-7B5D-98AF-E5B4-2B10DBA2C9AA}"/>
              </a:ext>
            </a:extLst>
          </p:cNvPr>
          <p:cNvSpPr/>
          <p:nvPr/>
        </p:nvSpPr>
        <p:spPr>
          <a:xfrm>
            <a:off x="6087555" y="4142335"/>
            <a:ext cx="2705255" cy="691978"/>
          </a:xfrm>
          <a:prstGeom prst="roundRect">
            <a:avLst/>
          </a:prstGeom>
          <a:noFill/>
          <a:ln w="19050" cap="flat" cmpd="sng" algn="ctr">
            <a:solidFill>
              <a:srgbClr val="AA223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AB5F817-9453-CFC7-2CD5-C71716647C9B}"/>
              </a:ext>
            </a:extLst>
          </p:cNvPr>
          <p:cNvSpPr/>
          <p:nvPr/>
        </p:nvSpPr>
        <p:spPr>
          <a:xfrm>
            <a:off x="7440181" y="4200739"/>
            <a:ext cx="1186425" cy="575169"/>
          </a:xfrm>
          <a:prstGeom prst="rect">
            <a:avLst/>
          </a:prstGeom>
          <a:solidFill>
            <a:srgbClr val="F3C3CC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Browser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256757C6-CC6C-C287-0940-BC37A14343E2}"/>
              </a:ext>
            </a:extLst>
          </p:cNvPr>
          <p:cNvSpPr/>
          <p:nvPr/>
        </p:nvSpPr>
        <p:spPr>
          <a:xfrm>
            <a:off x="503614" y="2895074"/>
            <a:ext cx="4114186" cy="691978"/>
          </a:xfrm>
          <a:prstGeom prst="roundRect">
            <a:avLst/>
          </a:prstGeom>
          <a:noFill/>
          <a:ln w="19050" cap="flat" cmpd="sng" algn="ctr">
            <a:solidFill>
              <a:srgbClr val="00A86A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Picture 6" descr="Banque africaine de développement — Wikipédia">
            <a:extLst>
              <a:ext uri="{FF2B5EF4-FFF2-40B4-BE49-F238E27FC236}">
                <a16:creationId xmlns:a16="http://schemas.microsoft.com/office/drawing/2014/main" id="{97568F5A-B9F4-7FFC-47A9-6DBA01EDFC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04" y="3057970"/>
            <a:ext cx="865512" cy="44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8C08CDB8-82F8-512E-3391-398BEA0095FC}"/>
              </a:ext>
            </a:extLst>
          </p:cNvPr>
          <p:cNvSpPr/>
          <p:nvPr/>
        </p:nvSpPr>
        <p:spPr>
          <a:xfrm>
            <a:off x="6076308" y="2981297"/>
            <a:ext cx="2716502" cy="1024273"/>
          </a:xfrm>
          <a:prstGeom prst="roundRect">
            <a:avLst/>
          </a:prstGeom>
          <a:noFill/>
          <a:ln w="19050" cap="flat" cmpd="sng" algn="ctr">
            <a:solidFill>
              <a:srgbClr val="00A86A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6" descr="Banque africaine de développement — Wikipédia">
            <a:extLst>
              <a:ext uri="{FF2B5EF4-FFF2-40B4-BE49-F238E27FC236}">
                <a16:creationId xmlns:a16="http://schemas.microsoft.com/office/drawing/2014/main" id="{E45648D6-4B83-08E7-1578-51B3F6231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209" y="3294608"/>
            <a:ext cx="865512" cy="44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D1AC96D-ACEB-9936-8207-4DA4BB9FADDD}"/>
              </a:ext>
            </a:extLst>
          </p:cNvPr>
          <p:cNvSpPr/>
          <p:nvPr/>
        </p:nvSpPr>
        <p:spPr>
          <a:xfrm>
            <a:off x="7174568" y="3307463"/>
            <a:ext cx="1452037" cy="445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0" dirty="0" err="1">
                <a:solidFill>
                  <a:prstClr val="black"/>
                </a:solidFill>
                <a:latin typeface="Calibri" panose="020F0502020204030204"/>
              </a:rPr>
              <a:t>Enhanced</a:t>
            </a:r>
            <a:r>
              <a:rPr lang="fr-FR" sz="1200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1200" kern="0" dirty="0" err="1">
                <a:solidFill>
                  <a:prstClr val="black"/>
                </a:solidFill>
                <a:latin typeface="Calibri" panose="020F0502020204030204"/>
              </a:rPr>
              <a:t>features</a:t>
            </a:r>
            <a:r>
              <a:rPr lang="fr-FR" sz="1200" kern="0" dirty="0">
                <a:solidFill>
                  <a:prstClr val="black"/>
                </a:solidFill>
                <a:latin typeface="Calibri" panose="020F0502020204030204"/>
              </a:rPr>
              <a:t> and services</a:t>
            </a:r>
            <a:endParaRPr lang="en-US" sz="1200" kern="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78685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25" descr="Line arrow: Horizontal U-turn with solid fill">
            <a:extLst>
              <a:ext uri="{FF2B5EF4-FFF2-40B4-BE49-F238E27FC236}">
                <a16:creationId xmlns:a16="http://schemas.microsoft.com/office/drawing/2014/main" id="{C16C226D-D7CA-4F37-AE38-B4AF447F6D71}"/>
              </a:ext>
            </a:extLst>
          </p:cNvPr>
          <p:cNvSpPr/>
          <p:nvPr/>
        </p:nvSpPr>
        <p:spPr>
          <a:xfrm flipV="1">
            <a:off x="4461831" y="1903880"/>
            <a:ext cx="3943349" cy="1509491"/>
          </a:xfrm>
          <a:custGeom>
            <a:avLst/>
            <a:gdLst>
              <a:gd name="connsiteX0" fmla="*/ 0 w 5257799"/>
              <a:gd name="connsiteY0" fmla="*/ 2012654 h 2012654"/>
              <a:gd name="connsiteX1" fmla="*/ 1563747 w 5257799"/>
              <a:gd name="connsiteY1" fmla="*/ 2012654 h 2012654"/>
              <a:gd name="connsiteX2" fmla="*/ 3218121 w 5257799"/>
              <a:gd name="connsiteY2" fmla="*/ 2012654 h 2012654"/>
              <a:gd name="connsiteX3" fmla="*/ 4243939 w 5257799"/>
              <a:gd name="connsiteY3" fmla="*/ 2012654 h 2012654"/>
              <a:gd name="connsiteX4" fmla="*/ 5257799 w 5257799"/>
              <a:gd name="connsiteY4" fmla="*/ 1006326 h 2012654"/>
              <a:gd name="connsiteX5" fmla="*/ 4243939 w 5257799"/>
              <a:gd name="connsiteY5" fmla="*/ 0 h 2012654"/>
              <a:gd name="connsiteX6" fmla="*/ 2940386 w 5257799"/>
              <a:gd name="connsiteY6" fmla="*/ 0 h 2012654"/>
              <a:gd name="connsiteX7" fmla="*/ 2940387 w 5257799"/>
              <a:gd name="connsiteY7" fmla="*/ 2 h 2012654"/>
              <a:gd name="connsiteX8" fmla="*/ 2929985 w 5257799"/>
              <a:gd name="connsiteY8" fmla="*/ 206009 h 2012654"/>
              <a:gd name="connsiteX9" fmla="*/ 2913283 w 5257799"/>
              <a:gd name="connsiteY9" fmla="*/ 317788 h 2012654"/>
              <a:gd name="connsiteX10" fmla="*/ 4238603 w 5257799"/>
              <a:gd name="connsiteY10" fmla="*/ 317788 h 2012654"/>
              <a:gd name="connsiteX11" fmla="*/ 4932297 w 5257799"/>
              <a:gd name="connsiteY11" fmla="*/ 1006326 h 2012654"/>
              <a:gd name="connsiteX12" fmla="*/ 4238603 w 5257799"/>
              <a:gd name="connsiteY12" fmla="*/ 1694866 h 2012654"/>
              <a:gd name="connsiteX13" fmla="*/ 3218121 w 5257799"/>
              <a:gd name="connsiteY13" fmla="*/ 1694866 h 2012654"/>
              <a:gd name="connsiteX14" fmla="*/ 2013585 w 5257799"/>
              <a:gd name="connsiteY14" fmla="*/ 1694866 h 2012654"/>
              <a:gd name="connsiteX15" fmla="*/ 0 w 5257799"/>
              <a:gd name="connsiteY15" fmla="*/ 1694866 h 2012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257799" h="2012654">
                <a:moveTo>
                  <a:pt x="0" y="2012654"/>
                </a:moveTo>
                <a:lnTo>
                  <a:pt x="1563747" y="2012654"/>
                </a:lnTo>
                <a:lnTo>
                  <a:pt x="3218121" y="2012654"/>
                </a:lnTo>
                <a:lnTo>
                  <a:pt x="4243939" y="2012654"/>
                </a:lnTo>
                <a:cubicBezTo>
                  <a:pt x="4804231" y="2012654"/>
                  <a:pt x="5257799" y="1562455"/>
                  <a:pt x="5257799" y="1006326"/>
                </a:cubicBezTo>
                <a:cubicBezTo>
                  <a:pt x="5257799" y="450198"/>
                  <a:pt x="4804231" y="0"/>
                  <a:pt x="4243939" y="0"/>
                </a:cubicBezTo>
                <a:lnTo>
                  <a:pt x="2940386" y="0"/>
                </a:lnTo>
                <a:lnTo>
                  <a:pt x="2940387" y="2"/>
                </a:lnTo>
                <a:lnTo>
                  <a:pt x="2929985" y="206009"/>
                </a:lnTo>
                <a:lnTo>
                  <a:pt x="2913283" y="317788"/>
                </a:lnTo>
                <a:lnTo>
                  <a:pt x="4238603" y="317788"/>
                </a:lnTo>
                <a:cubicBezTo>
                  <a:pt x="4622802" y="317788"/>
                  <a:pt x="4932297" y="624982"/>
                  <a:pt x="4932297" y="1006326"/>
                </a:cubicBezTo>
                <a:cubicBezTo>
                  <a:pt x="4932297" y="1387672"/>
                  <a:pt x="4622802" y="1694866"/>
                  <a:pt x="4238603" y="1694866"/>
                </a:cubicBezTo>
                <a:lnTo>
                  <a:pt x="3218121" y="1694866"/>
                </a:lnTo>
                <a:lnTo>
                  <a:pt x="2013585" y="1694866"/>
                </a:lnTo>
                <a:lnTo>
                  <a:pt x="0" y="1694866"/>
                </a:lnTo>
                <a:close/>
              </a:path>
            </a:pathLst>
          </a:custGeom>
          <a:solidFill>
            <a:sysClr val="windowText" lastClr="000000">
              <a:lumMod val="50000"/>
              <a:lumOff val="50000"/>
              <a:alpha val="40000"/>
            </a:sysClr>
          </a:solidFill>
          <a:ln w="4534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Freeform: Shape 26" descr="Line arrow: Horizontal U-turn with solid fill">
            <a:extLst>
              <a:ext uri="{FF2B5EF4-FFF2-40B4-BE49-F238E27FC236}">
                <a16:creationId xmlns:a16="http://schemas.microsoft.com/office/drawing/2014/main" id="{6BD219C5-92E7-45EF-BB04-D724AD0FD31F}"/>
              </a:ext>
            </a:extLst>
          </p:cNvPr>
          <p:cNvSpPr/>
          <p:nvPr/>
        </p:nvSpPr>
        <p:spPr>
          <a:xfrm rot="10800000" flipV="1">
            <a:off x="518481" y="3415032"/>
            <a:ext cx="3943349" cy="1509491"/>
          </a:xfrm>
          <a:custGeom>
            <a:avLst/>
            <a:gdLst>
              <a:gd name="connsiteX0" fmla="*/ 4243939 w 5257799"/>
              <a:gd name="connsiteY0" fmla="*/ 0 h 2012654"/>
              <a:gd name="connsiteX1" fmla="*/ 2940386 w 5257799"/>
              <a:gd name="connsiteY1" fmla="*/ 0 h 2012654"/>
              <a:gd name="connsiteX2" fmla="*/ 2940387 w 5257799"/>
              <a:gd name="connsiteY2" fmla="*/ 2 h 2012654"/>
              <a:gd name="connsiteX3" fmla="*/ 2929985 w 5257799"/>
              <a:gd name="connsiteY3" fmla="*/ 206009 h 2012654"/>
              <a:gd name="connsiteX4" fmla="*/ 2913283 w 5257799"/>
              <a:gd name="connsiteY4" fmla="*/ 317788 h 2012654"/>
              <a:gd name="connsiteX5" fmla="*/ 4238603 w 5257799"/>
              <a:gd name="connsiteY5" fmla="*/ 317788 h 2012654"/>
              <a:gd name="connsiteX6" fmla="*/ 4932297 w 5257799"/>
              <a:gd name="connsiteY6" fmla="*/ 1006326 h 2012654"/>
              <a:gd name="connsiteX7" fmla="*/ 4238603 w 5257799"/>
              <a:gd name="connsiteY7" fmla="*/ 1694866 h 2012654"/>
              <a:gd name="connsiteX8" fmla="*/ 3218121 w 5257799"/>
              <a:gd name="connsiteY8" fmla="*/ 1694866 h 2012654"/>
              <a:gd name="connsiteX9" fmla="*/ 2013585 w 5257799"/>
              <a:gd name="connsiteY9" fmla="*/ 1694866 h 2012654"/>
              <a:gd name="connsiteX10" fmla="*/ 0 w 5257799"/>
              <a:gd name="connsiteY10" fmla="*/ 1694866 h 2012654"/>
              <a:gd name="connsiteX11" fmla="*/ 0 w 5257799"/>
              <a:gd name="connsiteY11" fmla="*/ 2012654 h 2012654"/>
              <a:gd name="connsiteX12" fmla="*/ 1563747 w 5257799"/>
              <a:gd name="connsiteY12" fmla="*/ 2012654 h 2012654"/>
              <a:gd name="connsiteX13" fmla="*/ 3218121 w 5257799"/>
              <a:gd name="connsiteY13" fmla="*/ 2012654 h 2012654"/>
              <a:gd name="connsiteX14" fmla="*/ 4243939 w 5257799"/>
              <a:gd name="connsiteY14" fmla="*/ 2012654 h 2012654"/>
              <a:gd name="connsiteX15" fmla="*/ 5257799 w 5257799"/>
              <a:gd name="connsiteY15" fmla="*/ 1006326 h 2012654"/>
              <a:gd name="connsiteX16" fmla="*/ 4243939 w 5257799"/>
              <a:gd name="connsiteY16" fmla="*/ 0 h 2012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257799" h="2012654">
                <a:moveTo>
                  <a:pt x="4243939" y="0"/>
                </a:moveTo>
                <a:lnTo>
                  <a:pt x="2940386" y="0"/>
                </a:lnTo>
                <a:lnTo>
                  <a:pt x="2940387" y="2"/>
                </a:lnTo>
                <a:lnTo>
                  <a:pt x="2929985" y="206009"/>
                </a:lnTo>
                <a:lnTo>
                  <a:pt x="2913283" y="317788"/>
                </a:lnTo>
                <a:lnTo>
                  <a:pt x="4238603" y="317788"/>
                </a:lnTo>
                <a:cubicBezTo>
                  <a:pt x="4622802" y="317788"/>
                  <a:pt x="4932297" y="624982"/>
                  <a:pt x="4932297" y="1006326"/>
                </a:cubicBezTo>
                <a:cubicBezTo>
                  <a:pt x="4932297" y="1387672"/>
                  <a:pt x="4622802" y="1694866"/>
                  <a:pt x="4238603" y="1694866"/>
                </a:cubicBezTo>
                <a:lnTo>
                  <a:pt x="3218121" y="1694866"/>
                </a:lnTo>
                <a:lnTo>
                  <a:pt x="2013585" y="1694866"/>
                </a:lnTo>
                <a:lnTo>
                  <a:pt x="0" y="1694866"/>
                </a:lnTo>
                <a:lnTo>
                  <a:pt x="0" y="2012654"/>
                </a:lnTo>
                <a:lnTo>
                  <a:pt x="1563747" y="2012654"/>
                </a:lnTo>
                <a:lnTo>
                  <a:pt x="3218121" y="2012654"/>
                </a:lnTo>
                <a:lnTo>
                  <a:pt x="4243939" y="2012654"/>
                </a:lnTo>
                <a:cubicBezTo>
                  <a:pt x="4804231" y="2012654"/>
                  <a:pt x="5257799" y="1562455"/>
                  <a:pt x="5257799" y="1006326"/>
                </a:cubicBezTo>
                <a:cubicBezTo>
                  <a:pt x="5257799" y="450198"/>
                  <a:pt x="4804231" y="0"/>
                  <a:pt x="4243939" y="0"/>
                </a:cubicBezTo>
                <a:close/>
              </a:path>
            </a:pathLst>
          </a:custGeom>
          <a:solidFill>
            <a:sysClr val="windowText" lastClr="000000">
              <a:lumMod val="50000"/>
              <a:lumOff val="50000"/>
              <a:alpha val="40000"/>
            </a:sysClr>
          </a:solidFill>
          <a:ln w="4534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" name="TextBox 11">
            <a:extLst>
              <a:ext uri="{FF2B5EF4-FFF2-40B4-BE49-F238E27FC236}">
                <a16:creationId xmlns:a16="http://schemas.microsoft.com/office/drawing/2014/main" id="{DC6844D4-86DE-4FFB-A4C6-278570E8FB0E}"/>
              </a:ext>
            </a:extLst>
          </p:cNvPr>
          <p:cNvSpPr txBox="1"/>
          <p:nvPr/>
        </p:nvSpPr>
        <p:spPr>
          <a:xfrm>
            <a:off x="4855030" y="5037798"/>
            <a:ext cx="4180114" cy="92333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Providing the required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tools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 and provide maintenance (ODP upgrade) to allow countries to focus on data</a:t>
            </a:r>
            <a:endParaRPr kumimoji="0" lang="en-US" sz="1800" b="1" i="0" u="none" strike="noStrike" kern="0" cap="all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4">
            <a:extLst>
              <a:ext uri="{FF2B5EF4-FFF2-40B4-BE49-F238E27FC236}">
                <a16:creationId xmlns:a16="http://schemas.microsoft.com/office/drawing/2014/main" id="{70946524-C6E2-48E7-953C-110ADFE294DE}"/>
              </a:ext>
            </a:extLst>
          </p:cNvPr>
          <p:cNvSpPr txBox="1"/>
          <p:nvPr/>
        </p:nvSpPr>
        <p:spPr>
          <a:xfrm>
            <a:off x="151578" y="1113016"/>
            <a:ext cx="3712851" cy="1200329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Building capacity in data collection and management </a:t>
            </a:r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to disseminate quality data with SDMX at its core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all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6">
            <a:extLst>
              <a:ext uri="{FF2B5EF4-FFF2-40B4-BE49-F238E27FC236}">
                <a16:creationId xmlns:a16="http://schemas.microsoft.com/office/drawing/2014/main" id="{C1D39746-4F6D-4784-98E0-849AD2DD515F}"/>
              </a:ext>
            </a:extLst>
          </p:cNvPr>
          <p:cNvSpPr txBox="1"/>
          <p:nvPr/>
        </p:nvSpPr>
        <p:spPr>
          <a:xfrm>
            <a:off x="1008233" y="3846613"/>
            <a:ext cx="182499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all" spc="0" normalizeH="0" baseline="0" noProof="1">
                <a:ln>
                  <a:noFill/>
                </a:ln>
                <a:solidFill>
                  <a:srgbClr val="063951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Capacity building</a:t>
            </a:r>
          </a:p>
        </p:txBody>
      </p:sp>
      <p:sp>
        <p:nvSpPr>
          <p:cNvPr id="21" name="TextBox 17">
            <a:extLst>
              <a:ext uri="{FF2B5EF4-FFF2-40B4-BE49-F238E27FC236}">
                <a16:creationId xmlns:a16="http://schemas.microsoft.com/office/drawing/2014/main" id="{67D24FB5-2A62-4D36-BED3-ABB60299DF4C}"/>
              </a:ext>
            </a:extLst>
          </p:cNvPr>
          <p:cNvSpPr txBox="1"/>
          <p:nvPr/>
        </p:nvSpPr>
        <p:spPr>
          <a:xfrm>
            <a:off x="6090437" y="2473960"/>
            <a:ext cx="182499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all" spc="0" normalizeH="0" baseline="0" noProof="1">
                <a:ln>
                  <a:noFill/>
                </a:ln>
                <a:solidFill>
                  <a:srgbClr val="06395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Tools</a:t>
            </a:r>
          </a:p>
        </p:txBody>
      </p:sp>
      <p:sp>
        <p:nvSpPr>
          <p:cNvPr id="22" name="Freeform: Shape 18">
            <a:extLst>
              <a:ext uri="{FF2B5EF4-FFF2-40B4-BE49-F238E27FC236}">
                <a16:creationId xmlns:a16="http://schemas.microsoft.com/office/drawing/2014/main" id="{A7E85982-42FE-4155-9093-4EA12FCAD092}"/>
              </a:ext>
            </a:extLst>
          </p:cNvPr>
          <p:cNvSpPr/>
          <p:nvPr/>
        </p:nvSpPr>
        <p:spPr>
          <a:xfrm>
            <a:off x="2950677" y="3138254"/>
            <a:ext cx="3022307" cy="1786270"/>
          </a:xfrm>
          <a:custGeom>
            <a:avLst/>
            <a:gdLst>
              <a:gd name="connsiteX0" fmla="*/ 256393 w 4029742"/>
              <a:gd name="connsiteY0" fmla="*/ 0 h 2381693"/>
              <a:gd name="connsiteX1" fmla="*/ 512785 w 4029742"/>
              <a:gd name="connsiteY1" fmla="*/ 366822 h 2381693"/>
              <a:gd name="connsiteX2" fmla="*/ 512786 w 4029742"/>
              <a:gd name="connsiteY2" fmla="*/ 366822 h 2381693"/>
              <a:gd name="connsiteX3" fmla="*/ 512786 w 4029742"/>
              <a:gd name="connsiteY3" fmla="*/ 366823 h 2381693"/>
              <a:gd name="connsiteX4" fmla="*/ 2014871 w 4029742"/>
              <a:gd name="connsiteY4" fmla="*/ 1868908 h 2381693"/>
              <a:gd name="connsiteX5" fmla="*/ 3516956 w 4029742"/>
              <a:gd name="connsiteY5" fmla="*/ 366823 h 2381693"/>
              <a:gd name="connsiteX6" fmla="*/ 3516956 w 4029742"/>
              <a:gd name="connsiteY6" fmla="*/ 366822 h 2381693"/>
              <a:gd name="connsiteX7" fmla="*/ 4029742 w 4029742"/>
              <a:gd name="connsiteY7" fmla="*/ 366822 h 2381693"/>
              <a:gd name="connsiteX8" fmla="*/ 4029742 w 4029742"/>
              <a:gd name="connsiteY8" fmla="*/ 366823 h 2381693"/>
              <a:gd name="connsiteX9" fmla="*/ 2014872 w 4029742"/>
              <a:gd name="connsiteY9" fmla="*/ 2381693 h 2381693"/>
              <a:gd name="connsiteX10" fmla="*/ 2 w 4029742"/>
              <a:gd name="connsiteY10" fmla="*/ 366823 h 2381693"/>
              <a:gd name="connsiteX11" fmla="*/ 2 w 4029742"/>
              <a:gd name="connsiteY11" fmla="*/ 366822 h 2381693"/>
              <a:gd name="connsiteX12" fmla="*/ 0 w 4029742"/>
              <a:gd name="connsiteY12" fmla="*/ 366822 h 2381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29742" h="2381693">
                <a:moveTo>
                  <a:pt x="256393" y="0"/>
                </a:moveTo>
                <a:lnTo>
                  <a:pt x="512785" y="366822"/>
                </a:lnTo>
                <a:lnTo>
                  <a:pt x="512786" y="366822"/>
                </a:lnTo>
                <a:lnTo>
                  <a:pt x="512786" y="366823"/>
                </a:lnTo>
                <a:cubicBezTo>
                  <a:pt x="512786" y="1196402"/>
                  <a:pt x="1185292" y="1868908"/>
                  <a:pt x="2014871" y="1868908"/>
                </a:cubicBezTo>
                <a:cubicBezTo>
                  <a:pt x="2844450" y="1868908"/>
                  <a:pt x="3516956" y="1196402"/>
                  <a:pt x="3516956" y="366823"/>
                </a:cubicBezTo>
                <a:lnTo>
                  <a:pt x="3516956" y="366822"/>
                </a:lnTo>
                <a:lnTo>
                  <a:pt x="4029742" y="366822"/>
                </a:lnTo>
                <a:lnTo>
                  <a:pt x="4029742" y="366823"/>
                </a:lnTo>
                <a:cubicBezTo>
                  <a:pt x="4029742" y="1479605"/>
                  <a:pt x="3127654" y="2381693"/>
                  <a:pt x="2014872" y="2381693"/>
                </a:cubicBezTo>
                <a:cubicBezTo>
                  <a:pt x="902090" y="2381693"/>
                  <a:pt x="2" y="1479605"/>
                  <a:pt x="2" y="366823"/>
                </a:cubicBezTo>
                <a:lnTo>
                  <a:pt x="2" y="366822"/>
                </a:lnTo>
                <a:lnTo>
                  <a:pt x="0" y="366822"/>
                </a:lnTo>
                <a:close/>
              </a:path>
            </a:pathLst>
          </a:custGeom>
          <a:solidFill>
            <a:srgbClr val="4CC1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eform: Shape 19">
            <a:extLst>
              <a:ext uri="{FF2B5EF4-FFF2-40B4-BE49-F238E27FC236}">
                <a16:creationId xmlns:a16="http://schemas.microsoft.com/office/drawing/2014/main" id="{B93CBB7C-C038-426B-AE70-3042803B10B4}"/>
              </a:ext>
            </a:extLst>
          </p:cNvPr>
          <p:cNvSpPr/>
          <p:nvPr/>
        </p:nvSpPr>
        <p:spPr>
          <a:xfrm rot="10800000">
            <a:off x="5587197" y="3413370"/>
            <a:ext cx="384590" cy="322497"/>
          </a:xfrm>
          <a:custGeom>
            <a:avLst/>
            <a:gdLst>
              <a:gd name="connsiteX0" fmla="*/ 383393 w 384590"/>
              <a:gd name="connsiteY0" fmla="*/ 322497 h 322497"/>
              <a:gd name="connsiteX1" fmla="*/ 1197 w 384590"/>
              <a:gd name="connsiteY1" fmla="*/ 322497 h 322497"/>
              <a:gd name="connsiteX2" fmla="*/ 0 w 384590"/>
              <a:gd name="connsiteY2" fmla="*/ 298797 h 322497"/>
              <a:gd name="connsiteX3" fmla="*/ 1382 w 384590"/>
              <a:gd name="connsiteY3" fmla="*/ 271429 h 322497"/>
              <a:gd name="connsiteX4" fmla="*/ 191100 w 384590"/>
              <a:gd name="connsiteY4" fmla="*/ 0 h 322497"/>
              <a:gd name="connsiteX5" fmla="*/ 383394 w 384590"/>
              <a:gd name="connsiteY5" fmla="*/ 275117 h 322497"/>
              <a:gd name="connsiteX6" fmla="*/ 384590 w 384590"/>
              <a:gd name="connsiteY6" fmla="*/ 298796 h 322497"/>
              <a:gd name="connsiteX7" fmla="*/ 383393 w 384590"/>
              <a:gd name="connsiteY7" fmla="*/ 322496 h 322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4590" h="322497">
                <a:moveTo>
                  <a:pt x="383393" y="322497"/>
                </a:moveTo>
                <a:lnTo>
                  <a:pt x="1197" y="322497"/>
                </a:lnTo>
                <a:lnTo>
                  <a:pt x="0" y="298797"/>
                </a:lnTo>
                <a:lnTo>
                  <a:pt x="1382" y="271429"/>
                </a:lnTo>
                <a:lnTo>
                  <a:pt x="191100" y="0"/>
                </a:lnTo>
                <a:lnTo>
                  <a:pt x="383394" y="275117"/>
                </a:lnTo>
                <a:lnTo>
                  <a:pt x="384590" y="298796"/>
                </a:lnTo>
                <a:lnTo>
                  <a:pt x="383393" y="322496"/>
                </a:lnTo>
                <a:close/>
              </a:path>
            </a:pathLst>
          </a:custGeom>
          <a:solidFill>
            <a:sysClr val="windowText" lastClr="000000">
              <a:alpha val="3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1">
            <a:extLst>
              <a:ext uri="{FF2B5EF4-FFF2-40B4-BE49-F238E27FC236}">
                <a16:creationId xmlns:a16="http://schemas.microsoft.com/office/drawing/2014/main" id="{DC9E7DCE-184A-481C-BF0B-AF953825C620}"/>
              </a:ext>
            </a:extLst>
          </p:cNvPr>
          <p:cNvSpPr txBox="1"/>
          <p:nvPr/>
        </p:nvSpPr>
        <p:spPr>
          <a:xfrm>
            <a:off x="3259493" y="2861210"/>
            <a:ext cx="234823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AIH implementation</a:t>
            </a:r>
          </a:p>
        </p:txBody>
      </p:sp>
      <p:sp>
        <p:nvSpPr>
          <p:cNvPr id="25" name="Freeform: Shape 23">
            <a:extLst>
              <a:ext uri="{FF2B5EF4-FFF2-40B4-BE49-F238E27FC236}">
                <a16:creationId xmlns:a16="http://schemas.microsoft.com/office/drawing/2014/main" id="{6E01EDD0-F80B-4175-9872-D27822B5BC89}"/>
              </a:ext>
            </a:extLst>
          </p:cNvPr>
          <p:cNvSpPr/>
          <p:nvPr/>
        </p:nvSpPr>
        <p:spPr>
          <a:xfrm rot="10800000">
            <a:off x="2950678" y="1902219"/>
            <a:ext cx="3022305" cy="1786268"/>
          </a:xfrm>
          <a:custGeom>
            <a:avLst/>
            <a:gdLst>
              <a:gd name="connsiteX0" fmla="*/ 2014870 w 4029740"/>
              <a:gd name="connsiteY0" fmla="*/ 2381690 h 2381690"/>
              <a:gd name="connsiteX1" fmla="*/ 10402 w 4029740"/>
              <a:gd name="connsiteY1" fmla="*/ 572829 h 2381690"/>
              <a:gd name="connsiteX2" fmla="*/ 0 w 4029740"/>
              <a:gd name="connsiteY2" fmla="*/ 366822 h 2381690"/>
              <a:gd name="connsiteX3" fmla="*/ 256393 w 4029740"/>
              <a:gd name="connsiteY3" fmla="*/ 0 h 2381690"/>
              <a:gd name="connsiteX4" fmla="*/ 512785 w 4029740"/>
              <a:gd name="connsiteY4" fmla="*/ 366822 h 2381690"/>
              <a:gd name="connsiteX5" fmla="*/ 512786 w 4029740"/>
              <a:gd name="connsiteY5" fmla="*/ 366822 h 2381690"/>
              <a:gd name="connsiteX6" fmla="*/ 520541 w 4029740"/>
              <a:gd name="connsiteY6" fmla="*/ 520399 h 2381690"/>
              <a:gd name="connsiteX7" fmla="*/ 2014871 w 4029740"/>
              <a:gd name="connsiteY7" fmla="*/ 1868905 h 2381690"/>
              <a:gd name="connsiteX8" fmla="*/ 3509201 w 4029740"/>
              <a:gd name="connsiteY8" fmla="*/ 520399 h 2381690"/>
              <a:gd name="connsiteX9" fmla="*/ 3516955 w 4029740"/>
              <a:gd name="connsiteY9" fmla="*/ 366822 h 2381690"/>
              <a:gd name="connsiteX10" fmla="*/ 3516956 w 4029740"/>
              <a:gd name="connsiteY10" fmla="*/ 366822 h 2381690"/>
              <a:gd name="connsiteX11" fmla="*/ 3773348 w 4029740"/>
              <a:gd name="connsiteY11" fmla="*/ 733644 h 2381690"/>
              <a:gd name="connsiteX12" fmla="*/ 4029740 w 4029740"/>
              <a:gd name="connsiteY12" fmla="*/ 366823 h 2381690"/>
              <a:gd name="connsiteX13" fmla="*/ 4019337 w 4029740"/>
              <a:gd name="connsiteY13" fmla="*/ 572829 h 2381690"/>
              <a:gd name="connsiteX14" fmla="*/ 2014870 w 4029740"/>
              <a:gd name="connsiteY14" fmla="*/ 2381690 h 2381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029740" h="2381690">
                <a:moveTo>
                  <a:pt x="2014870" y="2381690"/>
                </a:moveTo>
                <a:cubicBezTo>
                  <a:pt x="971637" y="2381690"/>
                  <a:pt x="113584" y="1588839"/>
                  <a:pt x="10402" y="572829"/>
                </a:cubicBezTo>
                <a:lnTo>
                  <a:pt x="0" y="366822"/>
                </a:lnTo>
                <a:lnTo>
                  <a:pt x="256393" y="0"/>
                </a:lnTo>
                <a:lnTo>
                  <a:pt x="512785" y="366822"/>
                </a:lnTo>
                <a:lnTo>
                  <a:pt x="512786" y="366822"/>
                </a:lnTo>
                <a:lnTo>
                  <a:pt x="520541" y="520399"/>
                </a:lnTo>
                <a:cubicBezTo>
                  <a:pt x="597463" y="1277835"/>
                  <a:pt x="1237140" y="1868905"/>
                  <a:pt x="2014871" y="1868905"/>
                </a:cubicBezTo>
                <a:cubicBezTo>
                  <a:pt x="2792601" y="1868905"/>
                  <a:pt x="3432279" y="1277835"/>
                  <a:pt x="3509201" y="520399"/>
                </a:cubicBezTo>
                <a:lnTo>
                  <a:pt x="3516955" y="366822"/>
                </a:lnTo>
                <a:lnTo>
                  <a:pt x="3516956" y="366822"/>
                </a:lnTo>
                <a:lnTo>
                  <a:pt x="3773348" y="733644"/>
                </a:lnTo>
                <a:lnTo>
                  <a:pt x="4029740" y="366823"/>
                </a:lnTo>
                <a:lnTo>
                  <a:pt x="4019337" y="572829"/>
                </a:lnTo>
                <a:cubicBezTo>
                  <a:pt x="3916156" y="1588839"/>
                  <a:pt x="3058103" y="2381690"/>
                  <a:pt x="2014870" y="2381690"/>
                </a:cubicBezTo>
                <a:close/>
              </a:path>
            </a:pathLst>
          </a:custGeom>
          <a:solidFill>
            <a:srgbClr val="0639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Freeform: Shape 27">
            <a:extLst>
              <a:ext uri="{FF2B5EF4-FFF2-40B4-BE49-F238E27FC236}">
                <a16:creationId xmlns:a16="http://schemas.microsoft.com/office/drawing/2014/main" id="{0500BC2B-FA2A-4700-84EC-8D1A013B663B}"/>
              </a:ext>
            </a:extLst>
          </p:cNvPr>
          <p:cNvSpPr/>
          <p:nvPr/>
        </p:nvSpPr>
        <p:spPr>
          <a:xfrm>
            <a:off x="2951875" y="3090875"/>
            <a:ext cx="384588" cy="322497"/>
          </a:xfrm>
          <a:custGeom>
            <a:avLst/>
            <a:gdLst>
              <a:gd name="connsiteX0" fmla="*/ 191097 w 384588"/>
              <a:gd name="connsiteY0" fmla="*/ 0 h 322497"/>
              <a:gd name="connsiteX1" fmla="*/ 383391 w 384588"/>
              <a:gd name="connsiteY1" fmla="*/ 275117 h 322497"/>
              <a:gd name="connsiteX2" fmla="*/ 383392 w 384588"/>
              <a:gd name="connsiteY2" fmla="*/ 275117 h 322497"/>
              <a:gd name="connsiteX3" fmla="*/ 384588 w 384588"/>
              <a:gd name="connsiteY3" fmla="*/ 298808 h 322497"/>
              <a:gd name="connsiteX4" fmla="*/ 383392 w 384588"/>
              <a:gd name="connsiteY4" fmla="*/ 322497 h 322497"/>
              <a:gd name="connsiteX5" fmla="*/ 383391 w 384588"/>
              <a:gd name="connsiteY5" fmla="*/ 322497 h 322497"/>
              <a:gd name="connsiteX6" fmla="*/ 191097 w 384588"/>
              <a:gd name="connsiteY6" fmla="*/ 47380 h 322497"/>
              <a:gd name="connsiteX7" fmla="*/ 1035 w 384588"/>
              <a:gd name="connsiteY7" fmla="*/ 319303 h 322497"/>
              <a:gd name="connsiteX8" fmla="*/ 0 w 384588"/>
              <a:gd name="connsiteY8" fmla="*/ 298802 h 322497"/>
              <a:gd name="connsiteX9" fmla="*/ 1382 w 384588"/>
              <a:gd name="connsiteY9" fmla="*/ 271426 h 322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4588" h="322497">
                <a:moveTo>
                  <a:pt x="191097" y="0"/>
                </a:moveTo>
                <a:lnTo>
                  <a:pt x="383391" y="275117"/>
                </a:lnTo>
                <a:lnTo>
                  <a:pt x="383392" y="275117"/>
                </a:lnTo>
                <a:lnTo>
                  <a:pt x="384588" y="298808"/>
                </a:lnTo>
                <a:lnTo>
                  <a:pt x="383392" y="322497"/>
                </a:lnTo>
                <a:lnTo>
                  <a:pt x="383391" y="322497"/>
                </a:lnTo>
                <a:lnTo>
                  <a:pt x="191097" y="47380"/>
                </a:lnTo>
                <a:lnTo>
                  <a:pt x="1035" y="319303"/>
                </a:lnTo>
                <a:lnTo>
                  <a:pt x="0" y="298802"/>
                </a:lnTo>
                <a:lnTo>
                  <a:pt x="1382" y="271426"/>
                </a:lnTo>
                <a:close/>
              </a:path>
            </a:pathLst>
          </a:custGeom>
          <a:solidFill>
            <a:sysClr val="windowText" lastClr="000000">
              <a:alpha val="3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1535034-56FB-1AC9-093F-278A2B84A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7336" y="165333"/>
            <a:ext cx="4909625" cy="691978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defRPr/>
            </a:pPr>
            <a:r>
              <a:rPr lang="en-PH" sz="2400" b="1" dirty="0">
                <a:solidFill>
                  <a:srgbClr val="006D3C"/>
                </a:solidFill>
              </a:rPr>
              <a:t>Migration and support </a:t>
            </a:r>
            <a:endParaRPr lang="en-PH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10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382394" y="1856667"/>
            <a:ext cx="8379212" cy="115641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Clr>
                <a:srgbClr val="006D3C"/>
              </a:buClr>
              <a:buSzPct val="150000"/>
              <a:buNone/>
            </a:pPr>
            <a:r>
              <a:rPr lang="en-IN" sz="5400" b="1" dirty="0"/>
              <a:t>Thank you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7FF991-DAA4-4038-B80E-89EF79B6A5D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ED875081-B292-4D69-B31C-7151EBF92190}"/>
              </a:ext>
            </a:extLst>
          </p:cNvPr>
          <p:cNvSpPr txBox="1">
            <a:spLocks/>
          </p:cNvSpPr>
          <p:nvPr/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6A4C31B6-1B62-4B4E-9D00-AE32F870770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D6F920-87AE-431A-961F-43D7ED78B424}"/>
              </a:ext>
            </a:extLst>
          </p:cNvPr>
          <p:cNvSpPr txBox="1"/>
          <p:nvPr/>
        </p:nvSpPr>
        <p:spPr>
          <a:xfrm>
            <a:off x="3475731" y="4577192"/>
            <a:ext cx="1961434" cy="8803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b="1" dirty="0"/>
              <a:t>Contact us</a:t>
            </a:r>
            <a:endParaRPr lang="en-US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hlinkClick r:id="rId3"/>
              </a:rPr>
              <a:t>A.AIH@AfDB.org</a:t>
            </a:r>
            <a:r>
              <a:rPr lang="en-US" b="1" dirty="0"/>
              <a:t>  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667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357336" y="165333"/>
            <a:ext cx="4909625" cy="691978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defRPr/>
            </a:pPr>
            <a:r>
              <a:rPr lang="en-PH" sz="3200" b="1" dirty="0">
                <a:solidFill>
                  <a:srgbClr val="006D3C"/>
                </a:solidFill>
              </a:rPr>
              <a:t>Background</a:t>
            </a:r>
            <a:endParaRPr lang="en-PH" sz="2400" b="1" dirty="0">
              <a:solidFill>
                <a:srgbClr val="006D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7FF991-DAA4-4038-B80E-89EF79B6A5D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59" name="Image 58">
            <a:extLst>
              <a:ext uri="{FF2B5EF4-FFF2-40B4-BE49-F238E27FC236}">
                <a16:creationId xmlns:a16="http://schemas.microsoft.com/office/drawing/2014/main" id="{B0FDA2DF-2F6F-47EE-B118-994119851E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9515" y="2196225"/>
            <a:ext cx="1794485" cy="18331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65EF349-1C39-4552-8D3C-859817D771DA}"/>
              </a:ext>
            </a:extLst>
          </p:cNvPr>
          <p:cNvSpPr txBox="1"/>
          <p:nvPr/>
        </p:nvSpPr>
        <p:spPr>
          <a:xfrm>
            <a:off x="90711" y="1661852"/>
            <a:ext cx="709704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Clr>
                <a:srgbClr val="385723"/>
              </a:buClr>
              <a:buSzPct val="150000"/>
            </a:pPr>
            <a:endParaRPr lang="en-US" dirty="0"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 the request of African Heads of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State,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the bank launched the </a:t>
            </a: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Africa Information Highway (AIH)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initiative. </a:t>
            </a: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buClr>
                <a:srgbClr val="385723"/>
              </a:buClr>
              <a:buSzPct val="150000"/>
            </a:pPr>
            <a:endParaRPr lang="en-US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initiative provided </a:t>
            </a: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Open Data Platforms (ODP)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all African countries, regional and sub-regional organizations to improve data dissemination and exchange </a:t>
            </a: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Under this initiative the Bank is </a:t>
            </a: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collaborating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with international organizations (IMF,UNSD, FAO,…)</a:t>
            </a:r>
          </a:p>
          <a:p>
            <a:pPr marL="285750" lvl="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1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357336" y="165333"/>
            <a:ext cx="4909625" cy="691978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defRPr/>
            </a:pPr>
            <a:r>
              <a:rPr lang="en-PH" sz="3200" b="1" dirty="0">
                <a:solidFill>
                  <a:srgbClr val="006D3C"/>
                </a:solidFill>
              </a:rPr>
              <a:t>ODP objectives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7FF991-DAA4-4038-B80E-89EF79B6A5D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8A61E472-FF43-4034-B350-96FE7FC9C40F}"/>
              </a:ext>
            </a:extLst>
          </p:cNvPr>
          <p:cNvSpPr txBox="1"/>
          <p:nvPr/>
        </p:nvSpPr>
        <p:spPr>
          <a:xfrm>
            <a:off x="184016" y="1310113"/>
            <a:ext cx="709704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Facilitating public </a:t>
            </a:r>
            <a:r>
              <a:rPr lang="en-US" b="1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access</a:t>
            </a:r>
            <a:r>
              <a:rPr lang="en-US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 to official statistics in all African countries, regional and sub-regional organizations</a:t>
            </a:r>
          </a:p>
          <a:p>
            <a:pPr marL="285750" lvl="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Enhancing data </a:t>
            </a:r>
            <a:r>
              <a:rPr lang="en-US" b="1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openness</a:t>
            </a:r>
            <a:r>
              <a:rPr lang="en-US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 and </a:t>
            </a:r>
            <a:r>
              <a:rPr lang="en-US" b="1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transparency</a:t>
            </a:r>
            <a:r>
              <a:rPr lang="en-US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 in Africa </a:t>
            </a: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285750" lvl="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Reducing reporting burden, using standards such as </a:t>
            </a:r>
            <a:r>
              <a:rPr lang="en-US" b="1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SDMX</a:t>
            </a:r>
            <a:endParaRPr lang="en-US" dirty="0"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285750" lvl="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19B0422-54C1-FF2F-50EC-01B7AA31A2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89" y="3218796"/>
            <a:ext cx="7097046" cy="3073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481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357336" y="165333"/>
            <a:ext cx="4909625" cy="691978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defRPr/>
            </a:pPr>
            <a:r>
              <a:rPr lang="en-PH" sz="2400" b="1" dirty="0">
                <a:solidFill>
                  <a:srgbClr val="006D3C"/>
                </a:solidFill>
              </a:rPr>
              <a:t>After 10 years</a:t>
            </a:r>
            <a:endParaRPr lang="en-PH" sz="2400" b="1" dirty="0">
              <a:solidFill>
                <a:srgbClr val="FF993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7FF991-DAA4-4038-B80E-89EF79B6A5D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4DCC5103-43E9-4A5F-9A9A-1161B3215E04}"/>
              </a:ext>
            </a:extLst>
          </p:cNvPr>
          <p:cNvGrpSpPr/>
          <p:nvPr/>
        </p:nvGrpSpPr>
        <p:grpSpPr>
          <a:xfrm>
            <a:off x="6326954" y="1822471"/>
            <a:ext cx="2709673" cy="2715208"/>
            <a:chOff x="634480" y="1943769"/>
            <a:chExt cx="2709673" cy="2715208"/>
          </a:xfrm>
        </p:grpSpPr>
        <p:sp>
          <p:nvSpPr>
            <p:cNvPr id="3" name="Organigramme : Connecteur 2">
              <a:extLst>
                <a:ext uri="{FF2B5EF4-FFF2-40B4-BE49-F238E27FC236}">
                  <a16:creationId xmlns:a16="http://schemas.microsoft.com/office/drawing/2014/main" id="{3704BDF7-E31F-9AE2-54D4-3C9C8814A9C1}"/>
                </a:ext>
              </a:extLst>
            </p:cNvPr>
            <p:cNvSpPr/>
            <p:nvPr/>
          </p:nvSpPr>
          <p:spPr>
            <a:xfrm>
              <a:off x="634480" y="1943769"/>
              <a:ext cx="2687217" cy="2715208"/>
            </a:xfrm>
            <a:prstGeom prst="flowChartConnector">
              <a:avLst/>
            </a:prstGeom>
            <a:solidFill>
              <a:srgbClr val="00B050"/>
            </a:solidFill>
            <a:ln>
              <a:solidFill>
                <a:srgbClr val="DE6F0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95EB3EC7-BE11-64BD-507A-337A66BEED26}"/>
                </a:ext>
              </a:extLst>
            </p:cNvPr>
            <p:cNvSpPr txBox="1"/>
            <p:nvPr/>
          </p:nvSpPr>
          <p:spPr>
            <a:xfrm>
              <a:off x="656936" y="3070540"/>
              <a:ext cx="2687217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PH" sz="3200" b="1" dirty="0">
                  <a:solidFill>
                    <a:schemeClr val="bg1"/>
                  </a:solidFill>
                </a:rPr>
                <a:t>Achievements</a:t>
              </a:r>
              <a:endParaRPr lang="fr-FR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ZoneTexte 5">
            <a:extLst>
              <a:ext uri="{FF2B5EF4-FFF2-40B4-BE49-F238E27FC236}">
                <a16:creationId xmlns:a16="http://schemas.microsoft.com/office/drawing/2014/main" id="{C0C4CFB3-A6EC-8B48-D135-8F09E156B835}"/>
              </a:ext>
            </a:extLst>
          </p:cNvPr>
          <p:cNvSpPr txBox="1"/>
          <p:nvPr/>
        </p:nvSpPr>
        <p:spPr>
          <a:xfrm>
            <a:off x="129829" y="1333414"/>
            <a:ext cx="579123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1800" i="0" dirty="0">
                <a:solidFill>
                  <a:srgbClr val="2424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Number of countries using ODP: 50</a:t>
            </a:r>
          </a:p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en-GB" sz="1800" i="0" dirty="0">
              <a:solidFill>
                <a:srgbClr val="24242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1800" i="0" dirty="0">
                <a:solidFill>
                  <a:srgbClr val="2424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Sub regional organization using the Open Data Platform: COMESA, AFRISTAT, East African Community, ECCAS, BCEAO, BEAC</a:t>
            </a:r>
          </a:p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en-GB" sz="1800" i="0" dirty="0">
              <a:solidFill>
                <a:srgbClr val="24242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1800" i="0" dirty="0">
                <a:solidFill>
                  <a:srgbClr val="2424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Number of countries already implementing </a:t>
            </a:r>
            <a:r>
              <a:rPr lang="en-GB" sz="1800" i="0" dirty="0" err="1">
                <a:solidFill>
                  <a:srgbClr val="2424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eGDDS</a:t>
            </a:r>
            <a:r>
              <a:rPr lang="en-GB" sz="1800" i="0" dirty="0">
                <a:solidFill>
                  <a:srgbClr val="2424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38</a:t>
            </a:r>
          </a:p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en-GB" sz="1800" i="0" dirty="0">
              <a:solidFill>
                <a:srgbClr val="24242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1800" i="0" dirty="0">
                <a:solidFill>
                  <a:srgbClr val="2424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Number of Datasets on the ODP: 15 560 (4799 datasets published in the two last year 2022/2023)</a:t>
            </a:r>
          </a:p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en-GB" sz="1800" i="0" dirty="0">
              <a:solidFill>
                <a:srgbClr val="24242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1800" i="0" dirty="0">
                <a:solidFill>
                  <a:srgbClr val="2424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Average number of visits per month: 180 000</a:t>
            </a: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b="1" dirty="0">
              <a:solidFill>
                <a:srgbClr val="964B00"/>
              </a:solidFill>
              <a:latin typeface="Segoe UI Symbol" panose="020B05020402040202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30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357336" y="165333"/>
            <a:ext cx="4909625" cy="691978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defRPr/>
            </a:pPr>
            <a:r>
              <a:rPr lang="en-PH" sz="2400" b="1" dirty="0">
                <a:solidFill>
                  <a:srgbClr val="006D3C"/>
                </a:solidFill>
              </a:rPr>
              <a:t>2023 country and regional actions</a:t>
            </a:r>
            <a:endParaRPr lang="en-PH" sz="2400" b="1" dirty="0">
              <a:solidFill>
                <a:srgbClr val="FF993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7FF991-DAA4-4038-B80E-89EF79B6A5D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3" name="Organigramme : Connecteur 2">
            <a:extLst>
              <a:ext uri="{FF2B5EF4-FFF2-40B4-BE49-F238E27FC236}">
                <a16:creationId xmlns:a16="http://schemas.microsoft.com/office/drawing/2014/main" id="{3704BDF7-E31F-9AE2-54D4-3C9C8814A9C1}"/>
              </a:ext>
            </a:extLst>
          </p:cNvPr>
          <p:cNvSpPr/>
          <p:nvPr/>
        </p:nvSpPr>
        <p:spPr>
          <a:xfrm>
            <a:off x="634480" y="1943769"/>
            <a:ext cx="2687217" cy="2715208"/>
          </a:xfrm>
          <a:prstGeom prst="flowChartConnector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BC00F30-886C-CF10-9407-BEB6BB845E25}"/>
              </a:ext>
            </a:extLst>
          </p:cNvPr>
          <p:cNvSpPr txBox="1"/>
          <p:nvPr/>
        </p:nvSpPr>
        <p:spPr>
          <a:xfrm>
            <a:off x="4114096" y="1639380"/>
            <a:ext cx="4909625" cy="3303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1800" i="0" dirty="0">
                <a:solidFill>
                  <a:srgbClr val="2424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Country customized program: 10</a:t>
            </a:r>
          </a:p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en-GB" sz="1800" i="0" dirty="0">
              <a:solidFill>
                <a:srgbClr val="24242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1800" i="0" dirty="0">
                <a:solidFill>
                  <a:srgbClr val="2424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Country Technical Assistance missions: 24</a:t>
            </a:r>
          </a:p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en-GB" sz="1800" i="0" dirty="0">
              <a:solidFill>
                <a:srgbClr val="24242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1800" i="0" dirty="0">
                <a:solidFill>
                  <a:srgbClr val="2424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Number of sub-regional workshops organized this year: 8</a:t>
            </a:r>
          </a:p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en-GB" sz="1800" i="0" dirty="0">
              <a:solidFill>
                <a:srgbClr val="24242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2424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Collaboration with BMGF 12 countries</a:t>
            </a:r>
          </a:p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en-GB" sz="1800" i="0" dirty="0">
              <a:solidFill>
                <a:srgbClr val="24242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5EB3EC7-BE11-64BD-507A-337A66BEED26}"/>
              </a:ext>
            </a:extLst>
          </p:cNvPr>
          <p:cNvSpPr txBox="1"/>
          <p:nvPr/>
        </p:nvSpPr>
        <p:spPr>
          <a:xfrm>
            <a:off x="961053" y="2978208"/>
            <a:ext cx="20340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H" sz="3600" b="1" dirty="0">
                <a:solidFill>
                  <a:schemeClr val="bg1"/>
                </a:solidFill>
              </a:rPr>
              <a:t>Activities</a:t>
            </a:r>
            <a:endParaRPr lang="fr-FR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5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357336" y="165333"/>
            <a:ext cx="4909625" cy="691978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defRPr/>
            </a:pPr>
            <a:r>
              <a:rPr lang="en-PH" sz="2400" b="1" dirty="0">
                <a:solidFill>
                  <a:srgbClr val="006D3C"/>
                </a:solidFill>
              </a:rPr>
              <a:t>After 10 years:  </a:t>
            </a:r>
            <a:r>
              <a:rPr lang="en-PH" sz="2400" b="1" dirty="0">
                <a:solidFill>
                  <a:schemeClr val="tx2"/>
                </a:solidFill>
              </a:rPr>
              <a:t>Strengths</a:t>
            </a:r>
            <a:r>
              <a:rPr lang="en-PH" sz="2400" b="1" dirty="0">
                <a:solidFill>
                  <a:srgbClr val="006D3C"/>
                </a:solidFill>
              </a:rPr>
              <a:t> / </a:t>
            </a:r>
            <a:r>
              <a:rPr lang="en-PH" sz="2400" b="1" dirty="0">
                <a:solidFill>
                  <a:srgbClr val="FF9933"/>
                </a:solidFill>
              </a:rPr>
              <a:t>Weaknesses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7FF991-DAA4-4038-B80E-89EF79B6A5D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" name="Organigramme : Connecteur 2">
            <a:extLst>
              <a:ext uri="{FF2B5EF4-FFF2-40B4-BE49-F238E27FC236}">
                <a16:creationId xmlns:a16="http://schemas.microsoft.com/office/drawing/2014/main" id="{3704BDF7-E31F-9AE2-54D4-3C9C8814A9C1}"/>
              </a:ext>
            </a:extLst>
          </p:cNvPr>
          <p:cNvSpPr/>
          <p:nvPr/>
        </p:nvSpPr>
        <p:spPr>
          <a:xfrm>
            <a:off x="634480" y="1943769"/>
            <a:ext cx="2687217" cy="2715208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BC00F30-886C-CF10-9407-BEB6BB845E25}"/>
              </a:ext>
            </a:extLst>
          </p:cNvPr>
          <p:cNvSpPr txBox="1"/>
          <p:nvPr/>
        </p:nvSpPr>
        <p:spPr>
          <a:xfrm>
            <a:off x="4114096" y="1639380"/>
            <a:ext cx="490962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2"/>
                </a:solidFill>
                <a:latin typeface="Segoe UI Symbol" panose="020B0502040204020203" pitchFamily="34" charset="0"/>
                <a:cs typeface="Times New Roman" panose="02020603050405020304" pitchFamily="18" charset="0"/>
              </a:rPr>
              <a:t>Interconnected</a:t>
            </a:r>
            <a:r>
              <a:rPr lang="en-US" dirty="0">
                <a:latin typeface="Segoe UI Symbol" panose="020B0502040204020203" pitchFamily="34" charset="0"/>
                <a:cs typeface="Times New Roman" panose="02020603050405020304" pitchFamily="18" charset="0"/>
              </a:rPr>
              <a:t> ODPs for all 54 Africans countries and regional institutions </a:t>
            </a: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dirty="0">
              <a:latin typeface="Segoe UI Symbol" panose="020B0502040204020203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IN" b="1" dirty="0">
                <a:solidFill>
                  <a:schemeClr val="tx2"/>
                </a:solidFill>
                <a:latin typeface="Segoe UI Symbol" panose="020B0502040204020203" pitchFamily="34" charset="0"/>
                <a:cs typeface="Times New Roman" panose="02020603050405020304" pitchFamily="18" charset="0"/>
              </a:rPr>
              <a:t>Easy loading </a:t>
            </a:r>
            <a:r>
              <a:rPr lang="en-IN" dirty="0">
                <a:latin typeface="Segoe UI Symbol" panose="020B0502040204020203" pitchFamily="34" charset="0"/>
                <a:cs typeface="Times New Roman" panose="02020603050405020304" pitchFamily="18" charset="0"/>
              </a:rPr>
              <a:t>data in an Excel file </a:t>
            </a:r>
          </a:p>
          <a:p>
            <a:pPr algn="just">
              <a:buClr>
                <a:srgbClr val="385723"/>
              </a:buClr>
              <a:buSzPct val="150000"/>
            </a:pPr>
            <a:endParaRPr lang="en-IN" dirty="0">
              <a:latin typeface="Segoe UI Symbol" panose="020B0502040204020203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IN" dirty="0">
              <a:latin typeface="Segoe UI Symbol" panose="020B0502040204020203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IN" dirty="0">
                <a:latin typeface="Segoe UI Symbol" panose="020B0502040204020203" pitchFamily="34" charset="0"/>
                <a:cs typeface="Times New Roman" panose="02020603050405020304" pitchFamily="18" charset="0"/>
              </a:rPr>
              <a:t>Ability  to browse, search and </a:t>
            </a:r>
            <a:r>
              <a:rPr lang="en-IN" b="1" dirty="0">
                <a:solidFill>
                  <a:schemeClr val="tx2"/>
                </a:solidFill>
                <a:latin typeface="Segoe UI Symbol" panose="020B0502040204020203" pitchFamily="34" charset="0"/>
                <a:cs typeface="Times New Roman" panose="02020603050405020304" pitchFamily="18" charset="0"/>
              </a:rPr>
              <a:t>reuse</a:t>
            </a:r>
            <a:r>
              <a:rPr lang="en-IN" dirty="0">
                <a:latin typeface="Segoe UI Symbol" panose="020B0502040204020203" pitchFamily="34" charset="0"/>
                <a:cs typeface="Times New Roman" panose="02020603050405020304" pitchFamily="18" charset="0"/>
              </a:rPr>
              <a:t> data</a:t>
            </a:r>
          </a:p>
          <a:p>
            <a:pPr algn="just">
              <a:buClr>
                <a:srgbClr val="385723"/>
              </a:buClr>
              <a:buSzPct val="150000"/>
            </a:pPr>
            <a:endParaRPr lang="en-IN" dirty="0">
              <a:latin typeface="Segoe UI Symbol" panose="020B0502040204020203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IN" dirty="0">
                <a:latin typeface="Segoe UI Symbol" panose="020B0502040204020203" pitchFamily="34" charset="0"/>
                <a:cs typeface="Times New Roman" panose="02020603050405020304" pitchFamily="18" charset="0"/>
              </a:rPr>
              <a:t>Ability to build </a:t>
            </a:r>
            <a:r>
              <a:rPr lang="en-IN" b="1" dirty="0">
                <a:solidFill>
                  <a:schemeClr val="tx2"/>
                </a:solidFill>
                <a:latin typeface="Segoe UI Symbol" panose="020B0502040204020203" pitchFamily="34" charset="0"/>
                <a:cs typeface="Times New Roman" panose="02020603050405020304" pitchFamily="18" charset="0"/>
              </a:rPr>
              <a:t>dashboards</a:t>
            </a:r>
            <a:r>
              <a:rPr lang="en-IN" dirty="0">
                <a:latin typeface="Segoe UI Symbol" panose="020B0502040204020203" pitchFamily="34" charset="0"/>
                <a:cs typeface="Times New Roman" panose="02020603050405020304" pitchFamily="18" charset="0"/>
              </a:rPr>
              <a:t> and visualizations</a:t>
            </a: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IN" dirty="0">
              <a:latin typeface="Segoe UI Symbol" panose="020B0502040204020203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IN" dirty="0">
                <a:latin typeface="Segoe UI Symbol" panose="020B0502040204020203" pitchFamily="34" charset="0"/>
                <a:cs typeface="Times New Roman" panose="02020603050405020304" pitchFamily="18" charset="0"/>
              </a:rPr>
              <a:t>Data is </a:t>
            </a:r>
            <a:r>
              <a:rPr lang="en-IN" b="1" dirty="0">
                <a:solidFill>
                  <a:schemeClr val="tx2"/>
                </a:solidFill>
                <a:latin typeface="Segoe UI Symbol" panose="020B0502040204020203" pitchFamily="34" charset="0"/>
                <a:cs typeface="Times New Roman" panose="02020603050405020304" pitchFamily="18" charset="0"/>
              </a:rPr>
              <a:t>downloadable</a:t>
            </a:r>
            <a:r>
              <a:rPr lang="en-IN" dirty="0">
                <a:latin typeface="Segoe UI Symbol" panose="020B0502040204020203" pitchFamily="34" charset="0"/>
                <a:cs typeface="Times New Roman" panose="02020603050405020304" pitchFamily="18" charset="0"/>
              </a:rPr>
              <a:t> in </a:t>
            </a:r>
            <a:r>
              <a:rPr lang="en-IN" b="1" dirty="0">
                <a:solidFill>
                  <a:schemeClr val="tx2"/>
                </a:solidFill>
                <a:latin typeface="Segoe UI Symbol" panose="020B0502040204020203" pitchFamily="34" charset="0"/>
                <a:cs typeface="Times New Roman" panose="02020603050405020304" pitchFamily="18" charset="0"/>
              </a:rPr>
              <a:t>open formats </a:t>
            </a:r>
            <a:r>
              <a:rPr lang="en-IN" dirty="0">
                <a:latin typeface="Segoe UI Symbol" panose="020B0502040204020203" pitchFamily="34" charset="0"/>
                <a:cs typeface="Times New Roman" panose="02020603050405020304" pitchFamily="18" charset="0"/>
              </a:rPr>
              <a:t>(XLSX, CSV, XML, JSON …)</a:t>
            </a:r>
            <a:endParaRPr lang="en-US" sz="1800" dirty="0">
              <a:effectLst/>
              <a:latin typeface="Segoe UI Symbol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5EB3EC7-BE11-64BD-507A-337A66BEED26}"/>
              </a:ext>
            </a:extLst>
          </p:cNvPr>
          <p:cNvSpPr txBox="1"/>
          <p:nvPr/>
        </p:nvSpPr>
        <p:spPr>
          <a:xfrm>
            <a:off x="961053" y="2978208"/>
            <a:ext cx="20340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H" sz="3600" b="1" dirty="0">
                <a:solidFill>
                  <a:schemeClr val="bg1"/>
                </a:solidFill>
              </a:rPr>
              <a:t>Strengths</a:t>
            </a:r>
            <a:endParaRPr lang="fr-FR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555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357336" y="165333"/>
            <a:ext cx="4909625" cy="691978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defRPr/>
            </a:pPr>
            <a:r>
              <a:rPr lang="en-PH" sz="2400" b="1" dirty="0">
                <a:solidFill>
                  <a:srgbClr val="006D3C"/>
                </a:solidFill>
              </a:rPr>
              <a:t>After 10 years:  </a:t>
            </a:r>
            <a:r>
              <a:rPr lang="en-PH" sz="2400" b="1" dirty="0">
                <a:solidFill>
                  <a:schemeClr val="tx2"/>
                </a:solidFill>
              </a:rPr>
              <a:t>Strengths</a:t>
            </a:r>
            <a:r>
              <a:rPr lang="en-PH" sz="2400" b="1" dirty="0">
                <a:solidFill>
                  <a:srgbClr val="006D3C"/>
                </a:solidFill>
              </a:rPr>
              <a:t> / </a:t>
            </a:r>
            <a:r>
              <a:rPr lang="en-PH" sz="2400" b="1" dirty="0">
                <a:solidFill>
                  <a:srgbClr val="FF9933"/>
                </a:solidFill>
              </a:rPr>
              <a:t>Weaknesses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7FF991-DAA4-4038-B80E-89EF79B6A5D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4DCC5103-43E9-4A5F-9A9A-1161B3215E04}"/>
              </a:ext>
            </a:extLst>
          </p:cNvPr>
          <p:cNvGrpSpPr/>
          <p:nvPr/>
        </p:nvGrpSpPr>
        <p:grpSpPr>
          <a:xfrm>
            <a:off x="6326954" y="1822471"/>
            <a:ext cx="2687217" cy="2715208"/>
            <a:chOff x="634480" y="1943769"/>
            <a:chExt cx="2687217" cy="2715208"/>
          </a:xfrm>
        </p:grpSpPr>
        <p:sp>
          <p:nvSpPr>
            <p:cNvPr id="3" name="Organigramme : Connecteur 2">
              <a:extLst>
                <a:ext uri="{FF2B5EF4-FFF2-40B4-BE49-F238E27FC236}">
                  <a16:creationId xmlns:a16="http://schemas.microsoft.com/office/drawing/2014/main" id="{3704BDF7-E31F-9AE2-54D4-3C9C8814A9C1}"/>
                </a:ext>
              </a:extLst>
            </p:cNvPr>
            <p:cNvSpPr/>
            <p:nvPr/>
          </p:nvSpPr>
          <p:spPr>
            <a:xfrm>
              <a:off x="634480" y="1943769"/>
              <a:ext cx="2687217" cy="2715208"/>
            </a:xfrm>
            <a:prstGeom prst="flowChartConnector">
              <a:avLst/>
            </a:prstGeom>
            <a:solidFill>
              <a:srgbClr val="DE6F00"/>
            </a:solidFill>
            <a:ln>
              <a:solidFill>
                <a:srgbClr val="DE6F0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95EB3EC7-BE11-64BD-507A-337A66BEED26}"/>
                </a:ext>
              </a:extLst>
            </p:cNvPr>
            <p:cNvSpPr txBox="1"/>
            <p:nvPr/>
          </p:nvSpPr>
          <p:spPr>
            <a:xfrm>
              <a:off x="853749" y="2978207"/>
              <a:ext cx="2248678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PH" sz="3600" b="1" dirty="0">
                  <a:solidFill>
                    <a:schemeClr val="bg1"/>
                  </a:solidFill>
                </a:rPr>
                <a:t>Weakness</a:t>
              </a:r>
              <a:endParaRPr lang="fr-FR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ZoneTexte 5">
            <a:extLst>
              <a:ext uri="{FF2B5EF4-FFF2-40B4-BE49-F238E27FC236}">
                <a16:creationId xmlns:a16="http://schemas.microsoft.com/office/drawing/2014/main" id="{C0C4CFB3-A6EC-8B48-D135-8F09E156B835}"/>
              </a:ext>
            </a:extLst>
          </p:cNvPr>
          <p:cNvSpPr txBox="1"/>
          <p:nvPr/>
        </p:nvSpPr>
        <p:spPr>
          <a:xfrm>
            <a:off x="129829" y="1333414"/>
            <a:ext cx="57912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is </a:t>
            </a:r>
            <a:r>
              <a:rPr lang="en-US" b="1" dirty="0">
                <a:solidFill>
                  <a:srgbClr val="964B00"/>
                </a:solidFill>
                <a:latin typeface="Segoe UI Symbol" panose="020B0502040204020203" pitchFamily="34" charset="0"/>
                <a:cs typeface="Times New Roman" panose="02020603050405020304" pitchFamily="18" charset="0"/>
              </a:rPr>
              <a:t>only</a:t>
            </a: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managed via </a:t>
            </a:r>
            <a:r>
              <a:rPr lang="en-US" b="1" dirty="0">
                <a:solidFill>
                  <a:srgbClr val="964B00"/>
                </a:solidFill>
                <a:latin typeface="Segoe UI Symbol" panose="020B0502040204020203" pitchFamily="34" charset="0"/>
                <a:cs typeface="Times New Roman" panose="02020603050405020304" pitchFamily="18" charset="0"/>
              </a:rPr>
              <a:t>datasets</a:t>
            </a: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 No query or data views)</a:t>
            </a: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dirty="0">
              <a:latin typeface="Segoe UI Symbol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en-US" b="1" dirty="0">
                <a:solidFill>
                  <a:srgbClr val="964B00"/>
                </a:solidFill>
                <a:latin typeface="Segoe UI Symbol" panose="020B0502040204020203" pitchFamily="34" charset="0"/>
                <a:cs typeface="Times New Roman" panose="02020603050405020304" pitchFamily="18" charset="0"/>
              </a:rPr>
              <a:t>SDMX native </a:t>
            </a: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platform </a:t>
            </a: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dirty="0">
              <a:latin typeface="Segoe UI Symbol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Challenges to </a:t>
            </a:r>
            <a:r>
              <a:rPr lang="en-US" b="1" dirty="0">
                <a:solidFill>
                  <a:srgbClr val="964B00"/>
                </a:solidFill>
                <a:latin typeface="Segoe UI Symbol" panose="020B0502040204020203" pitchFamily="34" charset="0"/>
                <a:cs typeface="Times New Roman" panose="02020603050405020304" pitchFamily="18" charset="0"/>
              </a:rPr>
              <a:t>reuse</a:t>
            </a: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dimensions or code lists </a:t>
            </a: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dirty="0">
              <a:latin typeface="Segoe UI Symbol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Challenges to </a:t>
            </a:r>
            <a:r>
              <a:rPr lang="en-US" b="1" dirty="0">
                <a:solidFill>
                  <a:srgbClr val="964B00"/>
                </a:solidFill>
                <a:latin typeface="Segoe UI Symbol" panose="020B0502040204020203" pitchFamily="34" charset="0"/>
                <a:cs typeface="Times New Roman" panose="02020603050405020304" pitchFamily="18" charset="0"/>
              </a:rPr>
              <a:t>categorize</a:t>
            </a: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datasets by domains/topics</a:t>
            </a: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dirty="0">
              <a:latin typeface="Segoe UI Symbol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Cannot be </a:t>
            </a:r>
            <a:r>
              <a:rPr lang="en-US" b="1" dirty="0">
                <a:solidFill>
                  <a:srgbClr val="964B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deployed</a:t>
            </a: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on country servers</a:t>
            </a: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dirty="0">
              <a:latin typeface="Segoe UI Symbol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Challenges to reuse/improve the </a:t>
            </a:r>
            <a:r>
              <a:rPr lang="en-US" b="1" dirty="0">
                <a:solidFill>
                  <a:srgbClr val="964B00"/>
                </a:solidFill>
                <a:latin typeface="Segoe UI Symbol" panose="020B0502040204020203" pitchFamily="34" charset="0"/>
                <a:cs typeface="Times New Roman" panose="02020603050405020304" pitchFamily="18" charset="0"/>
              </a:rPr>
              <a:t>source code</a:t>
            </a:r>
          </a:p>
        </p:txBody>
      </p:sp>
    </p:spTree>
    <p:extLst>
      <p:ext uri="{BB962C8B-B14F-4D97-AF65-F5344CB8AC3E}">
        <p14:creationId xmlns:p14="http://schemas.microsoft.com/office/powerpoint/2010/main" val="217623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357336" y="165333"/>
            <a:ext cx="4909625" cy="691978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defRPr/>
            </a:pPr>
            <a:r>
              <a:rPr lang="en-PH" sz="2400" b="1" dirty="0">
                <a:solidFill>
                  <a:srgbClr val="006D3C"/>
                </a:solidFill>
              </a:rPr>
              <a:t>After 10 years:  </a:t>
            </a:r>
            <a:r>
              <a:rPr lang="en-PH" sz="2800" b="1" dirty="0">
                <a:solidFill>
                  <a:schemeClr val="tx1"/>
                </a:solidFill>
              </a:rPr>
              <a:t>Expectations</a:t>
            </a:r>
            <a:endParaRPr lang="en-PH" sz="24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7FF991-DAA4-4038-B80E-89EF79B6A5D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65EF349-1C39-4552-8D3C-859817D771DA}"/>
              </a:ext>
            </a:extLst>
          </p:cNvPr>
          <p:cNvSpPr txBox="1"/>
          <p:nvPr/>
        </p:nvSpPr>
        <p:spPr>
          <a:xfrm>
            <a:off x="3524376" y="1119392"/>
            <a:ext cx="533970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Clr>
                <a:srgbClr val="385723"/>
              </a:buClr>
              <a:buSzPct val="150000"/>
            </a:pPr>
            <a:endParaRPr lang="en-US" dirty="0"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 an </a:t>
            </a:r>
            <a:r>
              <a:rPr lang="en-US" b="1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SDMX</a:t>
            </a: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native application (input data and structure in SDMX)</a:t>
            </a:r>
          </a:p>
          <a:p>
            <a:pPr algn="just">
              <a:buClr>
                <a:srgbClr val="385723"/>
              </a:buClr>
              <a:buSzPct val="150000"/>
            </a:pPr>
            <a:endParaRPr lang="en-US" dirty="0">
              <a:latin typeface="Segoe UI Symbol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sz="1800" dirty="0"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Harmonize data </a:t>
            </a:r>
            <a:r>
              <a:rPr lang="en-US" sz="1800" b="1" dirty="0"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structure</a:t>
            </a:r>
            <a:r>
              <a:rPr lang="en-US" sz="1800" dirty="0"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codification</a:t>
            </a: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sz="1800" dirty="0">
              <a:effectLst/>
              <a:latin typeface="Segoe UI Symbol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Improve data </a:t>
            </a:r>
            <a:r>
              <a:rPr lang="en-US" b="1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accessibility</a:t>
            </a: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b="1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reusability</a:t>
            </a: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buClr>
                <a:srgbClr val="385723"/>
              </a:buClr>
              <a:buSzPct val="150000"/>
            </a:pP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( Standardized API)</a:t>
            </a: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dirty="0">
              <a:latin typeface="Segoe UI Symbol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sz="1800" dirty="0"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Improve </a:t>
            </a:r>
            <a:r>
              <a:rPr lang="en-US" sz="1800" b="1" dirty="0"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metadata</a:t>
            </a:r>
            <a:r>
              <a:rPr lang="en-US" sz="1800" dirty="0"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management and dissemination</a:t>
            </a: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dirty="0">
              <a:latin typeface="Segoe UI Symbol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Enhance and harmonize </a:t>
            </a:r>
            <a:r>
              <a:rPr lang="en-US" b="1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reporting </a:t>
            </a: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mechanisms ( </a:t>
            </a:r>
            <a:r>
              <a:rPr lang="en-US" i="1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 integrated platform</a:t>
            </a: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dirty="0">
              <a:latin typeface="Segoe UI Symbol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Optimize </a:t>
            </a:r>
            <a:r>
              <a:rPr lang="en-US" b="1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investments</a:t>
            </a: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data systems (</a:t>
            </a:r>
            <a:r>
              <a:rPr lang="en-US" i="1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reuse opensource modules and frameworks</a:t>
            </a: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800" dirty="0">
              <a:effectLst/>
              <a:latin typeface="Segoe UI Symbol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rganigramme : Connecteur 2">
            <a:extLst>
              <a:ext uri="{FF2B5EF4-FFF2-40B4-BE49-F238E27FC236}">
                <a16:creationId xmlns:a16="http://schemas.microsoft.com/office/drawing/2014/main" id="{4E8712E2-6260-8E93-1328-D4083EB57013}"/>
              </a:ext>
            </a:extLst>
          </p:cNvPr>
          <p:cNvSpPr/>
          <p:nvPr/>
        </p:nvSpPr>
        <p:spPr>
          <a:xfrm>
            <a:off x="279918" y="2186365"/>
            <a:ext cx="2687217" cy="2715208"/>
          </a:xfrm>
          <a:prstGeom prst="flowChartConnector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B69B339-9AD5-5BAE-97C6-453E5574BF09}"/>
              </a:ext>
            </a:extLst>
          </p:cNvPr>
          <p:cNvSpPr txBox="1"/>
          <p:nvPr/>
        </p:nvSpPr>
        <p:spPr>
          <a:xfrm>
            <a:off x="344824" y="3220803"/>
            <a:ext cx="2622311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PH" sz="3600" b="1" dirty="0">
                <a:solidFill>
                  <a:schemeClr val="bg1"/>
                </a:solidFill>
              </a:rPr>
              <a:t>Expectations</a:t>
            </a:r>
            <a:endParaRPr lang="fr-FR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91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7FF991-DAA4-4038-B80E-89EF79B6A5D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65EF349-1C39-4552-8D3C-859817D771DA}"/>
              </a:ext>
            </a:extLst>
          </p:cNvPr>
          <p:cNvSpPr txBox="1"/>
          <p:nvPr/>
        </p:nvSpPr>
        <p:spPr>
          <a:xfrm>
            <a:off x="4002833" y="1428586"/>
            <a:ext cx="470262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Clr>
                <a:srgbClr val="385723"/>
              </a:buClr>
              <a:buSzPct val="150000"/>
            </a:pPr>
            <a:endParaRPr lang="en-US" dirty="0"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sz="1800" dirty="0"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1800" b="1" dirty="0"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keep</a:t>
            </a:r>
            <a:r>
              <a:rPr lang="en-US" sz="1800" dirty="0"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</a:t>
            </a:r>
            <a:r>
              <a:rPr lang="en-US" sz="1800" dirty="0"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features and functionalities </a:t>
            </a: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dirty="0">
              <a:latin typeface="Segoe UI Symbol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sz="1800" dirty="0"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keep as much as possible ODP </a:t>
            </a:r>
            <a:r>
              <a:rPr lang="en-US" sz="1800" b="1" dirty="0"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user experiences </a:t>
            </a: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dirty="0">
              <a:latin typeface="Segoe UI Symbol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Keep</a:t>
            </a:r>
            <a:r>
              <a:rPr lang="en-US" sz="1800" dirty="0"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hiding</a:t>
            </a:r>
            <a:r>
              <a:rPr lang="en-US" sz="1800" dirty="0"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SDMX technical </a:t>
            </a:r>
            <a:r>
              <a:rPr lang="en-US" sz="1800" b="1" dirty="0"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complexities</a:t>
            </a:r>
            <a:r>
              <a:rPr lang="en-US" sz="1800" dirty="0"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offer an easy GUI fo</a:t>
            </a: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 data management </a:t>
            </a: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sz="1800" dirty="0">
              <a:effectLst/>
              <a:latin typeface="Segoe UI Symbol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enable an easy  and flexible </a:t>
            </a:r>
            <a:r>
              <a:rPr lang="en-US" b="1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deployment</a:t>
            </a: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with limited infrastructure (</a:t>
            </a:r>
            <a:r>
              <a:rPr lang="en-US" i="1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hybrid, AFDB cloud, countries premises</a:t>
            </a:r>
            <a:r>
              <a:rPr lang="en-US" dirty="0">
                <a:latin typeface="Segoe UI Symbol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dirty="0">
              <a:latin typeface="Segoe UI Symbol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385723"/>
              </a:buClr>
              <a:buSzPct val="150000"/>
            </a:pPr>
            <a:endParaRPr lang="en-US" sz="1800" dirty="0">
              <a:effectLst/>
              <a:latin typeface="Segoe UI Symbol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dirty="0">
              <a:latin typeface="Segoe UI Symbol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sz="1800" dirty="0">
              <a:effectLst/>
              <a:latin typeface="Segoe UI Symbol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385723"/>
              </a:buClr>
              <a:buSzPct val="150000"/>
              <a:buFont typeface="Wingdings" panose="05000000000000000000" pitchFamily="2" charset="2"/>
              <a:buChar char="§"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9163994-8265-2FA1-4EEF-21A72FA04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7336" y="165333"/>
            <a:ext cx="4909625" cy="691978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defRPr/>
            </a:pPr>
            <a:r>
              <a:rPr lang="en-PH" sz="2400" b="1" dirty="0">
                <a:solidFill>
                  <a:srgbClr val="006D3C"/>
                </a:solidFill>
              </a:rPr>
              <a:t>After 10 years: </a:t>
            </a:r>
            <a:r>
              <a:rPr lang="en-PH" sz="2400" b="1" dirty="0">
                <a:solidFill>
                  <a:schemeClr val="tx1"/>
                </a:solidFill>
              </a:rPr>
              <a:t>Expectations </a:t>
            </a:r>
            <a:endParaRPr lang="en-PH" sz="2400" b="1" dirty="0">
              <a:solidFill>
                <a:srgbClr val="006D3C"/>
              </a:solidFill>
            </a:endParaRPr>
          </a:p>
        </p:txBody>
      </p:sp>
      <p:sp>
        <p:nvSpPr>
          <p:cNvPr id="6" name="Organigramme : Connecteur 5">
            <a:extLst>
              <a:ext uri="{FF2B5EF4-FFF2-40B4-BE49-F238E27FC236}">
                <a16:creationId xmlns:a16="http://schemas.microsoft.com/office/drawing/2014/main" id="{9DE066D6-D6CF-B3B6-A9BB-C73F1178E6FC}"/>
              </a:ext>
            </a:extLst>
          </p:cNvPr>
          <p:cNvSpPr/>
          <p:nvPr/>
        </p:nvSpPr>
        <p:spPr>
          <a:xfrm>
            <a:off x="279918" y="2186365"/>
            <a:ext cx="2687217" cy="2715208"/>
          </a:xfrm>
          <a:prstGeom prst="flowChartConnector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318FEDB-43C7-75A2-6AAA-10F92B50C2C6}"/>
              </a:ext>
            </a:extLst>
          </p:cNvPr>
          <p:cNvSpPr txBox="1"/>
          <p:nvPr/>
        </p:nvSpPr>
        <p:spPr>
          <a:xfrm>
            <a:off x="344824" y="3220803"/>
            <a:ext cx="2622311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PH" sz="3600" b="1" dirty="0">
                <a:solidFill>
                  <a:schemeClr val="bg1"/>
                </a:solidFill>
              </a:rPr>
              <a:t>Expectations</a:t>
            </a:r>
            <a:endParaRPr lang="fr-FR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98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Retrospect">
  <a:themeElements>
    <a:clrScheme name="Custom 1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0070C0"/>
      </a:hlink>
      <a:folHlink>
        <a:srgbClr val="B26B0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36859</TotalTime>
  <Words>539</Words>
  <Application>Microsoft Office PowerPoint</Application>
  <PresentationFormat>On-screen Show (4:3)</PresentationFormat>
  <Paragraphs>120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Google Sans</vt:lpstr>
      <vt:lpstr>Segoe UI Symbol</vt:lpstr>
      <vt:lpstr>Wingdings</vt:lpstr>
      <vt:lpstr>Retrospect</vt:lpstr>
      <vt:lpstr>Custom Design</vt:lpstr>
      <vt:lpstr> Africa Information Highway:   A system upgrade for a native SDMX Open Data portal </vt:lpstr>
      <vt:lpstr>Background</vt:lpstr>
      <vt:lpstr>ODP objectives</vt:lpstr>
      <vt:lpstr>After 10 years</vt:lpstr>
      <vt:lpstr>2023 country and regional actions</vt:lpstr>
      <vt:lpstr>After 10 years:  Strengths / Weaknesses</vt:lpstr>
      <vt:lpstr>After 10 years:  Strengths / Weaknesses</vt:lpstr>
      <vt:lpstr>After 10 years:  Expectations</vt:lpstr>
      <vt:lpstr>After 10 years: Expectations </vt:lpstr>
      <vt:lpstr>ODP upgrade: Platform Architecture</vt:lpstr>
      <vt:lpstr>Migration and support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ADP Asia</dc:creator>
  <cp:lastModifiedBy>RAFIK</cp:lastModifiedBy>
  <cp:revision>1603</cp:revision>
  <cp:lastPrinted>2021-04-20T12:06:09Z</cp:lastPrinted>
  <dcterms:created xsi:type="dcterms:W3CDTF">2009-04-10T06:45:22Z</dcterms:created>
  <dcterms:modified xsi:type="dcterms:W3CDTF">2023-06-06T17:35:40Z</dcterms:modified>
</cp:coreProperties>
</file>