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3" r:id="rId2"/>
    <p:sldId id="304" r:id="rId3"/>
    <p:sldId id="302" r:id="rId4"/>
    <p:sldId id="271" r:id="rId5"/>
    <p:sldId id="277" r:id="rId6"/>
    <p:sldId id="283" r:id="rId7"/>
    <p:sldId id="284" r:id="rId8"/>
    <p:sldId id="279" r:id="rId9"/>
    <p:sldId id="285" r:id="rId10"/>
    <p:sldId id="274" r:id="rId11"/>
    <p:sldId id="280" r:id="rId12"/>
    <p:sldId id="286" r:id="rId13"/>
    <p:sldId id="282" r:id="rId14"/>
    <p:sldId id="281" r:id="rId15"/>
    <p:sldId id="288" r:id="rId16"/>
    <p:sldId id="289" r:id="rId17"/>
    <p:sldId id="305" r:id="rId18"/>
    <p:sldId id="272" r:id="rId19"/>
    <p:sldId id="287" r:id="rId20"/>
    <p:sldId id="299" r:id="rId21"/>
    <p:sldId id="295" r:id="rId22"/>
    <p:sldId id="294" r:id="rId23"/>
    <p:sldId id="296" r:id="rId24"/>
    <p:sldId id="300" r:id="rId25"/>
    <p:sldId id="292" r:id="rId26"/>
    <p:sldId id="301" r:id="rId27"/>
    <p:sldId id="266" r:id="rId28"/>
    <p:sldId id="270" r:id="rId29"/>
    <p:sldId id="269" r:id="rId3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D7EE"/>
    <a:srgbClr val="9AB4DE"/>
    <a:srgbClr val="C0CFEA"/>
    <a:srgbClr val="B4C7E7"/>
    <a:srgbClr val="5B9BD5"/>
    <a:srgbClr val="0070C0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6433" autoAdjust="0"/>
  </p:normalViewPr>
  <p:slideViewPr>
    <p:cSldViewPr snapToGrid="0">
      <p:cViewPr varScale="1">
        <p:scale>
          <a:sx n="115" d="100"/>
          <a:sy n="115" d="100"/>
        </p:scale>
        <p:origin x="1416" y="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838200" y="1528763"/>
            <a:ext cx="8137525" cy="92075"/>
            <a:chOff x="1381125" y="1528434"/>
            <a:chExt cx="7421880" cy="92153"/>
          </a:xfrm>
        </p:grpSpPr>
        <p:cxnSp>
          <p:nvCxnSpPr>
            <p:cNvPr id="7" name="Straight Connector 6"/>
            <p:cNvCxnSpPr/>
            <p:nvPr/>
          </p:nvCxnSpPr>
          <p:spPr>
            <a:xfrm rot="16200000">
              <a:off x="4992885" y="-2040428"/>
              <a:ext cx="0" cy="7223520"/>
            </a:xfrm>
            <a:prstGeom prst="line">
              <a:avLst/>
            </a:prstGeom>
            <a:ln w="22225"/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16200000">
              <a:off x="5052973" y="-1763131"/>
              <a:ext cx="0" cy="6767434"/>
            </a:xfrm>
            <a:prstGeom prst="line">
              <a:avLst/>
            </a:prstGeom>
            <a:ln w="22225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>
              <a:off x="5236854" y="-2037718"/>
              <a:ext cx="0" cy="7132302"/>
            </a:xfrm>
            <a:prstGeom prst="line">
              <a:avLst/>
            </a:prstGeom>
            <a:ln w="22225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pic>
        <p:nvPicPr>
          <p:cNvPr id="10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6075" y="214313"/>
            <a:ext cx="1281113" cy="31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3"/>
          <p:cNvGrpSpPr>
            <a:grpSpLocks/>
          </p:cNvGrpSpPr>
          <p:nvPr/>
        </p:nvGrpSpPr>
        <p:grpSpPr bwMode="auto">
          <a:xfrm>
            <a:off x="390525" y="136525"/>
            <a:ext cx="90488" cy="6584950"/>
            <a:chOff x="1047793" y="137160"/>
            <a:chExt cx="90062" cy="6583680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093614" y="319688"/>
              <a:ext cx="0" cy="6218625"/>
            </a:xfrm>
            <a:prstGeom prst="line">
              <a:avLst/>
            </a:prstGeom>
            <a:ln w="22225"/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137855" y="502215"/>
              <a:ext cx="0" cy="5853571"/>
            </a:xfrm>
            <a:prstGeom prst="line">
              <a:avLst/>
            </a:prstGeom>
            <a:ln w="22225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047793" y="137160"/>
              <a:ext cx="0" cy="6583680"/>
            </a:xfrm>
            <a:prstGeom prst="line">
              <a:avLst/>
            </a:prstGeom>
            <a:ln w="22225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8" y="1444625"/>
            <a:ext cx="280987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9"/>
          <p:cNvSpPr txBox="1">
            <a:spLocks noChangeArrowheads="1"/>
          </p:cNvSpPr>
          <p:nvPr/>
        </p:nvSpPr>
        <p:spPr bwMode="auto">
          <a:xfrm>
            <a:off x="3005138" y="623888"/>
            <a:ext cx="358298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sz="1600" dirty="0">
                <a:solidFill>
                  <a:srgbClr val="6A6A6A"/>
                </a:solidFill>
              </a:rPr>
              <a:t>Statistical Office of the Republic of Serbia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719072"/>
            <a:ext cx="7744968" cy="2532888"/>
          </a:xfrm>
        </p:spPr>
        <p:txBody>
          <a:bodyPr anchorCtr="0"/>
          <a:lstStyle>
            <a:lvl1pPr algn="ctr">
              <a:defRPr sz="3400">
                <a:solidFill>
                  <a:srgbClr val="4272CA"/>
                </a:solidFill>
                <a:effectLst>
                  <a:outerShdw blurRad="50800" dist="12700" algn="ctr" rotWithShape="0">
                    <a:srgbClr val="000000">
                      <a:alpha val="66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10512" y="4343400"/>
            <a:ext cx="5980176" cy="1252728"/>
          </a:xfr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337560" y="5852160"/>
            <a:ext cx="2743200" cy="548640"/>
          </a:xfrm>
        </p:spPr>
        <p:txBody>
          <a:bodyPr>
            <a:normAutofit/>
          </a:bodyPr>
          <a:lstStyle>
            <a:lvl1pPr marL="0" indent="0" algn="ctr">
              <a:buNone/>
              <a:defRPr sz="1800" baseline="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0126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04775" y="1203325"/>
            <a:ext cx="47625" cy="5578475"/>
            <a:chOff x="1093572" y="320040"/>
            <a:chExt cx="46664" cy="621792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093572" y="320040"/>
              <a:ext cx="0" cy="6217920"/>
            </a:xfrm>
            <a:prstGeom prst="line">
              <a:avLst/>
            </a:prstGeom>
            <a:ln w="22225"/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140236" y="327118"/>
              <a:ext cx="0" cy="5911802"/>
            </a:xfrm>
            <a:prstGeom prst="line">
              <a:avLst/>
            </a:prstGeom>
            <a:ln w="22225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8" name="Group 8"/>
          <p:cNvGrpSpPr>
            <a:grpSpLocks/>
          </p:cNvGrpSpPr>
          <p:nvPr/>
        </p:nvGrpSpPr>
        <p:grpSpPr bwMode="auto">
          <a:xfrm>
            <a:off x="534988" y="1081088"/>
            <a:ext cx="8231187" cy="46037"/>
            <a:chOff x="1669415" y="1572094"/>
            <a:chExt cx="6979831" cy="45317"/>
          </a:xfrm>
        </p:grpSpPr>
        <p:cxnSp>
          <p:nvCxnSpPr>
            <p:cNvPr id="9" name="Straight Connector 8"/>
            <p:cNvCxnSpPr/>
            <p:nvPr/>
          </p:nvCxnSpPr>
          <p:spPr>
            <a:xfrm rot="16200000">
              <a:off x="5160003" y="-1917149"/>
              <a:ext cx="0" cy="6978485"/>
            </a:xfrm>
            <a:prstGeom prst="line">
              <a:avLst/>
            </a:prstGeom>
            <a:ln w="22225"/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16200000">
              <a:off x="5052984" y="-1766158"/>
              <a:ext cx="0" cy="6767138"/>
            </a:xfrm>
            <a:prstGeom prst="line">
              <a:avLst/>
            </a:prstGeom>
            <a:ln w="22225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pic>
        <p:nvPicPr>
          <p:cNvPr id="11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88" y="996950"/>
            <a:ext cx="280987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38165-15C3-41D9-B299-2BB6946A47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059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7934325" y="506413"/>
            <a:ext cx="47625" cy="5578475"/>
            <a:chOff x="1047099" y="320040"/>
            <a:chExt cx="46473" cy="6217920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093572" y="320040"/>
              <a:ext cx="0" cy="6217920"/>
            </a:xfrm>
            <a:prstGeom prst="line">
              <a:avLst/>
            </a:prstGeom>
            <a:ln w="22225"/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047099" y="327118"/>
              <a:ext cx="0" cy="5911801"/>
            </a:xfrm>
            <a:prstGeom prst="line">
              <a:avLst/>
            </a:prstGeom>
            <a:ln w="22225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103188" y="185738"/>
            <a:ext cx="7680325" cy="46037"/>
            <a:chOff x="1526280" y="1572081"/>
            <a:chExt cx="6978512" cy="45330"/>
          </a:xfrm>
        </p:grpSpPr>
        <p:cxnSp>
          <p:nvCxnSpPr>
            <p:cNvPr id="8" name="Straight Connector 7"/>
            <p:cNvCxnSpPr/>
            <p:nvPr/>
          </p:nvCxnSpPr>
          <p:spPr>
            <a:xfrm rot="16200000">
              <a:off x="5015536" y="-1917175"/>
              <a:ext cx="0" cy="6978512"/>
            </a:xfrm>
            <a:prstGeom prst="line">
              <a:avLst/>
            </a:prstGeom>
            <a:ln w="22225"/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>
              <a:off x="5121555" y="-1765827"/>
              <a:ext cx="0" cy="6766474"/>
            </a:xfrm>
            <a:prstGeom prst="line">
              <a:avLst/>
            </a:prstGeom>
            <a:ln w="22225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pic>
        <p:nvPicPr>
          <p:cNvPr id="10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5425" y="119063"/>
            <a:ext cx="280988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01000" y="231774"/>
            <a:ext cx="914400" cy="621792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231774"/>
            <a:ext cx="7680960" cy="621792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Slide Number Placeholder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229C9-7BB5-49F7-AC78-E7DDE0A349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362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104775" y="1203325"/>
            <a:ext cx="47625" cy="5578475"/>
            <a:chOff x="1093572" y="320040"/>
            <a:chExt cx="46664" cy="621792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093572" y="320040"/>
              <a:ext cx="0" cy="6217920"/>
            </a:xfrm>
            <a:prstGeom prst="line">
              <a:avLst/>
            </a:prstGeom>
            <a:ln w="22225"/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1140236" y="327118"/>
              <a:ext cx="0" cy="5911802"/>
            </a:xfrm>
            <a:prstGeom prst="line">
              <a:avLst/>
            </a:prstGeom>
            <a:ln w="22225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534988" y="1081088"/>
            <a:ext cx="8231187" cy="46037"/>
            <a:chOff x="1669415" y="1572094"/>
            <a:chExt cx="6979831" cy="45317"/>
          </a:xfrm>
        </p:grpSpPr>
        <p:cxnSp>
          <p:nvCxnSpPr>
            <p:cNvPr id="10" name="Straight Connector 9"/>
            <p:cNvCxnSpPr/>
            <p:nvPr/>
          </p:nvCxnSpPr>
          <p:spPr>
            <a:xfrm rot="16200000">
              <a:off x="5160003" y="-1917149"/>
              <a:ext cx="0" cy="6978485"/>
            </a:xfrm>
            <a:prstGeom prst="line">
              <a:avLst/>
            </a:prstGeom>
            <a:ln w="22225"/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6200000">
              <a:off x="5052984" y="-1766158"/>
              <a:ext cx="0" cy="6767138"/>
            </a:xfrm>
            <a:prstGeom prst="line">
              <a:avLst/>
            </a:prstGeom>
            <a:ln w="22225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88" y="996950"/>
            <a:ext cx="280987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228600" y="1280160"/>
            <a:ext cx="8686800" cy="5166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7D8B8-5A49-447A-B4A5-3AD51B2C3C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804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550863" y="4533900"/>
            <a:ext cx="8137525" cy="92075"/>
            <a:chOff x="1381125" y="1528434"/>
            <a:chExt cx="7421880" cy="92153"/>
          </a:xfrm>
        </p:grpSpPr>
        <p:cxnSp>
          <p:nvCxnSpPr>
            <p:cNvPr id="5" name="Straight Connector 4"/>
            <p:cNvCxnSpPr/>
            <p:nvPr/>
          </p:nvCxnSpPr>
          <p:spPr>
            <a:xfrm rot="16200000">
              <a:off x="4992885" y="-2040427"/>
              <a:ext cx="0" cy="7223519"/>
            </a:xfrm>
            <a:prstGeom prst="line">
              <a:avLst/>
            </a:prstGeom>
            <a:ln w="22225"/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 rot="16200000">
              <a:off x="5052972" y="-1763131"/>
              <a:ext cx="0" cy="6767434"/>
            </a:xfrm>
            <a:prstGeom prst="line">
              <a:avLst/>
            </a:prstGeom>
            <a:ln w="22225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16200000">
              <a:off x="5236854" y="-2037718"/>
              <a:ext cx="0" cy="7132302"/>
            </a:xfrm>
            <a:prstGeom prst="line">
              <a:avLst/>
            </a:prstGeom>
            <a:ln w="22225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pic>
        <p:nvPicPr>
          <p:cNvPr id="8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38" y="4452938"/>
            <a:ext cx="279400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47363" cy="2852737"/>
          </a:xfrm>
        </p:spPr>
        <p:txBody>
          <a:bodyPr anchor="b"/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47363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3960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104775" y="1203325"/>
            <a:ext cx="47625" cy="5578475"/>
            <a:chOff x="1093572" y="320040"/>
            <a:chExt cx="46664" cy="621792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093572" y="320040"/>
              <a:ext cx="0" cy="6217920"/>
            </a:xfrm>
            <a:prstGeom prst="line">
              <a:avLst/>
            </a:prstGeom>
            <a:ln w="22225"/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140236" y="327118"/>
              <a:ext cx="0" cy="5911802"/>
            </a:xfrm>
            <a:prstGeom prst="line">
              <a:avLst/>
            </a:prstGeom>
            <a:ln w="22225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cxnSp>
        <p:nvCxnSpPr>
          <p:cNvPr id="8" name="Straight Connector 7"/>
          <p:cNvCxnSpPr/>
          <p:nvPr/>
        </p:nvCxnSpPr>
        <p:spPr>
          <a:xfrm>
            <a:off x="4572000" y="1152525"/>
            <a:ext cx="0" cy="5303838"/>
          </a:xfrm>
          <a:prstGeom prst="line">
            <a:avLst/>
          </a:prstGeom>
          <a:ln w="9525"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4479925" y="1035050"/>
            <a:ext cx="182563" cy="18256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534988" y="1081088"/>
            <a:ext cx="8231187" cy="46037"/>
            <a:chOff x="1669415" y="1572094"/>
            <a:chExt cx="6979831" cy="45317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5160003" y="-1917149"/>
              <a:ext cx="0" cy="6978485"/>
            </a:xfrm>
            <a:prstGeom prst="line">
              <a:avLst/>
            </a:prstGeom>
            <a:ln w="22225"/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>
              <a:off x="5052984" y="-1766158"/>
              <a:ext cx="0" cy="6767138"/>
            </a:xfrm>
            <a:prstGeom prst="line">
              <a:avLst/>
            </a:prstGeom>
            <a:ln w="22225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pic>
        <p:nvPicPr>
          <p:cNvPr id="13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88" y="996950"/>
            <a:ext cx="280987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280160"/>
            <a:ext cx="4270248" cy="51657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1280159"/>
            <a:ext cx="4270248" cy="51657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AF471-D1C2-423E-989D-862AD1EDB5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000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4"/>
          <p:cNvGrpSpPr>
            <a:grpSpLocks/>
          </p:cNvGrpSpPr>
          <p:nvPr/>
        </p:nvGrpSpPr>
        <p:grpSpPr bwMode="auto">
          <a:xfrm>
            <a:off x="104775" y="1203325"/>
            <a:ext cx="47625" cy="5578475"/>
            <a:chOff x="1093572" y="320040"/>
            <a:chExt cx="46664" cy="6217920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093572" y="320040"/>
              <a:ext cx="0" cy="6217920"/>
            </a:xfrm>
            <a:prstGeom prst="line">
              <a:avLst/>
            </a:prstGeom>
            <a:ln w="22225"/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0236" y="327118"/>
              <a:ext cx="0" cy="5911802"/>
            </a:xfrm>
            <a:prstGeom prst="line">
              <a:avLst/>
            </a:prstGeom>
            <a:ln w="22225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cxnSp>
        <p:nvCxnSpPr>
          <p:cNvPr id="10" name="Straight Connector 9"/>
          <p:cNvCxnSpPr/>
          <p:nvPr/>
        </p:nvCxnSpPr>
        <p:spPr>
          <a:xfrm>
            <a:off x="4572000" y="1133475"/>
            <a:ext cx="0" cy="5303838"/>
          </a:xfrm>
          <a:prstGeom prst="line">
            <a:avLst/>
          </a:prstGeom>
          <a:ln w="9525"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16200000">
            <a:off x="4572000" y="-2074862"/>
            <a:ext cx="0" cy="8502650"/>
          </a:xfrm>
          <a:prstGeom prst="line">
            <a:avLst/>
          </a:prstGeom>
          <a:ln w="9525"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4479925" y="1035050"/>
            <a:ext cx="182563" cy="18256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479925" y="2084388"/>
            <a:ext cx="182563" cy="18256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5" name="Group 12"/>
          <p:cNvGrpSpPr>
            <a:grpSpLocks/>
          </p:cNvGrpSpPr>
          <p:nvPr/>
        </p:nvGrpSpPr>
        <p:grpSpPr bwMode="auto">
          <a:xfrm>
            <a:off x="534988" y="1081088"/>
            <a:ext cx="8231187" cy="46037"/>
            <a:chOff x="1669415" y="1572094"/>
            <a:chExt cx="6979831" cy="45317"/>
          </a:xfrm>
        </p:grpSpPr>
        <p:cxnSp>
          <p:nvCxnSpPr>
            <p:cNvPr id="16" name="Straight Connector 15"/>
            <p:cNvCxnSpPr/>
            <p:nvPr/>
          </p:nvCxnSpPr>
          <p:spPr>
            <a:xfrm rot="16200000">
              <a:off x="5160003" y="-1917149"/>
              <a:ext cx="0" cy="6978485"/>
            </a:xfrm>
            <a:prstGeom prst="line">
              <a:avLst/>
            </a:prstGeom>
            <a:ln w="22225"/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>
              <a:off x="5052984" y="-1766158"/>
              <a:ext cx="0" cy="6767138"/>
            </a:xfrm>
            <a:prstGeom prst="line">
              <a:avLst/>
            </a:prstGeom>
            <a:ln w="22225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pic>
        <p:nvPicPr>
          <p:cNvPr id="18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88" y="996950"/>
            <a:ext cx="280987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280160"/>
            <a:ext cx="4270248" cy="823912"/>
          </a:xfr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" y="2240178"/>
            <a:ext cx="4270248" cy="420624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1280160"/>
            <a:ext cx="4270248" cy="823912"/>
          </a:xfr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240280"/>
            <a:ext cx="4270248" cy="420624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78591-AF37-45DA-B406-3D7479ED2C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387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104775" y="1203325"/>
            <a:ext cx="47625" cy="5578475"/>
            <a:chOff x="1093572" y="320040"/>
            <a:chExt cx="46664" cy="6217920"/>
          </a:xfrm>
        </p:grpSpPr>
        <p:cxnSp>
          <p:nvCxnSpPr>
            <p:cNvPr id="4" name="Straight Connector 3"/>
            <p:cNvCxnSpPr/>
            <p:nvPr/>
          </p:nvCxnSpPr>
          <p:spPr>
            <a:xfrm>
              <a:off x="1093572" y="320040"/>
              <a:ext cx="0" cy="6217920"/>
            </a:xfrm>
            <a:prstGeom prst="line">
              <a:avLst/>
            </a:prstGeom>
            <a:ln w="22225"/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>
              <a:off x="1140236" y="327118"/>
              <a:ext cx="0" cy="5911802"/>
            </a:xfrm>
            <a:prstGeom prst="line">
              <a:avLst/>
            </a:prstGeom>
            <a:ln w="22225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6" name="Group 7"/>
          <p:cNvGrpSpPr>
            <a:grpSpLocks/>
          </p:cNvGrpSpPr>
          <p:nvPr/>
        </p:nvGrpSpPr>
        <p:grpSpPr bwMode="auto">
          <a:xfrm>
            <a:off x="534988" y="1081088"/>
            <a:ext cx="8231187" cy="46037"/>
            <a:chOff x="1669415" y="1572094"/>
            <a:chExt cx="6979831" cy="45317"/>
          </a:xfrm>
        </p:grpSpPr>
        <p:cxnSp>
          <p:nvCxnSpPr>
            <p:cNvPr id="8" name="Straight Connector 7"/>
            <p:cNvCxnSpPr/>
            <p:nvPr/>
          </p:nvCxnSpPr>
          <p:spPr>
            <a:xfrm rot="16200000">
              <a:off x="5160003" y="-1917149"/>
              <a:ext cx="0" cy="6978485"/>
            </a:xfrm>
            <a:prstGeom prst="line">
              <a:avLst/>
            </a:prstGeom>
            <a:ln w="22225"/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>
              <a:off x="5052984" y="-1766158"/>
              <a:ext cx="0" cy="6767138"/>
            </a:xfrm>
            <a:prstGeom prst="line">
              <a:avLst/>
            </a:prstGeom>
            <a:ln w="22225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pic>
        <p:nvPicPr>
          <p:cNvPr id="10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88" y="996950"/>
            <a:ext cx="280987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2166D-790D-4E17-AEE7-A169A971A2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326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04775" y="274638"/>
            <a:ext cx="47625" cy="6510337"/>
            <a:chOff x="1093572" y="320040"/>
            <a:chExt cx="46664" cy="6217920"/>
          </a:xfrm>
        </p:grpSpPr>
        <p:cxnSp>
          <p:nvCxnSpPr>
            <p:cNvPr id="3" name="Straight Connector 2"/>
            <p:cNvCxnSpPr/>
            <p:nvPr/>
          </p:nvCxnSpPr>
          <p:spPr>
            <a:xfrm>
              <a:off x="1093572" y="320040"/>
              <a:ext cx="0" cy="6217920"/>
            </a:xfrm>
            <a:prstGeom prst="line">
              <a:avLst/>
            </a:prstGeom>
            <a:ln w="22225">
              <a:round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4" name="Straight Connector 3"/>
            <p:cNvCxnSpPr/>
            <p:nvPr/>
          </p:nvCxnSpPr>
          <p:spPr>
            <a:xfrm>
              <a:off x="1140236" y="326105"/>
              <a:ext cx="0" cy="5955619"/>
            </a:xfrm>
            <a:prstGeom prst="line">
              <a:avLst/>
            </a:prstGeom>
            <a:ln w="22225">
              <a:round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534988" y="146050"/>
            <a:ext cx="8231187" cy="46038"/>
            <a:chOff x="1669415" y="1572094"/>
            <a:chExt cx="6979831" cy="45317"/>
          </a:xfrm>
        </p:grpSpPr>
        <p:cxnSp>
          <p:nvCxnSpPr>
            <p:cNvPr id="6" name="Straight Connector 5"/>
            <p:cNvCxnSpPr/>
            <p:nvPr/>
          </p:nvCxnSpPr>
          <p:spPr>
            <a:xfrm rot="16200000">
              <a:off x="5160003" y="-1917149"/>
              <a:ext cx="0" cy="6978485"/>
            </a:xfrm>
            <a:prstGeom prst="line">
              <a:avLst/>
            </a:prstGeom>
            <a:ln w="22225"/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16200000">
              <a:off x="5052984" y="-1766158"/>
              <a:ext cx="0" cy="6767138"/>
            </a:xfrm>
            <a:prstGeom prst="line">
              <a:avLst/>
            </a:prstGeom>
            <a:ln w="22225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pic>
        <p:nvPicPr>
          <p:cNvPr id="8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88" y="55563"/>
            <a:ext cx="280987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97736F-A915-45CD-82E8-A3A0A18DF5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461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534988" y="1079500"/>
            <a:ext cx="3567112" cy="44450"/>
            <a:chOff x="1669417" y="1572087"/>
            <a:chExt cx="3025346" cy="45326"/>
          </a:xfrm>
        </p:grpSpPr>
        <p:cxnSp>
          <p:nvCxnSpPr>
            <p:cNvPr id="7" name="Straight Connector 6"/>
            <p:cNvCxnSpPr/>
            <p:nvPr/>
          </p:nvCxnSpPr>
          <p:spPr>
            <a:xfrm rot="16200000">
              <a:off x="3182763" y="60086"/>
              <a:ext cx="0" cy="3024000"/>
            </a:xfrm>
            <a:prstGeom prst="line">
              <a:avLst/>
            </a:prstGeom>
            <a:ln w="22225"/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16200000">
              <a:off x="3077071" y="209759"/>
              <a:ext cx="0" cy="2815309"/>
            </a:xfrm>
            <a:prstGeom prst="line">
              <a:avLst/>
            </a:prstGeom>
            <a:ln w="22225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cxnSp>
        <p:nvCxnSpPr>
          <p:cNvPr id="9" name="Straight Connector 8"/>
          <p:cNvCxnSpPr/>
          <p:nvPr/>
        </p:nvCxnSpPr>
        <p:spPr>
          <a:xfrm>
            <a:off x="4046538" y="1279525"/>
            <a:ext cx="0" cy="5167313"/>
          </a:xfrm>
          <a:prstGeom prst="line">
            <a:avLst/>
          </a:prstGeom>
          <a:ln w="9525"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pSp>
        <p:nvGrpSpPr>
          <p:cNvPr id="10" name="Group 8"/>
          <p:cNvGrpSpPr>
            <a:grpSpLocks/>
          </p:cNvGrpSpPr>
          <p:nvPr/>
        </p:nvGrpSpPr>
        <p:grpSpPr bwMode="auto">
          <a:xfrm>
            <a:off x="104775" y="1203325"/>
            <a:ext cx="47625" cy="5578475"/>
            <a:chOff x="1093572" y="320040"/>
            <a:chExt cx="46664" cy="6217920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093572" y="320040"/>
              <a:ext cx="0" cy="6217920"/>
            </a:xfrm>
            <a:prstGeom prst="line">
              <a:avLst/>
            </a:prstGeom>
            <a:ln w="22225">
              <a:round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140236" y="327118"/>
              <a:ext cx="0" cy="5911802"/>
            </a:xfrm>
            <a:prstGeom prst="line">
              <a:avLst/>
            </a:prstGeom>
            <a:ln w="22225">
              <a:round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88" y="996950"/>
            <a:ext cx="280987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46304"/>
            <a:ext cx="3767328" cy="914400"/>
          </a:xfrm>
        </p:spPr>
        <p:txBody>
          <a:bodyPr anchorCtr="0"/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96941" y="146304"/>
            <a:ext cx="4800600" cy="630021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228600" y="1280160"/>
            <a:ext cx="3767328" cy="5166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563CC-AD44-45F7-9AED-6AB5ECD675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459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534988" y="1079500"/>
            <a:ext cx="3567112" cy="44450"/>
            <a:chOff x="1669417" y="1572087"/>
            <a:chExt cx="3025346" cy="45326"/>
          </a:xfrm>
        </p:grpSpPr>
        <p:cxnSp>
          <p:nvCxnSpPr>
            <p:cNvPr id="6" name="Straight Connector 5"/>
            <p:cNvCxnSpPr/>
            <p:nvPr/>
          </p:nvCxnSpPr>
          <p:spPr>
            <a:xfrm rot="16200000">
              <a:off x="3182763" y="60086"/>
              <a:ext cx="0" cy="3024000"/>
            </a:xfrm>
            <a:prstGeom prst="line">
              <a:avLst/>
            </a:prstGeom>
            <a:ln w="22225"/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16200000">
              <a:off x="3077071" y="209759"/>
              <a:ext cx="0" cy="2815309"/>
            </a:xfrm>
            <a:prstGeom prst="line">
              <a:avLst/>
            </a:prstGeom>
            <a:ln w="22225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cxnSp>
        <p:nvCxnSpPr>
          <p:cNvPr id="8" name="Straight Connector 7"/>
          <p:cNvCxnSpPr/>
          <p:nvPr/>
        </p:nvCxnSpPr>
        <p:spPr>
          <a:xfrm>
            <a:off x="4046538" y="1279525"/>
            <a:ext cx="0" cy="5167313"/>
          </a:xfrm>
          <a:prstGeom prst="line">
            <a:avLst/>
          </a:prstGeom>
          <a:ln w="9525"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pSp>
        <p:nvGrpSpPr>
          <p:cNvPr id="9" name="Group 9"/>
          <p:cNvGrpSpPr>
            <a:grpSpLocks/>
          </p:cNvGrpSpPr>
          <p:nvPr/>
        </p:nvGrpSpPr>
        <p:grpSpPr bwMode="auto">
          <a:xfrm>
            <a:off x="104775" y="1203325"/>
            <a:ext cx="47625" cy="5578475"/>
            <a:chOff x="1093572" y="320040"/>
            <a:chExt cx="46664" cy="6217920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1093572" y="320040"/>
              <a:ext cx="0" cy="6217920"/>
            </a:xfrm>
            <a:prstGeom prst="line">
              <a:avLst/>
            </a:prstGeom>
            <a:ln w="22225">
              <a:round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140236" y="327118"/>
              <a:ext cx="0" cy="5911802"/>
            </a:xfrm>
            <a:prstGeom prst="line">
              <a:avLst/>
            </a:prstGeom>
            <a:ln w="22225">
              <a:round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pic>
        <p:nvPicPr>
          <p:cNvPr id="12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88" y="996950"/>
            <a:ext cx="280987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46304"/>
            <a:ext cx="3767328" cy="914400"/>
          </a:xfrm>
        </p:spPr>
        <p:txBody>
          <a:bodyPr anchorCtr="0"/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96941" y="146304"/>
            <a:ext cx="4800600" cy="6300216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1"/>
          </p:nvPr>
        </p:nvSpPr>
        <p:spPr>
          <a:xfrm>
            <a:off x="228600" y="1280160"/>
            <a:ext cx="3767328" cy="5166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68492-7AB9-463A-AE14-7CE2576B69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143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146050"/>
            <a:ext cx="86868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28600" y="1279525"/>
            <a:ext cx="8686800" cy="516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943600" y="6580188"/>
            <a:ext cx="3090863" cy="274637"/>
          </a:xfrm>
          <a:prstGeom prst="rect">
            <a:avLst/>
          </a:prstGeom>
          <a:noFill/>
        </p:spPr>
        <p:txBody>
          <a:bodyPr>
            <a:normAutofit fontScale="85000" lnSpcReduction="20000"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rgbClr val="898989"/>
                </a:solidFill>
                <a:effectLst>
                  <a:outerShdw blurRad="50800" algn="ctr" rotWithShape="0">
                    <a:srgbClr val="000000">
                      <a:alpha val="66000"/>
                    </a:srgbClr>
                  </a:outerShdw>
                </a:effectLst>
                <a:latin typeface="+mn-lt"/>
              </a:rPr>
              <a:t>www.stat.gov.rs / stat@stat.gov.rs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234950" y="6583363"/>
            <a:ext cx="457200" cy="274637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A0B20CD-1E26-42F2-9238-6137199390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iming>
    <p:tnLst>
      <p:par>
        <p:cTn id="1" dur="indefinite" restart="never" nodeType="tmRoot"/>
      </p:par>
    </p:tnLst>
  </p:timing>
  <p:txStyles>
    <p:titleStyle>
      <a:lvl1pPr algn="l" defTabSz="51435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kern="1200">
          <a:solidFill>
            <a:srgbClr val="4272CA"/>
          </a:solidFill>
          <a:effectLst>
            <a:outerShdw blurRad="50800" algn="ctr" rotWithShape="0">
              <a:srgbClr val="000000">
                <a:alpha val="66000"/>
              </a:srgbClr>
            </a:outerShdw>
          </a:effectLst>
          <a:latin typeface="+mn-lt"/>
          <a:ea typeface="+mj-ea"/>
          <a:cs typeface="+mj-cs"/>
        </a:defRPr>
      </a:lvl1pPr>
      <a:lvl2pPr algn="l" defTabSz="51435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4272CA"/>
          </a:solidFill>
          <a:latin typeface="Calibri" panose="020F0502020204030204" pitchFamily="34" charset="0"/>
        </a:defRPr>
      </a:lvl2pPr>
      <a:lvl3pPr algn="l" defTabSz="51435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4272CA"/>
          </a:solidFill>
          <a:latin typeface="Calibri" panose="020F0502020204030204" pitchFamily="34" charset="0"/>
        </a:defRPr>
      </a:lvl3pPr>
      <a:lvl4pPr algn="l" defTabSz="51435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4272CA"/>
          </a:solidFill>
          <a:latin typeface="Calibri" panose="020F0502020204030204" pitchFamily="34" charset="0"/>
        </a:defRPr>
      </a:lvl4pPr>
      <a:lvl5pPr algn="l" defTabSz="51435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4272CA"/>
          </a:solidFill>
          <a:latin typeface="Calibri" panose="020F0502020204030204" pitchFamily="34" charset="0"/>
        </a:defRPr>
      </a:lvl5pPr>
      <a:lvl6pPr marL="457200" algn="l" defTabSz="51435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4272CA"/>
          </a:solidFill>
          <a:latin typeface="Calibri" panose="020F0502020204030204" pitchFamily="34" charset="0"/>
        </a:defRPr>
      </a:lvl6pPr>
      <a:lvl7pPr marL="914400" algn="l" defTabSz="51435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4272CA"/>
          </a:solidFill>
          <a:latin typeface="Calibri" panose="020F0502020204030204" pitchFamily="34" charset="0"/>
        </a:defRPr>
      </a:lvl7pPr>
      <a:lvl8pPr marL="1371600" algn="l" defTabSz="51435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4272CA"/>
          </a:solidFill>
          <a:latin typeface="Calibri" panose="020F0502020204030204" pitchFamily="34" charset="0"/>
        </a:defRPr>
      </a:lvl8pPr>
      <a:lvl9pPr marL="1828800" algn="l" defTabSz="51435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4272CA"/>
          </a:solidFill>
          <a:latin typeface="Calibri" panose="020F0502020204030204" pitchFamily="34" charset="0"/>
        </a:defRPr>
      </a:lvl9pPr>
    </p:titleStyle>
    <p:bodyStyle>
      <a:lvl1pPr marL="128588" indent="-128588" algn="l" defTabSz="514350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Clr>
          <a:srgbClr val="4272CA"/>
        </a:buClr>
        <a:buFont typeface="Arial" panose="020B0604020202020204" pitchFamily="34" charset="0"/>
        <a:buChar char="•"/>
        <a:defRPr sz="2000" kern="1200">
          <a:solidFill>
            <a:srgbClr val="6A6A6A"/>
          </a:solidFill>
          <a:latin typeface="+mn-lt"/>
          <a:ea typeface="+mn-ea"/>
          <a:cs typeface="+mn-cs"/>
        </a:defRPr>
      </a:lvl1pPr>
      <a:lvl2pPr marL="385763" indent="-128588" algn="l" defTabSz="514350" rtl="0" eaLnBrk="1" fontAlgn="base" hangingPunct="1">
        <a:lnSpc>
          <a:spcPct val="90000"/>
        </a:lnSpc>
        <a:spcBef>
          <a:spcPts val="275"/>
        </a:spcBef>
        <a:spcAft>
          <a:spcPct val="0"/>
        </a:spcAft>
        <a:buClr>
          <a:srgbClr val="4272CA"/>
        </a:buClr>
        <a:buFont typeface="Arial" panose="020B0604020202020204" pitchFamily="34" charset="0"/>
        <a:buChar char="•"/>
        <a:defRPr kern="1200">
          <a:solidFill>
            <a:srgbClr val="6A6A6A"/>
          </a:solidFill>
          <a:latin typeface="+mn-lt"/>
          <a:ea typeface="+mn-ea"/>
          <a:cs typeface="+mn-cs"/>
        </a:defRPr>
      </a:lvl2pPr>
      <a:lvl3pPr marL="642938" indent="-128588" algn="l" defTabSz="514350" rtl="0" eaLnBrk="1" fontAlgn="base" hangingPunct="1">
        <a:lnSpc>
          <a:spcPct val="90000"/>
        </a:lnSpc>
        <a:spcBef>
          <a:spcPts val="275"/>
        </a:spcBef>
        <a:spcAft>
          <a:spcPct val="0"/>
        </a:spcAft>
        <a:buClr>
          <a:srgbClr val="4272CA"/>
        </a:buClr>
        <a:buFont typeface="Arial" panose="020B0604020202020204" pitchFamily="34" charset="0"/>
        <a:buChar char="•"/>
        <a:defRPr sz="1600" i="1" kern="1200">
          <a:solidFill>
            <a:srgbClr val="6A6A6A"/>
          </a:solidFill>
          <a:latin typeface="+mn-lt"/>
          <a:ea typeface="+mn-ea"/>
          <a:cs typeface="+mn-cs"/>
        </a:defRPr>
      </a:lvl3pPr>
      <a:lvl4pPr marL="900113" indent="-128588" algn="l" defTabSz="514350" rtl="0" eaLnBrk="1" fontAlgn="base" hangingPunct="1">
        <a:lnSpc>
          <a:spcPct val="90000"/>
        </a:lnSpc>
        <a:spcBef>
          <a:spcPts val="275"/>
        </a:spcBef>
        <a:spcAft>
          <a:spcPct val="0"/>
        </a:spcAft>
        <a:buClr>
          <a:srgbClr val="4272CA"/>
        </a:buClr>
        <a:buFont typeface="Arial" panose="020B0604020202020204" pitchFamily="34" charset="0"/>
        <a:buChar char="•"/>
        <a:defRPr sz="1400" kern="1200">
          <a:solidFill>
            <a:srgbClr val="6A6A6A"/>
          </a:solidFill>
          <a:latin typeface="+mn-lt"/>
          <a:ea typeface="+mn-ea"/>
          <a:cs typeface="+mn-cs"/>
        </a:defRPr>
      </a:lvl4pPr>
      <a:lvl5pPr marL="1157288" indent="-128588" algn="l" defTabSz="514350" rtl="0" eaLnBrk="1" fontAlgn="base" hangingPunct="1">
        <a:lnSpc>
          <a:spcPct val="90000"/>
        </a:lnSpc>
        <a:spcBef>
          <a:spcPts val="275"/>
        </a:spcBef>
        <a:spcAft>
          <a:spcPct val="0"/>
        </a:spcAft>
        <a:buClr>
          <a:srgbClr val="4272CA"/>
        </a:buClr>
        <a:buFont typeface="Arial" panose="020B0604020202020204" pitchFamily="34" charset="0"/>
        <a:buChar char="•"/>
        <a:defRPr sz="1200" i="1" kern="1200">
          <a:solidFill>
            <a:srgbClr val="6A6A6A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hyperlink" Target="https://www.stat.gov.rs/en-US/NSDP-Serbia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hyperlink" Target="https://data.stat.gov.rs/Home/Result/060302?languageCode=en-US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mailto:jagoda.ljuboja-radjen@stat.gov.rs" TargetMode="External"/><Relationship Id="rId2" Type="http://schemas.openxmlformats.org/officeDocument/2006/relationships/hyperlink" Target="mailto:olja.music@stat.gov.r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hyperlink" Target="http://opendata.stat.gov.rs/odata/?id=en-us" TargetMode="External"/><Relationship Id="rId18" Type="http://schemas.openxmlformats.org/officeDocument/2006/relationships/image" Target="../media/image14.emf"/><Relationship Id="rId3" Type="http://schemas.openxmlformats.org/officeDocument/2006/relationships/image" Target="../media/image4.jpeg"/><Relationship Id="rId7" Type="http://schemas.openxmlformats.org/officeDocument/2006/relationships/image" Target="../media/image6.png"/><Relationship Id="rId12" Type="http://schemas.openxmlformats.org/officeDocument/2006/relationships/image" Target="../media/image10.jpeg"/><Relationship Id="rId17" Type="http://schemas.openxmlformats.org/officeDocument/2006/relationships/hyperlink" Target="https://stat.gov.rs/en-US/" TargetMode="External"/><Relationship Id="rId2" Type="http://schemas.openxmlformats.org/officeDocument/2006/relationships/image" Target="../media/image3.jpeg"/><Relationship Id="rId16" Type="http://schemas.openxmlformats.org/officeDocument/2006/relationships/image" Target="../media/image13.emf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dg.indikatori.rs/en-US/" TargetMode="External"/><Relationship Id="rId11" Type="http://schemas.openxmlformats.org/officeDocument/2006/relationships/image" Target="../media/image9.png"/><Relationship Id="rId5" Type="http://schemas.openxmlformats.org/officeDocument/2006/relationships/image" Target="../media/image5.png"/><Relationship Id="rId15" Type="http://schemas.openxmlformats.org/officeDocument/2006/relationships/image" Target="../media/image12.emf"/><Relationship Id="rId10" Type="http://schemas.openxmlformats.org/officeDocument/2006/relationships/hyperlink" Target="http://data.stat.gov.rs/?languageCode=en-US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stat.gov.rs/en-US/NSDP-Serbia" TargetMode="External"/><Relationship Id="rId9" Type="http://schemas.openxmlformats.org/officeDocument/2006/relationships/image" Target="../media/image8.png"/><Relationship Id="rId1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s://data.stat.gov.rs/Home/Result/060302?languageCode=en-U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719263"/>
            <a:ext cx="7745413" cy="2146791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b="1" dirty="0">
                <a:effectLst/>
              </a:rPr>
              <a:t>SDMX within the SORS dissemination system</a:t>
            </a:r>
            <a:endParaRPr lang="en-US" b="1" dirty="0"/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>
          <a:xfrm>
            <a:off x="590204" y="3956858"/>
            <a:ext cx="3158836" cy="1803862"/>
          </a:xfrm>
        </p:spPr>
        <p:txBody>
          <a:bodyPr>
            <a:normAutofit/>
          </a:bodyPr>
          <a:lstStyle/>
          <a:p>
            <a:r>
              <a:rPr lang="sr-Latn-RS" altLang="en-US" sz="1800" b="1" i="1" dirty="0" smtClean="0"/>
              <a:t>Olja Musić, </a:t>
            </a:r>
            <a:r>
              <a:rPr lang="sr-Latn-RS" altLang="en-US" sz="1800" i="1" dirty="0"/>
              <a:t>Assistant </a:t>
            </a:r>
            <a:r>
              <a:rPr lang="sr-Latn-RS" altLang="en-US" sz="1800" i="1" dirty="0" smtClean="0"/>
              <a:t>D</a:t>
            </a:r>
            <a:r>
              <a:rPr lang="sr-Latn-RS" altLang="en-US" sz="1800" i="1" dirty="0" smtClean="0"/>
              <a:t>irector</a:t>
            </a:r>
            <a:r>
              <a:rPr lang="en-US" altLang="en-US" sz="1800" i="1" dirty="0" smtClean="0"/>
              <a:t> </a:t>
            </a:r>
            <a:endParaRPr lang="sr-Latn-RS" altLang="en-US" sz="1800" i="1" dirty="0"/>
          </a:p>
          <a:p>
            <a:r>
              <a:rPr lang="sr-Latn-RS" altLang="en-US" sz="1800" i="1" dirty="0" smtClean="0"/>
              <a:t>Department for Dissemination and Integration of Administrative Sources</a:t>
            </a:r>
            <a:endParaRPr lang="en-US" altLang="en-US" sz="1800" i="1" dirty="0" smtClean="0"/>
          </a:p>
        </p:txBody>
      </p:sp>
      <p:sp>
        <p:nvSpPr>
          <p:cNvPr id="13316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463040" y="5851524"/>
            <a:ext cx="6192982" cy="939973"/>
          </a:xfrm>
        </p:spPr>
        <p:txBody>
          <a:bodyPr>
            <a:normAutofit/>
          </a:bodyPr>
          <a:lstStyle/>
          <a:p>
            <a:r>
              <a:rPr lang="en-GB" dirty="0"/>
              <a:t>SDMX Tools and implementations Knowledge sharing Workshop</a:t>
            </a:r>
            <a:endParaRPr lang="en-US" dirty="0"/>
          </a:p>
          <a:p>
            <a:r>
              <a:rPr lang="sr-Latn-RS" altLang="en-US" dirty="0" smtClean="0"/>
              <a:t>Rome, 12-14 June 2023</a:t>
            </a:r>
            <a:endParaRPr lang="en-US" altLang="en-US" dirty="0" smtClean="0"/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4787106" y="3956858"/>
            <a:ext cx="3873730" cy="1894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ctr" defTabSz="514350" rtl="0" eaLnBrk="1" fontAlgn="base" hangingPunct="1">
              <a:lnSpc>
                <a:spcPct val="90000"/>
              </a:lnSpc>
              <a:spcBef>
                <a:spcPts val="563"/>
              </a:spcBef>
              <a:spcAft>
                <a:spcPct val="0"/>
              </a:spcAft>
              <a:buClr>
                <a:srgbClr val="4272CA"/>
              </a:buClr>
              <a:buFont typeface="Arial" panose="020B0604020202020204" pitchFamily="34" charset="0"/>
              <a:buNone/>
              <a:defRPr sz="2400" kern="1200">
                <a:solidFill>
                  <a:srgbClr val="6A6A6A"/>
                </a:solidFill>
                <a:latin typeface="+mn-lt"/>
                <a:ea typeface="+mn-ea"/>
                <a:cs typeface="+mn-cs"/>
              </a:defRPr>
            </a:lvl1pPr>
            <a:lvl2pPr marL="257175" indent="0" algn="ctr" defTabSz="514350" rtl="0" eaLnBrk="1" fontAlgn="base" hangingPunct="1">
              <a:lnSpc>
                <a:spcPct val="90000"/>
              </a:lnSpc>
              <a:spcBef>
                <a:spcPts val="275"/>
              </a:spcBef>
              <a:spcAft>
                <a:spcPct val="0"/>
              </a:spcAft>
              <a:buClr>
                <a:srgbClr val="4272CA"/>
              </a:buClr>
              <a:buFont typeface="Arial" panose="020B0604020202020204" pitchFamily="34" charset="0"/>
              <a:buNone/>
              <a:defRPr sz="1125" kern="1200">
                <a:solidFill>
                  <a:srgbClr val="6A6A6A"/>
                </a:solidFill>
                <a:latin typeface="+mn-lt"/>
                <a:ea typeface="+mn-ea"/>
                <a:cs typeface="+mn-cs"/>
              </a:defRPr>
            </a:lvl2pPr>
            <a:lvl3pPr marL="514350" indent="0" algn="ctr" defTabSz="514350" rtl="0" eaLnBrk="1" fontAlgn="base" hangingPunct="1">
              <a:lnSpc>
                <a:spcPct val="90000"/>
              </a:lnSpc>
              <a:spcBef>
                <a:spcPts val="275"/>
              </a:spcBef>
              <a:spcAft>
                <a:spcPct val="0"/>
              </a:spcAft>
              <a:buClr>
                <a:srgbClr val="4272CA"/>
              </a:buClr>
              <a:buFont typeface="Arial" panose="020B0604020202020204" pitchFamily="34" charset="0"/>
              <a:buNone/>
              <a:defRPr sz="1013" i="1" kern="1200">
                <a:solidFill>
                  <a:srgbClr val="6A6A6A"/>
                </a:solidFill>
                <a:latin typeface="+mn-lt"/>
                <a:ea typeface="+mn-ea"/>
                <a:cs typeface="+mn-cs"/>
              </a:defRPr>
            </a:lvl3pPr>
            <a:lvl4pPr marL="771525" indent="0" algn="ctr" defTabSz="514350" rtl="0" eaLnBrk="1" fontAlgn="base" hangingPunct="1">
              <a:lnSpc>
                <a:spcPct val="90000"/>
              </a:lnSpc>
              <a:spcBef>
                <a:spcPts val="275"/>
              </a:spcBef>
              <a:spcAft>
                <a:spcPct val="0"/>
              </a:spcAft>
              <a:buClr>
                <a:srgbClr val="4272CA"/>
              </a:buClr>
              <a:buFont typeface="Arial" panose="020B0604020202020204" pitchFamily="34" charset="0"/>
              <a:buNone/>
              <a:defRPr sz="900" kern="1200">
                <a:solidFill>
                  <a:srgbClr val="6A6A6A"/>
                </a:solidFill>
                <a:latin typeface="+mn-lt"/>
                <a:ea typeface="+mn-ea"/>
                <a:cs typeface="+mn-cs"/>
              </a:defRPr>
            </a:lvl4pPr>
            <a:lvl5pPr marL="1028700" indent="0" algn="ctr" defTabSz="514350" rtl="0" eaLnBrk="1" fontAlgn="base" hangingPunct="1">
              <a:lnSpc>
                <a:spcPct val="90000"/>
              </a:lnSpc>
              <a:spcBef>
                <a:spcPts val="275"/>
              </a:spcBef>
              <a:spcAft>
                <a:spcPct val="0"/>
              </a:spcAft>
              <a:buClr>
                <a:srgbClr val="4272CA"/>
              </a:buClr>
              <a:buFont typeface="Arial" panose="020B0604020202020204" pitchFamily="34" charset="0"/>
              <a:buNone/>
              <a:defRPr sz="900" i="1" kern="1200">
                <a:solidFill>
                  <a:srgbClr val="6A6A6A"/>
                </a:solidFill>
                <a:latin typeface="+mn-lt"/>
                <a:ea typeface="+mn-ea"/>
                <a:cs typeface="+mn-cs"/>
              </a:defRPr>
            </a:lvl5pPr>
            <a:lvl6pPr marL="128587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1800" b="1" i="1" dirty="0" smtClean="0"/>
              <a:t>Jagoda Ljuboja-Radjen</a:t>
            </a:r>
            <a:r>
              <a:rPr lang="sr-Latn-RS" altLang="en-US" sz="1800" b="1" i="1" dirty="0" smtClean="0"/>
              <a:t>, </a:t>
            </a:r>
            <a:r>
              <a:rPr lang="sr-Latn-RS" altLang="en-US" sz="1800" i="1" dirty="0" smtClean="0"/>
              <a:t>Head</a:t>
            </a:r>
          </a:p>
          <a:p>
            <a:r>
              <a:rPr lang="en-US" altLang="en-US" sz="1800" i="1" dirty="0" smtClean="0"/>
              <a:t>Group </a:t>
            </a:r>
            <a:r>
              <a:rPr lang="en-US" sz="1800" i="1" dirty="0" smtClean="0"/>
              <a:t>for </a:t>
            </a:r>
            <a:r>
              <a:rPr lang="en-US" sz="1800" i="1" dirty="0"/>
              <a:t>Service development and Implementation of Dissemination IT Standards</a:t>
            </a:r>
            <a:endParaRPr lang="en-US" altLang="en-US" sz="1800" i="1" dirty="0" smtClean="0"/>
          </a:p>
        </p:txBody>
      </p:sp>
    </p:spTree>
    <p:extLst>
      <p:ext uri="{BB962C8B-B14F-4D97-AF65-F5344CB8AC3E}">
        <p14:creationId xmlns:p14="http://schemas.microsoft.com/office/powerpoint/2010/main" val="78748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5" y="1323625"/>
            <a:ext cx="7029450" cy="346087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6050"/>
            <a:ext cx="86868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51435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kern="1200">
                <a:solidFill>
                  <a:srgbClr val="4272CA"/>
                </a:solidFill>
                <a:effectLst>
                  <a:outerShdw blurRad="50800" algn="ctr" rotWithShape="0">
                    <a:srgbClr val="000000">
                      <a:alpha val="66000"/>
                    </a:srgbClr>
                  </a:outerShdw>
                </a:effectLst>
                <a:latin typeface="+mn-lt"/>
                <a:ea typeface="+mj-ea"/>
                <a:cs typeface="+mj-cs"/>
              </a:defRPr>
            </a:lvl1pPr>
            <a:lvl2pPr algn="l" defTabSz="51435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4272CA"/>
                </a:solidFill>
                <a:latin typeface="Calibri" panose="020F0502020204030204" pitchFamily="34" charset="0"/>
              </a:defRPr>
            </a:lvl2pPr>
            <a:lvl3pPr algn="l" defTabSz="51435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4272CA"/>
                </a:solidFill>
                <a:latin typeface="Calibri" panose="020F0502020204030204" pitchFamily="34" charset="0"/>
              </a:defRPr>
            </a:lvl3pPr>
            <a:lvl4pPr algn="l" defTabSz="51435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4272CA"/>
                </a:solidFill>
                <a:latin typeface="Calibri" panose="020F0502020204030204" pitchFamily="34" charset="0"/>
              </a:defRPr>
            </a:lvl4pPr>
            <a:lvl5pPr algn="l" defTabSz="51435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4272CA"/>
                </a:solidFill>
                <a:latin typeface="Calibri" panose="020F0502020204030204" pitchFamily="34" charset="0"/>
              </a:defRPr>
            </a:lvl5pPr>
            <a:lvl6pPr marL="457200" algn="l" defTabSz="51435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4272CA"/>
                </a:solidFill>
                <a:latin typeface="Calibri" panose="020F0502020204030204" pitchFamily="34" charset="0"/>
              </a:defRPr>
            </a:lvl6pPr>
            <a:lvl7pPr marL="914400" algn="l" defTabSz="51435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4272CA"/>
                </a:solidFill>
                <a:latin typeface="Calibri" panose="020F0502020204030204" pitchFamily="34" charset="0"/>
              </a:defRPr>
            </a:lvl7pPr>
            <a:lvl8pPr marL="1371600" algn="l" defTabSz="51435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4272CA"/>
                </a:solidFill>
                <a:latin typeface="Calibri" panose="020F0502020204030204" pitchFamily="34" charset="0"/>
              </a:defRPr>
            </a:lvl8pPr>
            <a:lvl9pPr marL="1828800" algn="l" defTabSz="51435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4272CA"/>
                </a:solidFill>
                <a:latin typeface="Calibri" panose="020F0502020204030204" pitchFamily="34" charset="0"/>
              </a:defRPr>
            </a:lvl9pPr>
          </a:lstStyle>
          <a:p>
            <a:r>
              <a:rPr lang="sr-Latn-RS" dirty="0" smtClean="0"/>
              <a:t>2 System </a:t>
            </a:r>
            <a:r>
              <a:rPr lang="sr-Latn-RS" dirty="0"/>
              <a:t>upgrade for SDMX </a:t>
            </a:r>
            <a:r>
              <a:rPr lang="sr-Latn-RS" dirty="0" smtClean="0"/>
              <a:t>implementation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234950" y="6583363"/>
            <a:ext cx="457200" cy="274637"/>
          </a:xfrm>
        </p:spPr>
        <p:txBody>
          <a:bodyPr/>
          <a:lstStyle/>
          <a:p>
            <a:pPr>
              <a:defRPr/>
            </a:pPr>
            <a:fld id="{4ADE2933-898E-4E27-9AB5-B10691E8F1F0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24" y="2668528"/>
            <a:ext cx="8585349" cy="3777992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128747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3 Implementation </a:t>
            </a:r>
            <a:r>
              <a:rPr lang="sr-Latn-RS" dirty="0"/>
              <a:t>of SDMX-RI within the system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SDMX-RI tools: Mapping Assistant, NSI Web Service, NSI Web Client (scheme ‘SDMX </a:t>
            </a:r>
            <a:r>
              <a:rPr lang="en-US" dirty="0"/>
              <a:t>Central </a:t>
            </a:r>
            <a:r>
              <a:rPr lang="en-US" dirty="0" smtClean="0"/>
              <a:t>Categories’ for IMF datasets and a category scheme of Eurostat’s </a:t>
            </a:r>
            <a:r>
              <a:rPr lang="en-US" dirty="0" err="1" smtClean="0"/>
              <a:t>dataflows</a:t>
            </a:r>
            <a:r>
              <a:rPr lang="en-US" dirty="0" smtClean="0"/>
              <a:t>)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070" y="2171058"/>
            <a:ext cx="4055572" cy="306019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8295" y="2171058"/>
            <a:ext cx="6189675" cy="390473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4208" y="2171058"/>
            <a:ext cx="4243155" cy="4422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61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3 Implementation </a:t>
            </a:r>
            <a:r>
              <a:rPr lang="sr-Latn-RS" dirty="0"/>
              <a:t>of SDMX-RI within the system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28600" y="1280160"/>
            <a:ext cx="8686800" cy="2491740"/>
          </a:xfrm>
        </p:spPr>
        <p:txBody>
          <a:bodyPr/>
          <a:lstStyle/>
          <a:p>
            <a:r>
              <a:rPr lang="en-US" dirty="0" smtClean="0"/>
              <a:t>SDMX-RI test environment is separated from production (Web Mapping Assistant</a:t>
            </a:r>
            <a:r>
              <a:rPr lang="sr-Latn-RS" dirty="0" smtClean="0"/>
              <a:t> v8.16.0</a:t>
            </a:r>
            <a:r>
              <a:rPr lang="en-US" dirty="0" smtClean="0"/>
              <a:t>, NSI Web Service</a:t>
            </a:r>
            <a:r>
              <a:rPr lang="sr-Latn-RS" dirty="0" smtClean="0"/>
              <a:t> v8.15.1</a:t>
            </a:r>
            <a:r>
              <a:rPr lang="en-US" dirty="0"/>
              <a:t>, NSI Web Client </a:t>
            </a:r>
            <a:r>
              <a:rPr lang="sr-Latn-RS" dirty="0" smtClean="0"/>
              <a:t> v8.15.1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216" y="1921456"/>
            <a:ext cx="7591567" cy="3617323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2362" y="1921456"/>
            <a:ext cx="6155421" cy="4363414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7810" y="1921456"/>
            <a:ext cx="5038385" cy="4650429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486980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3 Implementation </a:t>
            </a:r>
            <a:r>
              <a:rPr lang="sr-Latn-RS" dirty="0"/>
              <a:t>of SDMX-RI within the system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28600" y="1188720"/>
            <a:ext cx="8686800" cy="5257800"/>
          </a:xfrm>
        </p:spPr>
        <p:txBody>
          <a:bodyPr/>
          <a:lstStyle/>
          <a:p>
            <a:r>
              <a:rPr lang="en-US" dirty="0" smtClean="0"/>
              <a:t>Datasets </a:t>
            </a:r>
            <a:r>
              <a:rPr lang="en-US" dirty="0"/>
              <a:t>prepared in SDMX format – scheme SDMX Central Categories (IMF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Datasets use modified ECOFIN 1.0 DSD (CL_INDICATOR modified according to the IMF request)</a:t>
            </a:r>
          </a:p>
          <a:p>
            <a:pPr lvl="1"/>
            <a:r>
              <a:rPr lang="en-US" dirty="0" smtClean="0"/>
              <a:t>Data are available on </a:t>
            </a:r>
            <a:r>
              <a:rPr lang="en-US" dirty="0"/>
              <a:t>the </a:t>
            </a:r>
            <a:r>
              <a:rPr lang="en-US" dirty="0" smtClean="0"/>
              <a:t>web page </a:t>
            </a:r>
            <a:r>
              <a:rPr lang="en-US" dirty="0" smtClean="0">
                <a:hlinkClick r:id="rId2"/>
              </a:rPr>
              <a:t>www.stat.gov.rs/en-US/NSDP-Serbia</a:t>
            </a:r>
            <a:r>
              <a:rPr lang="en-US" dirty="0" smtClean="0"/>
              <a:t> and option ‘Download in SDMX’ is automatized (in the background is application ‘</a:t>
            </a:r>
            <a:r>
              <a:rPr lang="sr-Latn-RS" dirty="0" smtClean="0"/>
              <a:t>IMF_Brid</a:t>
            </a:r>
            <a:r>
              <a:rPr lang="en-US" dirty="0" smtClean="0"/>
              <a:t>g</a:t>
            </a:r>
            <a:r>
              <a:rPr lang="sr-Latn-RS" dirty="0" smtClean="0"/>
              <a:t>e</a:t>
            </a:r>
            <a:r>
              <a:rPr lang="en-US" dirty="0" smtClean="0"/>
              <a:t>’</a:t>
            </a:r>
            <a:r>
              <a:rPr lang="sr-Latn-RS" dirty="0" smtClean="0"/>
              <a:t> </a:t>
            </a:r>
            <a:r>
              <a:rPr lang="en-US" dirty="0" smtClean="0"/>
              <a:t>which generate data using NSI Web Service)</a:t>
            </a:r>
          </a:p>
          <a:p>
            <a:pPr lvl="1"/>
            <a:r>
              <a:rPr lang="en-US" dirty="0" err="1" smtClean="0"/>
              <a:t>IMF_Bridge</a:t>
            </a:r>
            <a:r>
              <a:rPr lang="en-US" dirty="0" smtClean="0"/>
              <a:t> application </a:t>
            </a:r>
            <a:r>
              <a:rPr lang="en-US" dirty="0"/>
              <a:t>was obtained through the IPA2012 project in cooperation with </a:t>
            </a:r>
            <a:r>
              <a:rPr lang="en-US" dirty="0" smtClean="0"/>
              <a:t>ISTAT</a:t>
            </a:r>
            <a:r>
              <a:rPr lang="sr-Latn-RS" dirty="0" smtClean="0"/>
              <a:t> </a:t>
            </a:r>
            <a:r>
              <a:rPr lang="en-US" dirty="0" smtClean="0"/>
              <a:t>and </a:t>
            </a:r>
            <a:r>
              <a:rPr lang="en-US" dirty="0"/>
              <a:t>modified for </a:t>
            </a:r>
            <a:r>
              <a:rPr lang="sr-Latn-RS" dirty="0" smtClean="0"/>
              <a:t>the </a:t>
            </a:r>
            <a:r>
              <a:rPr lang="en-US" dirty="0" smtClean="0"/>
              <a:t>national </a:t>
            </a:r>
            <a:r>
              <a:rPr lang="en-US" dirty="0"/>
              <a:t>needs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305" y="3817620"/>
            <a:ext cx="3187576" cy="254859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3486838"/>
            <a:ext cx="3542652" cy="2879374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337450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509" y="1729697"/>
            <a:ext cx="4505325" cy="357187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2194" y="1729697"/>
            <a:ext cx="4705098" cy="389801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3 Implementation </a:t>
            </a:r>
            <a:r>
              <a:rPr lang="sr-Latn-RS" dirty="0"/>
              <a:t>of SDMX-RI within the system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Datasets prepared in SDMX format – scheme of Eurostat’s </a:t>
            </a:r>
            <a:r>
              <a:rPr lang="en-US" dirty="0" err="1"/>
              <a:t>dataflows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6308" y="1729697"/>
            <a:ext cx="5112177" cy="4191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90690" y="1729697"/>
            <a:ext cx="3087795" cy="4702406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727822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dirty="0" smtClean="0"/>
              <a:t>3 Implementation </a:t>
            </a:r>
            <a:r>
              <a:rPr lang="sr-Latn-RS" dirty="0"/>
              <a:t>of SDMX-RI within the </a:t>
            </a:r>
            <a:r>
              <a:rPr lang="sr-Latn-RS" dirty="0" smtClean="0"/>
              <a:t>system </a:t>
            </a:r>
            <a:r>
              <a:rPr lang="en-US" dirty="0" smtClean="0"/>
              <a:t>- </a:t>
            </a:r>
            <a:r>
              <a:rPr lang="en-US" dirty="0" smtClean="0"/>
              <a:t>usage of SDМX </a:t>
            </a:r>
            <a:r>
              <a:rPr lang="en-US" dirty="0"/>
              <a:t>RESTful API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The SORS team is developing the SDMX portal</a:t>
            </a:r>
          </a:p>
          <a:p>
            <a:pPr marL="128588" lvl="1">
              <a:spcBef>
                <a:spcPts val="563"/>
              </a:spcBef>
            </a:pPr>
            <a:r>
              <a:rPr lang="en-US" sz="2000" dirty="0"/>
              <a:t>Unique access point to find all necessary information regarding the </a:t>
            </a:r>
            <a:r>
              <a:rPr lang="en-US" sz="2000" dirty="0" smtClean="0"/>
              <a:t>SDMX: </a:t>
            </a:r>
          </a:p>
          <a:p>
            <a:pPr marL="542925" lvl="2" indent="-285750">
              <a:spcBef>
                <a:spcPts val="563"/>
              </a:spcBef>
              <a:buFont typeface="Wingdings" panose="05000000000000000000" pitchFamily="2" charset="2"/>
              <a:buChar char="Ø"/>
            </a:pPr>
            <a:r>
              <a:rPr lang="en-US" sz="1800" dirty="0" smtClean="0"/>
              <a:t>SDMX tools</a:t>
            </a:r>
          </a:p>
          <a:p>
            <a:pPr marL="542925" lvl="2" indent="-285750">
              <a:spcBef>
                <a:spcPts val="563"/>
              </a:spcBef>
              <a:buFont typeface="Wingdings" panose="05000000000000000000" pitchFamily="2" charset="2"/>
              <a:buChar char="Ø"/>
            </a:pPr>
            <a:r>
              <a:rPr lang="en-US" sz="1800" dirty="0" smtClean="0"/>
              <a:t>Metadata structure (MSDs)</a:t>
            </a:r>
          </a:p>
          <a:p>
            <a:pPr marL="542925" lvl="2" indent="-285750">
              <a:spcBef>
                <a:spcPts val="563"/>
              </a:spcBef>
              <a:buFont typeface="Wingdings" panose="05000000000000000000" pitchFamily="2" charset="2"/>
              <a:buChar char="Ø"/>
            </a:pPr>
            <a:r>
              <a:rPr lang="en-US" sz="1800" b="1" dirty="0" smtClean="0"/>
              <a:t>Eurostat data transmission (SDMX, Excel)</a:t>
            </a:r>
          </a:p>
          <a:p>
            <a:pPr marL="542925" lvl="2" indent="-285750">
              <a:spcBef>
                <a:spcPts val="563"/>
              </a:spcBef>
              <a:buFont typeface="Wingdings" panose="05000000000000000000" pitchFamily="2" charset="2"/>
              <a:buChar char="Ø"/>
            </a:pPr>
            <a:r>
              <a:rPr lang="en-US" sz="1800" dirty="0" smtClean="0"/>
              <a:t>Useful links to ESS </a:t>
            </a:r>
            <a:endParaRPr lang="en-US" sz="1800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777" y="3585017"/>
            <a:ext cx="7558816" cy="1992246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092106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3 Implementation </a:t>
            </a:r>
            <a:r>
              <a:rPr lang="sr-Latn-RS" dirty="0"/>
              <a:t>of SDMX-RI within the system </a:t>
            </a:r>
            <a:r>
              <a:rPr lang="en-US" dirty="0" smtClean="0"/>
              <a:t>- </a:t>
            </a:r>
            <a:r>
              <a:rPr lang="en-US" dirty="0"/>
              <a:t>usage of SDМX RESTful API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b="1" dirty="0"/>
              <a:t>Eurostat data </a:t>
            </a:r>
            <a:r>
              <a:rPr lang="en-US" b="1" dirty="0" smtClean="0"/>
              <a:t>transmission - SDMX</a:t>
            </a:r>
            <a:endParaRPr lang="en-US" b="1" dirty="0"/>
          </a:p>
          <a:p>
            <a:pPr lvl="1"/>
            <a:r>
              <a:rPr lang="en-US" dirty="0" smtClean="0"/>
              <a:t>At </a:t>
            </a:r>
            <a:r>
              <a:rPr lang="en-US" dirty="0"/>
              <a:t>this moment, for </a:t>
            </a:r>
            <a:r>
              <a:rPr lang="sr-Latn-RS" dirty="0" smtClean="0"/>
              <a:t>the </a:t>
            </a:r>
            <a:r>
              <a:rPr lang="en-US" dirty="0" smtClean="0"/>
              <a:t>selected </a:t>
            </a:r>
            <a:r>
              <a:rPr lang="en-US" dirty="0"/>
              <a:t>dataset two of three options are available: </a:t>
            </a:r>
            <a:endParaRPr lang="sr-Latn-RS" dirty="0" smtClean="0"/>
          </a:p>
          <a:p>
            <a:pPr lvl="2">
              <a:buFont typeface="Wingdings" panose="05000000000000000000" pitchFamily="2" charset="2"/>
              <a:buChar char="Ø"/>
            </a:pPr>
            <a:r>
              <a:rPr lang="en-US" b="1" dirty="0" smtClean="0"/>
              <a:t>Preview data </a:t>
            </a:r>
            <a:r>
              <a:rPr lang="en-US" dirty="0"/>
              <a:t>- data are loaded from </a:t>
            </a:r>
            <a:r>
              <a:rPr lang="sr-Latn-RS" dirty="0"/>
              <a:t>the </a:t>
            </a:r>
            <a:r>
              <a:rPr lang="en-US" dirty="0"/>
              <a:t>dissemination system and presented </a:t>
            </a:r>
            <a:r>
              <a:rPr lang="sr-Latn-RS" dirty="0"/>
              <a:t>in a </a:t>
            </a:r>
            <a:r>
              <a:rPr lang="en-US" dirty="0"/>
              <a:t>table to </a:t>
            </a:r>
            <a:r>
              <a:rPr lang="sr-Latn-RS" dirty="0"/>
              <a:t>the </a:t>
            </a:r>
            <a:r>
              <a:rPr lang="en-US" dirty="0"/>
              <a:t>user </a:t>
            </a:r>
            <a:endParaRPr lang="sr-Latn-RS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en-US" b="1" dirty="0" smtClean="0"/>
              <a:t>Create </a:t>
            </a:r>
            <a:r>
              <a:rPr lang="en-US" b="1" dirty="0"/>
              <a:t>and download in SDMX </a:t>
            </a:r>
            <a:r>
              <a:rPr lang="en-US" b="1" dirty="0" smtClean="0"/>
              <a:t>format </a:t>
            </a:r>
            <a:r>
              <a:rPr lang="sr-Latn-RS" dirty="0" smtClean="0"/>
              <a:t>-</a:t>
            </a:r>
            <a:r>
              <a:rPr lang="en-US" dirty="0" smtClean="0"/>
              <a:t> use </a:t>
            </a:r>
            <a:r>
              <a:rPr lang="en-US" dirty="0"/>
              <a:t>rest web service </a:t>
            </a:r>
            <a:r>
              <a:rPr lang="en-US" dirty="0" smtClean="0"/>
              <a:t>for selected </a:t>
            </a:r>
            <a:r>
              <a:rPr lang="en-US" dirty="0"/>
              <a:t>dataset </a:t>
            </a:r>
            <a:r>
              <a:rPr lang="en-US" dirty="0" smtClean="0"/>
              <a:t>to create </a:t>
            </a:r>
            <a:r>
              <a:rPr lang="en-US" dirty="0"/>
              <a:t>and download prepared data in SDMX.ZIP </a:t>
            </a:r>
            <a:r>
              <a:rPr lang="en-US" dirty="0" smtClean="0"/>
              <a:t>format (</a:t>
            </a:r>
            <a:r>
              <a:rPr lang="en-US" dirty="0"/>
              <a:t>contains SDMX-ML data file and proper metadata </a:t>
            </a:r>
            <a:r>
              <a:rPr lang="en-US" dirty="0" smtClean="0"/>
              <a:t>file for </a:t>
            </a:r>
            <a:r>
              <a:rPr lang="en-US" dirty="0" err="1" smtClean="0"/>
              <a:t>sFTP</a:t>
            </a:r>
            <a:r>
              <a:rPr lang="en-US" dirty="0" smtClean="0"/>
              <a:t> transmission)</a:t>
            </a:r>
            <a:endParaRPr lang="en-US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sr-Latn-RS" dirty="0" smtClean="0"/>
              <a:t>prepare</a:t>
            </a:r>
            <a:r>
              <a:rPr lang="en-US" dirty="0" smtClean="0"/>
              <a:t> </a:t>
            </a:r>
            <a:r>
              <a:rPr lang="en-US" dirty="0"/>
              <a:t>data in SDMX </a:t>
            </a:r>
            <a:r>
              <a:rPr lang="en-US" dirty="0" smtClean="0"/>
              <a:t>format</a:t>
            </a:r>
            <a:r>
              <a:rPr lang="sr-Latn-RS" dirty="0" smtClean="0"/>
              <a:t> </a:t>
            </a:r>
          </a:p>
          <a:p>
            <a:pPr lvl="1"/>
            <a:r>
              <a:rPr lang="sr-Latn-RS" dirty="0" smtClean="0"/>
              <a:t>An additional</a:t>
            </a:r>
            <a:r>
              <a:rPr lang="en-US" dirty="0" smtClean="0"/>
              <a:t> (third)</a:t>
            </a:r>
            <a:r>
              <a:rPr lang="sr-Latn-RS" dirty="0" smtClean="0"/>
              <a:t> option</a:t>
            </a:r>
            <a:r>
              <a:rPr lang="en-US" dirty="0" smtClean="0"/>
              <a:t> will use </a:t>
            </a:r>
            <a:r>
              <a:rPr lang="sr-Latn-RS" dirty="0" smtClean="0"/>
              <a:t>the </a:t>
            </a:r>
            <a:r>
              <a:rPr lang="en-US" dirty="0" smtClean="0"/>
              <a:t>rest </a:t>
            </a:r>
            <a:r>
              <a:rPr lang="en-US" dirty="0"/>
              <a:t>web </a:t>
            </a:r>
            <a:r>
              <a:rPr lang="en-US" dirty="0" smtClean="0"/>
              <a:t>service</a:t>
            </a:r>
            <a:r>
              <a:rPr lang="sr-Latn-RS" dirty="0" smtClean="0"/>
              <a:t> for </a:t>
            </a:r>
            <a:r>
              <a:rPr lang="en-US" dirty="0" smtClean="0"/>
              <a:t>the </a:t>
            </a:r>
            <a:r>
              <a:rPr lang="sr-Latn-RS" dirty="0" smtClean="0"/>
              <a:t>automatization </a:t>
            </a:r>
            <a:r>
              <a:rPr lang="en-US" dirty="0" smtClean="0"/>
              <a:t>of </a:t>
            </a:r>
            <a:r>
              <a:rPr lang="en-US" dirty="0"/>
              <a:t>data transmission </a:t>
            </a:r>
            <a:r>
              <a:rPr lang="en-US" dirty="0" smtClean="0"/>
              <a:t>to Eurostat using </a:t>
            </a:r>
            <a:r>
              <a:rPr lang="sr-Latn-RS" dirty="0" smtClean="0"/>
              <a:t>sFTP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264" y="4092980"/>
            <a:ext cx="5437650" cy="1971267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20700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3 Implementation </a:t>
            </a:r>
            <a:r>
              <a:rPr lang="sr-Latn-RS" dirty="0"/>
              <a:t>of SDMX-RI within the system </a:t>
            </a:r>
            <a:r>
              <a:rPr lang="en-US" dirty="0"/>
              <a:t>- usage of SDМX RESTful API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4572000" y="1380747"/>
            <a:ext cx="4344031" cy="5126952"/>
            <a:chOff x="360973" y="1381913"/>
            <a:chExt cx="4344031" cy="5126952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973" y="1381913"/>
              <a:ext cx="4344031" cy="5126952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grpSp>
          <p:nvGrpSpPr>
            <p:cNvPr id="9" name="Group 8"/>
            <p:cNvGrpSpPr/>
            <p:nvPr/>
          </p:nvGrpSpPr>
          <p:grpSpPr>
            <a:xfrm>
              <a:off x="2589585" y="4907401"/>
              <a:ext cx="1919268" cy="1187547"/>
              <a:chOff x="2419976" y="4408637"/>
              <a:chExt cx="1919268" cy="1187547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419976" y="5141524"/>
                <a:ext cx="1841758" cy="454660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</p:pic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19976" y="4408637"/>
                <a:ext cx="1919268" cy="631134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</p:pic>
        </p:grp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601" y="1380748"/>
            <a:ext cx="4247916" cy="5126951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27372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1925" y="146050"/>
            <a:ext cx="8753475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51435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kern="1200">
                <a:solidFill>
                  <a:srgbClr val="4272CA"/>
                </a:solidFill>
                <a:effectLst>
                  <a:outerShdw blurRad="50800" algn="ctr" rotWithShape="0">
                    <a:srgbClr val="000000">
                      <a:alpha val="66000"/>
                    </a:srgbClr>
                  </a:outerShdw>
                </a:effectLst>
                <a:latin typeface="+mn-lt"/>
                <a:ea typeface="+mj-ea"/>
                <a:cs typeface="+mj-cs"/>
              </a:defRPr>
            </a:lvl1pPr>
            <a:lvl2pPr algn="l" defTabSz="51435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4272CA"/>
                </a:solidFill>
                <a:latin typeface="Calibri" panose="020F0502020204030204" pitchFamily="34" charset="0"/>
              </a:defRPr>
            </a:lvl2pPr>
            <a:lvl3pPr algn="l" defTabSz="51435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4272CA"/>
                </a:solidFill>
                <a:latin typeface="Calibri" panose="020F0502020204030204" pitchFamily="34" charset="0"/>
              </a:defRPr>
            </a:lvl3pPr>
            <a:lvl4pPr algn="l" defTabSz="51435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4272CA"/>
                </a:solidFill>
                <a:latin typeface="Calibri" panose="020F0502020204030204" pitchFamily="34" charset="0"/>
              </a:defRPr>
            </a:lvl4pPr>
            <a:lvl5pPr algn="l" defTabSz="51435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4272CA"/>
                </a:solidFill>
                <a:latin typeface="Calibri" panose="020F0502020204030204" pitchFamily="34" charset="0"/>
              </a:defRPr>
            </a:lvl5pPr>
            <a:lvl6pPr marL="457200" algn="l" defTabSz="51435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4272CA"/>
                </a:solidFill>
                <a:latin typeface="Calibri" panose="020F0502020204030204" pitchFamily="34" charset="0"/>
              </a:defRPr>
            </a:lvl6pPr>
            <a:lvl7pPr marL="914400" algn="l" defTabSz="51435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4272CA"/>
                </a:solidFill>
                <a:latin typeface="Calibri" panose="020F0502020204030204" pitchFamily="34" charset="0"/>
              </a:defRPr>
            </a:lvl7pPr>
            <a:lvl8pPr marL="1371600" algn="l" defTabSz="51435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4272CA"/>
                </a:solidFill>
                <a:latin typeface="Calibri" panose="020F0502020204030204" pitchFamily="34" charset="0"/>
              </a:defRPr>
            </a:lvl8pPr>
            <a:lvl9pPr marL="1828800" algn="l" defTabSz="51435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4272CA"/>
                </a:solidFill>
                <a:latin typeface="Calibri" panose="020F0502020204030204" pitchFamily="34" charset="0"/>
              </a:defRPr>
            </a:lvl9pPr>
          </a:lstStyle>
          <a:p>
            <a:r>
              <a:rPr lang="sr-Latn-RS" dirty="0" smtClean="0"/>
              <a:t>3 Implementation </a:t>
            </a:r>
            <a:r>
              <a:rPr lang="sr-Latn-RS" dirty="0"/>
              <a:t>of SDMX-RI within the system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945" y="1321723"/>
            <a:ext cx="8624456" cy="5198005"/>
          </a:xfrm>
          <a:prstGeom prst="rect">
            <a:avLst/>
          </a:prstGeom>
        </p:spPr>
      </p:pic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234950" y="6583363"/>
            <a:ext cx="457200" cy="274637"/>
          </a:xfrm>
        </p:spPr>
        <p:txBody>
          <a:bodyPr/>
          <a:lstStyle/>
          <a:p>
            <a:pPr>
              <a:defRPr/>
            </a:pPr>
            <a:fld id="{4ADE2933-898E-4E27-9AB5-B10691E8F1F0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87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Our </a:t>
            </a:r>
            <a:r>
              <a:rPr lang="en-US" dirty="0"/>
              <a:t>vision </a:t>
            </a:r>
            <a:r>
              <a:rPr lang="sr-Latn-RS" dirty="0" smtClean="0"/>
              <a:t>has</a:t>
            </a:r>
            <a:r>
              <a:rPr lang="en-US" dirty="0" smtClean="0"/>
              <a:t> </a:t>
            </a:r>
            <a:r>
              <a:rPr lang="en-US" dirty="0"/>
              <a:t>been to develop </a:t>
            </a:r>
            <a:r>
              <a:rPr lang="sr-Latn-RS" dirty="0" smtClean="0"/>
              <a:t>a </a:t>
            </a:r>
            <a:r>
              <a:rPr lang="en-US" dirty="0" smtClean="0"/>
              <a:t>national </a:t>
            </a:r>
            <a:r>
              <a:rPr lang="en-US" dirty="0"/>
              <a:t>reference metadata system </a:t>
            </a:r>
            <a:r>
              <a:rPr lang="sr-Latn-RS" dirty="0" smtClean="0"/>
              <a:t>according to</a:t>
            </a:r>
            <a:r>
              <a:rPr lang="en-US" dirty="0" smtClean="0"/>
              <a:t> </a:t>
            </a:r>
            <a:r>
              <a:rPr lang="en-US" dirty="0"/>
              <a:t>the ESS </a:t>
            </a:r>
            <a:r>
              <a:rPr lang="en-US" dirty="0" smtClean="0"/>
              <a:t>recommendations</a:t>
            </a:r>
            <a:endParaRPr lang="en-US" dirty="0"/>
          </a:p>
          <a:p>
            <a:r>
              <a:rPr lang="en-US" dirty="0"/>
              <a:t>Main tasks:</a:t>
            </a:r>
          </a:p>
          <a:p>
            <a:pPr lvl="1"/>
            <a:r>
              <a:rPr lang="en-US" dirty="0"/>
              <a:t>Implementation of standard SIMS 2.0 (ESMS</a:t>
            </a:r>
            <a:r>
              <a:rPr lang="en-US" dirty="0" smtClean="0"/>
              <a:t>,</a:t>
            </a:r>
            <a:r>
              <a:rPr lang="sr-Latn-RS" dirty="0" smtClean="0"/>
              <a:t> </a:t>
            </a:r>
            <a:r>
              <a:rPr lang="en-US" dirty="0" smtClean="0"/>
              <a:t>ESQRS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Include SDMX standard to produce reference metadata and quality reports</a:t>
            </a:r>
          </a:p>
          <a:p>
            <a:pPr lvl="1"/>
            <a:r>
              <a:rPr lang="en-US" dirty="0"/>
              <a:t>Provide a tool to our statistical units (National Metadata Handler) for producing adequate metadata and quality reports for Eurostat as well as users of our dissemination </a:t>
            </a:r>
            <a:r>
              <a:rPr lang="en-US" dirty="0" smtClean="0"/>
              <a:t>database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146050"/>
            <a:ext cx="9085811" cy="914400"/>
          </a:xfrm>
        </p:spPr>
        <p:txBody>
          <a:bodyPr/>
          <a:lstStyle/>
          <a:p>
            <a:r>
              <a:rPr lang="sr-Latn-RS" dirty="0"/>
              <a:t>4 SDMX and National Reference Metadata System (RZSMETA)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42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Content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457200" indent="-457200">
              <a:buFont typeface="+mj-lt"/>
              <a:buAutoNum type="arabicParenR"/>
            </a:pPr>
            <a:r>
              <a:rPr lang="sr-Latn-RS" dirty="0" smtClean="0"/>
              <a:t>SORS data dissemination system </a:t>
            </a:r>
          </a:p>
          <a:p>
            <a:pPr marL="457200" indent="-457200">
              <a:buFont typeface="+mj-lt"/>
              <a:buAutoNum type="arabicParenR"/>
            </a:pPr>
            <a:r>
              <a:rPr lang="sr-Latn-RS" dirty="0" smtClean="0"/>
              <a:t>System </a:t>
            </a:r>
            <a:r>
              <a:rPr lang="sr-Latn-RS" dirty="0"/>
              <a:t>upgrade for SDMX </a:t>
            </a:r>
            <a:r>
              <a:rPr lang="sr-Latn-RS" dirty="0" smtClean="0"/>
              <a:t>implementation</a:t>
            </a:r>
          </a:p>
          <a:p>
            <a:pPr marL="457200" indent="-457200">
              <a:buFont typeface="+mj-lt"/>
              <a:buAutoNum type="arabicParenR"/>
            </a:pPr>
            <a:r>
              <a:rPr lang="sr-Latn-RS" dirty="0" smtClean="0"/>
              <a:t>Implementation </a:t>
            </a:r>
            <a:r>
              <a:rPr lang="sr-Latn-RS" dirty="0"/>
              <a:t>of </a:t>
            </a:r>
            <a:r>
              <a:rPr lang="sr-Latn-RS" dirty="0" smtClean="0"/>
              <a:t>SDMX-RI within </a:t>
            </a:r>
            <a:r>
              <a:rPr lang="sr-Latn-RS" dirty="0"/>
              <a:t>the </a:t>
            </a:r>
            <a:r>
              <a:rPr lang="sr-Latn-RS" dirty="0" smtClean="0"/>
              <a:t>system</a:t>
            </a:r>
          </a:p>
          <a:p>
            <a:pPr marL="457200" indent="-457200">
              <a:buFont typeface="+mj-lt"/>
              <a:buAutoNum type="arabicParenR"/>
            </a:pPr>
            <a:r>
              <a:rPr lang="sr-Latn-RS" dirty="0" smtClean="0"/>
              <a:t>SDMX and National Reference Metadata System (RZSMETA)</a:t>
            </a:r>
          </a:p>
          <a:p>
            <a:pPr marL="457200" indent="-457200">
              <a:buFont typeface="+mj-lt"/>
              <a:buAutoNum type="arabicParenR"/>
            </a:pPr>
            <a:r>
              <a:rPr lang="sr-Latn-RS" dirty="0"/>
              <a:t>Future plans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27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753" y="146050"/>
            <a:ext cx="9044247" cy="914400"/>
          </a:xfrm>
        </p:spPr>
        <p:txBody>
          <a:bodyPr/>
          <a:lstStyle/>
          <a:p>
            <a:r>
              <a:rPr lang="sr-Latn-RS" dirty="0" smtClean="0"/>
              <a:t>4 SDMX </a:t>
            </a:r>
            <a:r>
              <a:rPr lang="sr-Latn-RS" dirty="0"/>
              <a:t>and National Reference Metadata System (RZSMETA)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1062" y="2926080"/>
            <a:ext cx="5419898" cy="3566160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28600" y="1280160"/>
            <a:ext cx="8686800" cy="5278582"/>
          </a:xfrm>
        </p:spPr>
        <p:txBody>
          <a:bodyPr/>
          <a:lstStyle/>
          <a:p>
            <a:r>
              <a:rPr lang="sr-Latn-RS" altLang="en-US" dirty="0"/>
              <a:t>Access to the system is </a:t>
            </a:r>
            <a:r>
              <a:rPr lang="en-US" altLang="en-US" dirty="0"/>
              <a:t>allowed through the system of the </a:t>
            </a:r>
            <a:r>
              <a:rPr lang="en-US" altLang="en-US" dirty="0" smtClean="0"/>
              <a:t>authentication</a:t>
            </a:r>
          </a:p>
          <a:p>
            <a:r>
              <a:rPr lang="en-US" altLang="en-US" dirty="0" smtClean="0"/>
              <a:t>After successful login, </a:t>
            </a:r>
            <a:r>
              <a:rPr lang="sr-Latn-RS" altLang="en-US" dirty="0" smtClean="0"/>
              <a:t>the </a:t>
            </a:r>
            <a:r>
              <a:rPr lang="en-US" altLang="en-US" dirty="0" smtClean="0"/>
              <a:t>user </a:t>
            </a:r>
            <a:r>
              <a:rPr lang="en-US" altLang="en-US" dirty="0" smtClean="0"/>
              <a:t>is getting the hierarchical list of domains, subdomains, indicators (dissemination system</a:t>
            </a:r>
            <a:r>
              <a:rPr lang="en-US" altLang="en-US" dirty="0" smtClean="0"/>
              <a:t>)</a:t>
            </a:r>
            <a:r>
              <a:rPr lang="sr-Latn-RS" altLang="en-US" dirty="0" smtClean="0"/>
              <a:t>,</a:t>
            </a:r>
            <a:r>
              <a:rPr lang="en-US" altLang="en-US" dirty="0" smtClean="0"/>
              <a:t> </a:t>
            </a:r>
            <a:r>
              <a:rPr lang="en-US" altLang="en-US" dirty="0" smtClean="0"/>
              <a:t>and surveys (general metadata system) for which access rights have been granted </a:t>
            </a:r>
          </a:p>
          <a:p>
            <a:r>
              <a:rPr lang="en-US" altLang="en-US" dirty="0" smtClean="0"/>
              <a:t>The list of all existing metadata </a:t>
            </a:r>
            <a:r>
              <a:rPr lang="en-US" altLang="en-US" dirty="0" smtClean="0"/>
              <a:t>and </a:t>
            </a:r>
            <a:r>
              <a:rPr lang="en-US" altLang="en-US" dirty="0" smtClean="0"/>
              <a:t>quality reports </a:t>
            </a:r>
            <a:r>
              <a:rPr lang="sr-Latn-RS" altLang="en-US" dirty="0" smtClean="0"/>
              <a:t>are</a:t>
            </a:r>
            <a:r>
              <a:rPr lang="en-US" altLang="en-US" dirty="0" smtClean="0"/>
              <a:t> </a:t>
            </a:r>
            <a:r>
              <a:rPr lang="en-US" altLang="en-US" dirty="0" smtClean="0"/>
              <a:t>provided</a:t>
            </a:r>
            <a:endParaRPr lang="sr-Latn-RS" altLang="en-US" dirty="0"/>
          </a:p>
          <a:p>
            <a:endParaRPr lang="en-GB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12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 txBox="1">
            <a:spLocks/>
          </p:cNvSpPr>
          <p:nvPr/>
        </p:nvSpPr>
        <p:spPr bwMode="auto">
          <a:xfrm>
            <a:off x="303414" y="1213658"/>
            <a:ext cx="8686800" cy="5419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28588" indent="-128588" algn="l" defTabSz="514350" rtl="0" eaLnBrk="1" fontAlgn="base" hangingPunct="1">
              <a:lnSpc>
                <a:spcPct val="90000"/>
              </a:lnSpc>
              <a:spcBef>
                <a:spcPts val="563"/>
              </a:spcBef>
              <a:spcAft>
                <a:spcPct val="0"/>
              </a:spcAft>
              <a:buClr>
                <a:srgbClr val="4272CA"/>
              </a:buClr>
              <a:buFont typeface="Arial" panose="020B0604020202020204" pitchFamily="34" charset="0"/>
              <a:buChar char="•"/>
              <a:defRPr sz="2000" kern="1200">
                <a:solidFill>
                  <a:srgbClr val="6A6A6A"/>
                </a:solidFill>
                <a:latin typeface="+mn-lt"/>
                <a:ea typeface="+mn-ea"/>
                <a:cs typeface="+mn-cs"/>
              </a:defRPr>
            </a:lvl1pPr>
            <a:lvl2pPr marL="385763" indent="-128588" algn="l" defTabSz="514350" rtl="0" eaLnBrk="1" fontAlgn="base" hangingPunct="1">
              <a:lnSpc>
                <a:spcPct val="90000"/>
              </a:lnSpc>
              <a:spcBef>
                <a:spcPts val="275"/>
              </a:spcBef>
              <a:spcAft>
                <a:spcPct val="0"/>
              </a:spcAft>
              <a:buClr>
                <a:srgbClr val="4272CA"/>
              </a:buClr>
              <a:buFont typeface="Arial" panose="020B0604020202020204" pitchFamily="34" charset="0"/>
              <a:buChar char="•"/>
              <a:defRPr kern="1200">
                <a:solidFill>
                  <a:srgbClr val="6A6A6A"/>
                </a:solidFill>
                <a:latin typeface="+mn-lt"/>
                <a:ea typeface="+mn-ea"/>
                <a:cs typeface="+mn-cs"/>
              </a:defRPr>
            </a:lvl2pPr>
            <a:lvl3pPr marL="642938" indent="-128588" algn="l" defTabSz="514350" rtl="0" eaLnBrk="1" fontAlgn="base" hangingPunct="1">
              <a:lnSpc>
                <a:spcPct val="90000"/>
              </a:lnSpc>
              <a:spcBef>
                <a:spcPts val="275"/>
              </a:spcBef>
              <a:spcAft>
                <a:spcPct val="0"/>
              </a:spcAft>
              <a:buClr>
                <a:srgbClr val="4272CA"/>
              </a:buClr>
              <a:buFont typeface="Arial" panose="020B0604020202020204" pitchFamily="34" charset="0"/>
              <a:buChar char="•"/>
              <a:defRPr sz="1600" i="1" kern="1200">
                <a:solidFill>
                  <a:srgbClr val="6A6A6A"/>
                </a:solidFill>
                <a:latin typeface="+mn-lt"/>
                <a:ea typeface="+mn-ea"/>
                <a:cs typeface="+mn-cs"/>
              </a:defRPr>
            </a:lvl3pPr>
            <a:lvl4pPr marL="900113" indent="-128588" algn="l" defTabSz="514350" rtl="0" eaLnBrk="1" fontAlgn="base" hangingPunct="1">
              <a:lnSpc>
                <a:spcPct val="90000"/>
              </a:lnSpc>
              <a:spcBef>
                <a:spcPts val="275"/>
              </a:spcBef>
              <a:spcAft>
                <a:spcPct val="0"/>
              </a:spcAft>
              <a:buClr>
                <a:srgbClr val="4272CA"/>
              </a:buClr>
              <a:buFont typeface="Arial" panose="020B0604020202020204" pitchFamily="34" charset="0"/>
              <a:buChar char="•"/>
              <a:defRPr sz="1400" kern="1200">
                <a:solidFill>
                  <a:srgbClr val="6A6A6A"/>
                </a:solidFill>
                <a:latin typeface="+mn-lt"/>
                <a:ea typeface="+mn-ea"/>
                <a:cs typeface="+mn-cs"/>
              </a:defRPr>
            </a:lvl4pPr>
            <a:lvl5pPr marL="1157288" indent="-128588" algn="l" defTabSz="514350" rtl="0" eaLnBrk="1" fontAlgn="base" hangingPunct="1">
              <a:lnSpc>
                <a:spcPct val="90000"/>
              </a:lnSpc>
              <a:spcBef>
                <a:spcPts val="275"/>
              </a:spcBef>
              <a:spcAft>
                <a:spcPct val="0"/>
              </a:spcAft>
              <a:buClr>
                <a:srgbClr val="4272CA"/>
              </a:buClr>
              <a:buFont typeface="Arial" panose="020B0604020202020204" pitchFamily="34" charset="0"/>
              <a:buChar char="•"/>
              <a:defRPr sz="1200" i="1" kern="1200">
                <a:solidFill>
                  <a:srgbClr val="6A6A6A"/>
                </a:solidFill>
                <a:latin typeface="+mn-lt"/>
                <a:ea typeface="+mn-ea"/>
                <a:cs typeface="+mn-cs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RS" altLang="en-US" dirty="0" smtClean="0"/>
              <a:t>The main</a:t>
            </a:r>
            <a:r>
              <a:rPr lang="en-US" altLang="en-US" dirty="0" smtClean="0"/>
              <a:t> page for editing metadata files contains the list of concepts</a:t>
            </a:r>
            <a:r>
              <a:rPr lang="sr-Latn-RS" altLang="en-US" dirty="0" smtClean="0"/>
              <a:t> by SIMS 2.0</a:t>
            </a:r>
          </a:p>
          <a:p>
            <a:r>
              <a:rPr lang="sr-Latn-RS" altLang="en-US" dirty="0" smtClean="0"/>
              <a:t>T</a:t>
            </a:r>
            <a:r>
              <a:rPr lang="en-US" altLang="en-US" dirty="0" smtClean="0"/>
              <a:t>wo text editors are available,</a:t>
            </a:r>
            <a:r>
              <a:rPr lang="sr-Latn-RS" altLang="en-US" dirty="0" smtClean="0"/>
              <a:t> </a:t>
            </a:r>
            <a:r>
              <a:rPr lang="en-US" altLang="en-US" dirty="0" smtClean="0"/>
              <a:t>for </a:t>
            </a:r>
            <a:r>
              <a:rPr lang="sr-Latn-RS" altLang="en-US" dirty="0" smtClean="0"/>
              <a:t>editing </a:t>
            </a:r>
            <a:r>
              <a:rPr lang="en-US" altLang="en-US" dirty="0" smtClean="0"/>
              <a:t>content in Serbian Cyrillic and English</a:t>
            </a:r>
          </a:p>
          <a:p>
            <a:endParaRPr lang="en-GB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50"/>
            <a:ext cx="9144000" cy="9144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sr-Latn-RS" dirty="0" smtClean="0"/>
              <a:t>4 SDMX </a:t>
            </a:r>
            <a:r>
              <a:rPr lang="sr-Latn-RS" dirty="0"/>
              <a:t>and National Reference Metadata System (RZSMETA)</a:t>
            </a:r>
            <a:r>
              <a:rPr lang="en-US" dirty="0" smtClean="0"/>
              <a:t>       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1335055" y="2036618"/>
            <a:ext cx="6339846" cy="4305992"/>
            <a:chOff x="1335055" y="2036618"/>
            <a:chExt cx="6339846" cy="4305992"/>
          </a:xfrm>
        </p:grpSpPr>
        <p:pic>
          <p:nvPicPr>
            <p:cNvPr id="2253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5055" y="2036618"/>
              <a:ext cx="6339846" cy="430599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ounded Rectangle 5"/>
            <p:cNvSpPr/>
            <p:nvPr/>
          </p:nvSpPr>
          <p:spPr>
            <a:xfrm>
              <a:off x="3062720" y="2959330"/>
              <a:ext cx="4501862" cy="3383279"/>
            </a:xfrm>
            <a:prstGeom prst="roundRect">
              <a:avLst/>
            </a:prstGeom>
            <a:noFill/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413165" y="2128058"/>
            <a:ext cx="1454726" cy="4272742"/>
          </a:xfrm>
          <a:prstGeom prst="roundRect">
            <a:avLst/>
          </a:prstGeom>
          <a:noFill/>
          <a:ln w="2222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61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89" y="146050"/>
            <a:ext cx="9085811" cy="914400"/>
          </a:xfrm>
        </p:spPr>
        <p:txBody>
          <a:bodyPr/>
          <a:lstStyle/>
          <a:p>
            <a:r>
              <a:rPr lang="sr-Latn-RS" dirty="0" smtClean="0"/>
              <a:t>4 SDMX </a:t>
            </a:r>
            <a:r>
              <a:rPr lang="sr-Latn-RS" dirty="0"/>
              <a:t>and National Reference Metadata System (RZSMETA)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28600" y="1255221"/>
            <a:ext cx="8686800" cy="5166360"/>
          </a:xfrm>
        </p:spPr>
        <p:txBody>
          <a:bodyPr/>
          <a:lstStyle/>
          <a:p>
            <a:r>
              <a:rPr lang="en-US" altLang="en-US" dirty="0"/>
              <a:t>Preview </a:t>
            </a:r>
            <a:r>
              <a:rPr lang="sr-Latn-RS" altLang="en-US" dirty="0" smtClean="0"/>
              <a:t>of MD/QR is available in</a:t>
            </a:r>
            <a:r>
              <a:rPr lang="en-US" altLang="en-US" dirty="0" smtClean="0"/>
              <a:t> </a:t>
            </a:r>
            <a:r>
              <a:rPr lang="en-US" altLang="en-US" dirty="0"/>
              <a:t>3 languages (Serbian Cyrillic, Serbian Latin, </a:t>
            </a:r>
            <a:r>
              <a:rPr lang="sr-Latn-RS" altLang="en-US" dirty="0" smtClean="0"/>
              <a:t>and </a:t>
            </a:r>
            <a:r>
              <a:rPr lang="en-US" altLang="en-US" dirty="0" smtClean="0"/>
              <a:t>English)</a:t>
            </a:r>
          </a:p>
          <a:p>
            <a:r>
              <a:rPr lang="en-US" altLang="en-US" dirty="0" smtClean="0"/>
              <a:t>When </a:t>
            </a:r>
            <a:r>
              <a:rPr lang="sr-Latn-RS" altLang="en-US" dirty="0" smtClean="0"/>
              <a:t>MD/QR </a:t>
            </a:r>
            <a:r>
              <a:rPr lang="en-US" altLang="en-US" dirty="0" smtClean="0"/>
              <a:t>is finished</a:t>
            </a:r>
            <a:r>
              <a:rPr lang="sr-Latn-RS" altLang="en-US" dirty="0" smtClean="0"/>
              <a:t>, the user can </a:t>
            </a:r>
            <a:r>
              <a:rPr lang="sr-Latn-RS" altLang="en-US" dirty="0"/>
              <a:t>send MD/QR </a:t>
            </a:r>
            <a:r>
              <a:rPr lang="sr-Latn-RS" altLang="en-US" dirty="0" smtClean="0"/>
              <a:t>to </a:t>
            </a:r>
            <a:r>
              <a:rPr lang="sr-Latn-RS" altLang="en-US" dirty="0"/>
              <a:t>validation/validate </a:t>
            </a:r>
            <a:r>
              <a:rPr lang="en-US" dirty="0"/>
              <a:t>or create in SDMX</a:t>
            </a:r>
            <a:r>
              <a:rPr lang="sr-Latn-RS" dirty="0"/>
              <a:t> format </a:t>
            </a:r>
            <a:r>
              <a:rPr lang="en-US" dirty="0"/>
              <a:t>(for sending to Eurostat via</a:t>
            </a:r>
            <a:r>
              <a:rPr lang="sr-Latn-RS" dirty="0"/>
              <a:t> </a:t>
            </a:r>
            <a:r>
              <a:rPr lang="en-US" dirty="0"/>
              <a:t>ESS MH)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227" y="2560319"/>
            <a:ext cx="4630535" cy="386126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033" y="3506523"/>
            <a:ext cx="3371850" cy="1981322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744585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50"/>
            <a:ext cx="9144000" cy="914400"/>
          </a:xfrm>
        </p:spPr>
        <p:txBody>
          <a:bodyPr/>
          <a:lstStyle/>
          <a:p>
            <a:r>
              <a:rPr lang="sr-Latn-RS" dirty="0" smtClean="0"/>
              <a:t>4 </a:t>
            </a:r>
            <a:r>
              <a:rPr lang="en-US" dirty="0" smtClean="0"/>
              <a:t>SDMX </a:t>
            </a:r>
            <a:r>
              <a:rPr lang="en-US" dirty="0"/>
              <a:t>and National Reference Metadata System (RZSMETA)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altLang="en-US" dirty="0" smtClean="0"/>
          </a:p>
          <a:p>
            <a:endParaRPr lang="en-US" altLang="en-US" dirty="0"/>
          </a:p>
          <a:p>
            <a:endParaRPr lang="en-US" altLang="en-US" dirty="0" smtClean="0"/>
          </a:p>
          <a:p>
            <a:endParaRPr lang="en-US" altLang="en-US" dirty="0"/>
          </a:p>
          <a:p>
            <a:endParaRPr lang="en-US" altLang="en-US" dirty="0" smtClean="0"/>
          </a:p>
          <a:p>
            <a:endParaRPr lang="en-US" altLang="en-US" dirty="0"/>
          </a:p>
          <a:p>
            <a:endParaRPr lang="en-US" altLang="en-US" dirty="0" smtClean="0"/>
          </a:p>
          <a:p>
            <a:r>
              <a:rPr lang="en-US" altLang="en-US" dirty="0" smtClean="0"/>
              <a:t>On </a:t>
            </a:r>
            <a:r>
              <a:rPr lang="en-US" altLang="en-US" dirty="0"/>
              <a:t>button Download (.zip) click, system generates .zip file with all necessary files for uploading data to ESS MH for the same ESMS or ESQRS 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2619" y="1280160"/>
            <a:ext cx="5853112" cy="235617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6050" y="4639992"/>
            <a:ext cx="4000500" cy="1573078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315075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50"/>
            <a:ext cx="9144000" cy="914400"/>
          </a:xfrm>
        </p:spPr>
        <p:txBody>
          <a:bodyPr/>
          <a:lstStyle/>
          <a:p>
            <a:r>
              <a:rPr lang="sr-Latn-RS" dirty="0" smtClean="0"/>
              <a:t>4 </a:t>
            </a:r>
            <a:r>
              <a:rPr lang="en-US" dirty="0" smtClean="0"/>
              <a:t>SDMX </a:t>
            </a:r>
            <a:r>
              <a:rPr lang="en-US" dirty="0"/>
              <a:t>and National Reference Metadata System (RZSMETA)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272" y="1257300"/>
            <a:ext cx="7853856" cy="406717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4800" y="1819275"/>
            <a:ext cx="8686800" cy="35052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719" y="4457153"/>
            <a:ext cx="7700962" cy="2128339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06922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50"/>
            <a:ext cx="9144000" cy="914400"/>
          </a:xfrm>
        </p:spPr>
        <p:txBody>
          <a:bodyPr/>
          <a:lstStyle/>
          <a:p>
            <a:r>
              <a:rPr lang="sr-Latn-RS" dirty="0" smtClean="0"/>
              <a:t>4 </a:t>
            </a:r>
            <a:r>
              <a:rPr lang="en-US" dirty="0" smtClean="0"/>
              <a:t>SDMX </a:t>
            </a:r>
            <a:r>
              <a:rPr lang="en-US" dirty="0"/>
              <a:t>and National Reference Metadata System (RZSMETA)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56763" y="1282225"/>
            <a:ext cx="8686800" cy="5166360"/>
          </a:xfrm>
        </p:spPr>
        <p:txBody>
          <a:bodyPr/>
          <a:lstStyle/>
          <a:p>
            <a:r>
              <a:rPr lang="en-GB" dirty="0" smtClean="0"/>
              <a:t>Metadata </a:t>
            </a:r>
            <a:r>
              <a:rPr lang="sr-Latn-RS" dirty="0" smtClean="0"/>
              <a:t>is</a:t>
            </a:r>
            <a:r>
              <a:rPr lang="en-GB" dirty="0" smtClean="0"/>
              <a:t> published </a:t>
            </a:r>
            <a:r>
              <a:rPr lang="sr-Latn-RS" dirty="0" smtClean="0"/>
              <a:t>near data within </a:t>
            </a:r>
            <a:r>
              <a:rPr lang="en-GB" dirty="0" smtClean="0"/>
              <a:t>the </a:t>
            </a:r>
            <a:r>
              <a:rPr lang="sr-Latn-RS" dirty="0"/>
              <a:t>StatDATA</a:t>
            </a:r>
            <a:endParaRPr lang="en-GB" dirty="0"/>
          </a:p>
          <a:p>
            <a:r>
              <a:rPr lang="sr-Latn-RS" dirty="0" smtClean="0"/>
              <a:t>A disseminated</a:t>
            </a:r>
            <a:r>
              <a:rPr lang="en-GB" dirty="0" smtClean="0"/>
              <a:t> </a:t>
            </a:r>
            <a:r>
              <a:rPr lang="en-GB" dirty="0"/>
              <a:t>version of ESMS contains </a:t>
            </a:r>
            <a:r>
              <a:rPr lang="sr-Latn-RS" dirty="0" smtClean="0"/>
              <a:t>a </a:t>
            </a:r>
            <a:r>
              <a:rPr lang="en-GB" dirty="0" smtClean="0"/>
              <a:t>link </a:t>
            </a:r>
            <a:r>
              <a:rPr lang="en-GB" dirty="0"/>
              <a:t>button for downloading metadata </a:t>
            </a:r>
            <a:r>
              <a:rPr lang="en-GB" dirty="0" smtClean="0"/>
              <a:t>in </a:t>
            </a:r>
            <a:r>
              <a:rPr lang="en-GB" dirty="0"/>
              <a:t>SDMX format (</a:t>
            </a:r>
            <a:r>
              <a:rPr lang="en-GB" dirty="0" smtClean="0"/>
              <a:t>according</a:t>
            </a:r>
            <a:r>
              <a:rPr lang="sr-Latn-RS" dirty="0" smtClean="0"/>
              <a:t> to</a:t>
            </a:r>
            <a:r>
              <a:rPr lang="en-GB" dirty="0" smtClean="0"/>
              <a:t> </a:t>
            </a:r>
            <a:r>
              <a:rPr lang="en-GB" dirty="0"/>
              <a:t>MSD 3.0 structure</a:t>
            </a:r>
            <a:r>
              <a:rPr lang="en-GB" dirty="0" smtClean="0"/>
              <a:t>)</a:t>
            </a:r>
            <a:r>
              <a:rPr lang="sr-Latn-RS" dirty="0" smtClean="0"/>
              <a:t> </a:t>
            </a:r>
            <a:r>
              <a:rPr lang="en-GB" dirty="0" smtClean="0">
                <a:hlinkClick r:id="rId2"/>
              </a:rPr>
              <a:t>https</a:t>
            </a:r>
            <a:r>
              <a:rPr lang="en-GB" dirty="0">
                <a:hlinkClick r:id="rId2"/>
              </a:rPr>
              <a:t>://</a:t>
            </a:r>
            <a:r>
              <a:rPr lang="en-GB" dirty="0" smtClean="0">
                <a:hlinkClick r:id="rId2"/>
              </a:rPr>
              <a:t>data.stat.gov.rs/Home/Result/060302?languageCode=en-US</a:t>
            </a:r>
            <a:r>
              <a:rPr lang="en-GB" dirty="0" smtClean="0"/>
              <a:t> </a:t>
            </a:r>
            <a:endParaRPr lang="en-US" dirty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559" y="2824611"/>
            <a:ext cx="6068068" cy="362190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7757" y="2826408"/>
            <a:ext cx="2854803" cy="362011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600" y="5841682"/>
            <a:ext cx="4214766" cy="60483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8" name="Chevron 7"/>
          <p:cNvSpPr/>
          <p:nvPr/>
        </p:nvSpPr>
        <p:spPr>
          <a:xfrm rot="2819308">
            <a:off x="7343004" y="4079948"/>
            <a:ext cx="1184908" cy="224605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1000" dirty="0" smtClean="0">
                <a:solidFill>
                  <a:schemeClr val="bg1"/>
                </a:solidFill>
              </a:rPr>
              <a:t>SDMX button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52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065" y="146050"/>
            <a:ext cx="9102437" cy="914400"/>
          </a:xfrm>
        </p:spPr>
        <p:txBody>
          <a:bodyPr/>
          <a:lstStyle/>
          <a:p>
            <a:r>
              <a:rPr lang="sr-Latn-RS" dirty="0" smtClean="0"/>
              <a:t>4 </a:t>
            </a:r>
            <a:r>
              <a:rPr lang="en-US" dirty="0" smtClean="0"/>
              <a:t>SDMX </a:t>
            </a:r>
            <a:r>
              <a:rPr lang="en-US" dirty="0"/>
              <a:t>and National Reference Metadata System (RZSMETA)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9595" y="1819276"/>
            <a:ext cx="6324810" cy="463677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28600" y="1280160"/>
            <a:ext cx="8686800" cy="4349115"/>
          </a:xfrm>
        </p:spPr>
        <p:txBody>
          <a:bodyPr/>
          <a:lstStyle/>
          <a:p>
            <a:r>
              <a:rPr lang="en-GB" dirty="0" smtClean="0"/>
              <a:t>All </a:t>
            </a:r>
            <a:r>
              <a:rPr lang="en-GB" dirty="0"/>
              <a:t>published </a:t>
            </a:r>
            <a:r>
              <a:rPr lang="en-GB" dirty="0" smtClean="0"/>
              <a:t>metadata (current and archive) can be found on </a:t>
            </a:r>
            <a:r>
              <a:rPr lang="en-GB" dirty="0"/>
              <a:t>the website</a:t>
            </a:r>
            <a:r>
              <a:rPr lang="en-GB" dirty="0" smtClean="0"/>
              <a:t>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061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50"/>
            <a:ext cx="9077498" cy="914400"/>
          </a:xfrm>
        </p:spPr>
        <p:txBody>
          <a:bodyPr/>
          <a:lstStyle/>
          <a:p>
            <a:r>
              <a:rPr lang="sr-Latn-RS" dirty="0" smtClean="0"/>
              <a:t>4 </a:t>
            </a:r>
            <a:r>
              <a:rPr lang="en-US" dirty="0" smtClean="0"/>
              <a:t>SDMX </a:t>
            </a:r>
            <a:r>
              <a:rPr lang="en-US" dirty="0"/>
              <a:t>and National Reference Metadata System (RZSMETA)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43" y="1215909"/>
            <a:ext cx="7035451" cy="5091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1793" y="3227484"/>
            <a:ext cx="719051" cy="71905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5"/>
            </a:solidFill>
          </a:ln>
        </p:spPr>
      </p:pic>
    </p:spTree>
    <p:extLst>
      <p:ext uri="{BB962C8B-B14F-4D97-AF65-F5344CB8AC3E}">
        <p14:creationId xmlns:p14="http://schemas.microsoft.com/office/powerpoint/2010/main" val="222926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5 Future </a:t>
            </a:r>
            <a:r>
              <a:rPr lang="sr-Latn-RS" dirty="0" smtClean="0"/>
              <a:t>plans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Extend </a:t>
            </a:r>
            <a:r>
              <a:rPr lang="sr-Latn-RS" dirty="0" smtClean="0"/>
              <a:t>the </a:t>
            </a:r>
            <a:r>
              <a:rPr lang="en-US" dirty="0" smtClean="0"/>
              <a:t>list </a:t>
            </a:r>
            <a:r>
              <a:rPr lang="en-US" dirty="0"/>
              <a:t>of domains and datasets in SDMX-RI for data transmission, according to finalized </a:t>
            </a:r>
            <a:r>
              <a:rPr lang="sr-Latn-RS" dirty="0" smtClean="0"/>
              <a:t>DSDs</a:t>
            </a:r>
          </a:p>
          <a:p>
            <a:r>
              <a:rPr lang="sr-Latn-RS" dirty="0" smtClean="0"/>
              <a:t>Implementation of new versions of SDMX RI tools which </a:t>
            </a:r>
            <a:r>
              <a:rPr lang="en-US" dirty="0" smtClean="0"/>
              <a:t>will </a:t>
            </a:r>
            <a:r>
              <a:rPr lang="en-US" dirty="0"/>
              <a:t>also affect other systems that use </a:t>
            </a:r>
            <a:r>
              <a:rPr lang="sr-Latn-RS" dirty="0" smtClean="0"/>
              <a:t>SDMX artefacts: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i="1" dirty="0"/>
              <a:t>SDMX Restful API web </a:t>
            </a:r>
            <a:r>
              <a:rPr lang="en-US" i="1" dirty="0" smtClean="0"/>
              <a:t>service</a:t>
            </a:r>
            <a:r>
              <a:rPr lang="sr-Latn-RS" i="1" dirty="0" smtClean="0"/>
              <a:t> used in IMF_Bridge application and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sr-Latn-RS" i="1" dirty="0" smtClean="0"/>
              <a:t>SORS SDMX portal</a:t>
            </a:r>
          </a:p>
          <a:p>
            <a:r>
              <a:rPr lang="en-US" dirty="0" smtClean="0"/>
              <a:t>Improvements </a:t>
            </a:r>
            <a:r>
              <a:rPr lang="en-US" dirty="0"/>
              <a:t>in </a:t>
            </a:r>
            <a:r>
              <a:rPr lang="sr-Latn-RS" dirty="0" smtClean="0"/>
              <a:t>the </a:t>
            </a:r>
            <a:r>
              <a:rPr lang="en-US" dirty="0" smtClean="0"/>
              <a:t>standardization </a:t>
            </a:r>
            <a:r>
              <a:rPr lang="en-US" dirty="0"/>
              <a:t>of reference </a:t>
            </a:r>
            <a:r>
              <a:rPr lang="en-US" dirty="0" smtClean="0"/>
              <a:t>metadata</a:t>
            </a:r>
            <a:r>
              <a:rPr lang="sr-Latn-RS" dirty="0" smtClean="0"/>
              <a:t> according to MSDs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321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28600" y="1280160"/>
            <a:ext cx="8686800" cy="5313145"/>
          </a:xfrm>
        </p:spPr>
        <p:txBody>
          <a:bodyPr/>
          <a:lstStyle/>
          <a:p>
            <a:endParaRPr lang="en-US" dirty="0" smtClean="0"/>
          </a:p>
          <a:p>
            <a:endParaRPr lang="sr-Latn-RS" dirty="0" smtClean="0"/>
          </a:p>
          <a:p>
            <a:endParaRPr lang="sr-Latn-RS" dirty="0"/>
          </a:p>
          <a:p>
            <a:endParaRPr lang="en-US" dirty="0"/>
          </a:p>
          <a:p>
            <a:pPr marL="0" indent="0" algn="ctr">
              <a:buNone/>
            </a:pPr>
            <a:r>
              <a:rPr lang="en-US" sz="8000" b="1" i="1" dirty="0" smtClean="0">
                <a:solidFill>
                  <a:schemeClr val="accent5">
                    <a:lumMod val="75000"/>
                  </a:schemeClr>
                </a:solidFill>
              </a:rPr>
              <a:t>T</a:t>
            </a:r>
            <a:r>
              <a:rPr lang="sr-Latn-RS" sz="8000" b="1" i="1" dirty="0" smtClean="0">
                <a:solidFill>
                  <a:schemeClr val="accent5">
                    <a:lumMod val="75000"/>
                  </a:schemeClr>
                </a:solidFill>
              </a:rPr>
              <a:t>HANK YOU</a:t>
            </a:r>
            <a:endParaRPr lang="sr-Latn-RS" sz="3600" dirty="0" smtClean="0"/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sr-Latn-RS" sz="3600" dirty="0" smtClean="0"/>
          </a:p>
          <a:p>
            <a:pPr marL="0" indent="0" algn="ctr">
              <a:buNone/>
            </a:pPr>
            <a:endParaRPr lang="en-US" sz="3600" dirty="0" smtClean="0"/>
          </a:p>
          <a:p>
            <a:pPr marL="0" indent="0">
              <a:buNone/>
            </a:pPr>
            <a:r>
              <a:rPr lang="sr-Latn-RS" sz="2400" dirty="0" smtClean="0">
                <a:hlinkClick r:id="rId2"/>
              </a:rPr>
              <a:t>olja.music</a:t>
            </a:r>
            <a:r>
              <a:rPr lang="en-US" sz="2400" dirty="0" smtClean="0">
                <a:hlinkClick r:id="rId2"/>
              </a:rPr>
              <a:t>@stat.gov.rs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>
                <a:hlinkClick r:id="rId3"/>
              </a:rPr>
              <a:t>j</a:t>
            </a:r>
            <a:r>
              <a:rPr lang="en-US" sz="2400" dirty="0" smtClean="0">
                <a:hlinkClick r:id="rId3"/>
              </a:rPr>
              <a:t>agoda.ljuboja-radjen@stat.gov.rs</a:t>
            </a:r>
            <a:endParaRPr lang="sr-Latn-RS" sz="2400" dirty="0"/>
          </a:p>
          <a:p>
            <a:pPr marL="0" indent="0">
              <a:buNone/>
            </a:pPr>
            <a:endParaRPr lang="sr-Latn-RS" sz="2400" dirty="0"/>
          </a:p>
        </p:txBody>
      </p:sp>
    </p:spTree>
    <p:extLst>
      <p:ext uri="{BB962C8B-B14F-4D97-AF65-F5344CB8AC3E}">
        <p14:creationId xmlns:p14="http://schemas.microsoft.com/office/powerpoint/2010/main" val="197653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">
            <a:extLst>
              <a:ext uri="{FF2B5EF4-FFF2-40B4-BE49-F238E27FC236}">
                <a16:creationId xmlns:a16="http://schemas.microsoft.com/office/drawing/2014/main" id="{A1F1E193-BA9D-4706-BEB0-BAAB9FC5572D}"/>
              </a:ext>
            </a:extLst>
          </p:cNvPr>
          <p:cNvSpPr>
            <a:spLocks/>
          </p:cNvSpPr>
          <p:nvPr/>
        </p:nvSpPr>
        <p:spPr bwMode="auto">
          <a:xfrm rot="10800000">
            <a:off x="4153116" y="1375895"/>
            <a:ext cx="4162742" cy="502602"/>
          </a:xfrm>
          <a:custGeom>
            <a:avLst/>
            <a:gdLst>
              <a:gd name="T0" fmla="*/ 277 w 427"/>
              <a:gd name="T1" fmla="*/ 0 h 529"/>
              <a:gd name="T2" fmla="*/ 427 w 427"/>
              <a:gd name="T3" fmla="*/ 529 h 529"/>
              <a:gd name="T4" fmla="*/ 226 w 427"/>
              <a:gd name="T5" fmla="*/ 529 h 529"/>
              <a:gd name="T6" fmla="*/ 0 w 427"/>
              <a:gd name="T7" fmla="*/ 0 h 529"/>
              <a:gd name="T8" fmla="*/ 277 w 427"/>
              <a:gd name="T9" fmla="*/ 0 h 5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7" h="529">
                <a:moveTo>
                  <a:pt x="277" y="0"/>
                </a:moveTo>
                <a:lnTo>
                  <a:pt x="427" y="529"/>
                </a:lnTo>
                <a:lnTo>
                  <a:pt x="226" y="529"/>
                </a:lnTo>
                <a:lnTo>
                  <a:pt x="0" y="0"/>
                </a:lnTo>
                <a:lnTo>
                  <a:pt x="277" y="0"/>
                </a:lnTo>
                <a:close/>
              </a:path>
            </a:pathLst>
          </a:custGeom>
          <a:solidFill>
            <a:srgbClr val="CAD7E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82F3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A1F1E193-BA9D-4706-BEB0-BAAB9FC5572D}"/>
              </a:ext>
            </a:extLst>
          </p:cNvPr>
          <p:cNvSpPr>
            <a:spLocks/>
          </p:cNvSpPr>
          <p:nvPr/>
        </p:nvSpPr>
        <p:spPr bwMode="auto">
          <a:xfrm rot="10800000">
            <a:off x="2432645" y="1381125"/>
            <a:ext cx="3734004" cy="502602"/>
          </a:xfrm>
          <a:custGeom>
            <a:avLst/>
            <a:gdLst>
              <a:gd name="T0" fmla="*/ 277 w 427"/>
              <a:gd name="T1" fmla="*/ 0 h 529"/>
              <a:gd name="T2" fmla="*/ 427 w 427"/>
              <a:gd name="T3" fmla="*/ 529 h 529"/>
              <a:gd name="T4" fmla="*/ 226 w 427"/>
              <a:gd name="T5" fmla="*/ 529 h 529"/>
              <a:gd name="T6" fmla="*/ 0 w 427"/>
              <a:gd name="T7" fmla="*/ 0 h 529"/>
              <a:gd name="T8" fmla="*/ 277 w 427"/>
              <a:gd name="T9" fmla="*/ 0 h 5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7" h="529">
                <a:moveTo>
                  <a:pt x="277" y="0"/>
                </a:moveTo>
                <a:lnTo>
                  <a:pt x="427" y="529"/>
                </a:lnTo>
                <a:lnTo>
                  <a:pt x="226" y="529"/>
                </a:lnTo>
                <a:lnTo>
                  <a:pt x="0" y="0"/>
                </a:lnTo>
                <a:lnTo>
                  <a:pt x="277" y="0"/>
                </a:lnTo>
                <a:close/>
              </a:path>
            </a:pathLst>
          </a:custGeom>
          <a:solidFill>
            <a:srgbClr val="9AB4D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82F3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A1F1E193-BA9D-4706-BEB0-BAAB9FC5572D}"/>
              </a:ext>
            </a:extLst>
          </p:cNvPr>
          <p:cNvSpPr>
            <a:spLocks/>
          </p:cNvSpPr>
          <p:nvPr/>
        </p:nvSpPr>
        <p:spPr bwMode="auto">
          <a:xfrm rot="10800000">
            <a:off x="868048" y="1381126"/>
            <a:ext cx="3268521" cy="502602"/>
          </a:xfrm>
          <a:custGeom>
            <a:avLst/>
            <a:gdLst>
              <a:gd name="T0" fmla="*/ 277 w 427"/>
              <a:gd name="T1" fmla="*/ 0 h 529"/>
              <a:gd name="T2" fmla="*/ 427 w 427"/>
              <a:gd name="T3" fmla="*/ 529 h 529"/>
              <a:gd name="T4" fmla="*/ 226 w 427"/>
              <a:gd name="T5" fmla="*/ 529 h 529"/>
              <a:gd name="T6" fmla="*/ 0 w 427"/>
              <a:gd name="T7" fmla="*/ 0 h 529"/>
              <a:gd name="T8" fmla="*/ 277 w 427"/>
              <a:gd name="T9" fmla="*/ 0 h 5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7" h="529">
                <a:moveTo>
                  <a:pt x="277" y="0"/>
                </a:moveTo>
                <a:lnTo>
                  <a:pt x="427" y="529"/>
                </a:lnTo>
                <a:lnTo>
                  <a:pt x="226" y="529"/>
                </a:lnTo>
                <a:lnTo>
                  <a:pt x="0" y="0"/>
                </a:lnTo>
                <a:lnTo>
                  <a:pt x="277" y="0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82F3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517" y="146050"/>
            <a:ext cx="8898143" cy="914400"/>
          </a:xfrm>
        </p:spPr>
        <p:txBody>
          <a:bodyPr/>
          <a:lstStyle/>
          <a:p>
            <a:r>
              <a:rPr lang="sr-Latn-RS" dirty="0"/>
              <a:t>1</a:t>
            </a:r>
            <a:r>
              <a:rPr lang="sr-Latn-RS" dirty="0" smtClean="0"/>
              <a:t> SORS </a:t>
            </a:r>
            <a:r>
              <a:rPr lang="sr-Latn-RS" dirty="0"/>
              <a:t>data dissemination system </a:t>
            </a:r>
          </a:p>
        </p:txBody>
      </p:sp>
      <p:sp>
        <p:nvSpPr>
          <p:cNvPr id="4" name="Arrow: Pentagon 7">
            <a:extLst>
              <a:ext uri="{FF2B5EF4-FFF2-40B4-BE49-F238E27FC236}">
                <a16:creationId xmlns:a16="http://schemas.microsoft.com/office/drawing/2014/main" id="{6A005D91-671C-464E-BE8E-41212AD8CE02}"/>
              </a:ext>
            </a:extLst>
          </p:cNvPr>
          <p:cNvSpPr/>
          <p:nvPr/>
        </p:nvSpPr>
        <p:spPr>
          <a:xfrm>
            <a:off x="851501" y="1883727"/>
            <a:ext cx="1891416" cy="1428269"/>
          </a:xfrm>
          <a:prstGeom prst="homePlate">
            <a:avLst/>
          </a:prstGeom>
          <a:solidFill>
            <a:srgbClr val="0070C0"/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03C1264-6F6F-4B62-8A96-AE10B81C6942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933166" y="2395192"/>
            <a:ext cx="138112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</a:rPr>
              <a:t>StatDATA</a:t>
            </a:r>
            <a:endParaRPr kumimoji="0" lang="en-GB" sz="2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A1F1E193-BA9D-4706-BEB0-BAAB9FC5572D}"/>
              </a:ext>
            </a:extLst>
          </p:cNvPr>
          <p:cNvSpPr>
            <a:spLocks/>
          </p:cNvSpPr>
          <p:nvPr/>
        </p:nvSpPr>
        <p:spPr bwMode="auto">
          <a:xfrm rot="10800000">
            <a:off x="182833" y="1381125"/>
            <a:ext cx="1854566" cy="502602"/>
          </a:xfrm>
          <a:custGeom>
            <a:avLst/>
            <a:gdLst>
              <a:gd name="T0" fmla="*/ 277 w 427"/>
              <a:gd name="T1" fmla="*/ 0 h 529"/>
              <a:gd name="T2" fmla="*/ 427 w 427"/>
              <a:gd name="T3" fmla="*/ 529 h 529"/>
              <a:gd name="T4" fmla="*/ 226 w 427"/>
              <a:gd name="T5" fmla="*/ 529 h 529"/>
              <a:gd name="T6" fmla="*/ 0 w 427"/>
              <a:gd name="T7" fmla="*/ 0 h 529"/>
              <a:gd name="T8" fmla="*/ 277 w 427"/>
              <a:gd name="T9" fmla="*/ 0 h 5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7" h="529">
                <a:moveTo>
                  <a:pt x="277" y="0"/>
                </a:moveTo>
                <a:lnTo>
                  <a:pt x="427" y="529"/>
                </a:lnTo>
                <a:lnTo>
                  <a:pt x="226" y="529"/>
                </a:lnTo>
                <a:lnTo>
                  <a:pt x="0" y="0"/>
                </a:lnTo>
                <a:lnTo>
                  <a:pt x="277" y="0"/>
                </a:lnTo>
                <a:close/>
              </a:path>
            </a:pathLst>
          </a:custGeom>
          <a:solidFill>
            <a:srgbClr val="0070C0"/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82F3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hevron 7"/>
          <p:cNvSpPr/>
          <p:nvPr/>
        </p:nvSpPr>
        <p:spPr>
          <a:xfrm>
            <a:off x="2027325" y="1883728"/>
            <a:ext cx="2812211" cy="1423037"/>
          </a:xfrm>
          <a:prstGeom prst="chevron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D03C1264-6F6F-4B62-8A96-AE10B81C6942}"/>
              </a:ext>
            </a:extLst>
          </p:cNvPr>
          <p:cNvSpPr txBox="1">
            <a:spLocks/>
          </p:cNvSpPr>
          <p:nvPr/>
        </p:nvSpPr>
        <p:spPr bwMode="auto">
          <a:xfrm>
            <a:off x="2623014" y="2313014"/>
            <a:ext cx="187308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>
            <a:lvl1pPr marL="128588" indent="-128588" algn="l" defTabSz="514350" rtl="0" eaLnBrk="1" fontAlgn="base" hangingPunct="1">
              <a:lnSpc>
                <a:spcPct val="90000"/>
              </a:lnSpc>
              <a:spcBef>
                <a:spcPts val="563"/>
              </a:spcBef>
              <a:spcAft>
                <a:spcPct val="0"/>
              </a:spcAft>
              <a:buClr>
                <a:srgbClr val="4272CA"/>
              </a:buClr>
              <a:buFont typeface="Arial" panose="020B0604020202020204" pitchFamily="34" charset="0"/>
              <a:buChar char="•"/>
              <a:defRPr sz="2000" kern="1200">
                <a:solidFill>
                  <a:srgbClr val="6A6A6A"/>
                </a:solidFill>
                <a:latin typeface="+mn-lt"/>
                <a:ea typeface="+mn-ea"/>
                <a:cs typeface="+mn-cs"/>
              </a:defRPr>
            </a:lvl1pPr>
            <a:lvl2pPr marL="385763" indent="-128588" algn="l" defTabSz="514350" rtl="0" eaLnBrk="1" fontAlgn="base" hangingPunct="1">
              <a:lnSpc>
                <a:spcPct val="90000"/>
              </a:lnSpc>
              <a:spcBef>
                <a:spcPts val="275"/>
              </a:spcBef>
              <a:spcAft>
                <a:spcPct val="0"/>
              </a:spcAft>
              <a:buClr>
                <a:srgbClr val="4272CA"/>
              </a:buClr>
              <a:buFont typeface="Arial" panose="020B0604020202020204" pitchFamily="34" charset="0"/>
              <a:buChar char="•"/>
              <a:defRPr kern="1200">
                <a:solidFill>
                  <a:srgbClr val="6A6A6A"/>
                </a:solidFill>
                <a:latin typeface="+mn-lt"/>
                <a:ea typeface="+mn-ea"/>
                <a:cs typeface="+mn-cs"/>
              </a:defRPr>
            </a:lvl2pPr>
            <a:lvl3pPr marL="642938" indent="-128588" algn="l" defTabSz="514350" rtl="0" eaLnBrk="1" fontAlgn="base" hangingPunct="1">
              <a:lnSpc>
                <a:spcPct val="90000"/>
              </a:lnSpc>
              <a:spcBef>
                <a:spcPts val="275"/>
              </a:spcBef>
              <a:spcAft>
                <a:spcPct val="0"/>
              </a:spcAft>
              <a:buClr>
                <a:srgbClr val="4272CA"/>
              </a:buClr>
              <a:buFont typeface="Arial" panose="020B0604020202020204" pitchFamily="34" charset="0"/>
              <a:buChar char="•"/>
              <a:defRPr sz="1600" i="1" kern="1200">
                <a:solidFill>
                  <a:srgbClr val="6A6A6A"/>
                </a:solidFill>
                <a:latin typeface="+mn-lt"/>
                <a:ea typeface="+mn-ea"/>
                <a:cs typeface="+mn-cs"/>
              </a:defRPr>
            </a:lvl3pPr>
            <a:lvl4pPr marL="900113" indent="-128588" algn="l" defTabSz="514350" rtl="0" eaLnBrk="1" fontAlgn="base" hangingPunct="1">
              <a:lnSpc>
                <a:spcPct val="90000"/>
              </a:lnSpc>
              <a:spcBef>
                <a:spcPts val="275"/>
              </a:spcBef>
              <a:spcAft>
                <a:spcPct val="0"/>
              </a:spcAft>
              <a:buClr>
                <a:srgbClr val="4272CA"/>
              </a:buClr>
              <a:buFont typeface="Arial" panose="020B0604020202020204" pitchFamily="34" charset="0"/>
              <a:buChar char="•"/>
              <a:defRPr sz="1400" kern="1200">
                <a:solidFill>
                  <a:srgbClr val="6A6A6A"/>
                </a:solidFill>
                <a:latin typeface="+mn-lt"/>
                <a:ea typeface="+mn-ea"/>
                <a:cs typeface="+mn-cs"/>
              </a:defRPr>
            </a:lvl4pPr>
            <a:lvl5pPr marL="1157288" indent="-128588" algn="l" defTabSz="514350" rtl="0" eaLnBrk="1" fontAlgn="base" hangingPunct="1">
              <a:lnSpc>
                <a:spcPct val="90000"/>
              </a:lnSpc>
              <a:spcBef>
                <a:spcPts val="275"/>
              </a:spcBef>
              <a:spcAft>
                <a:spcPct val="0"/>
              </a:spcAft>
              <a:buClr>
                <a:srgbClr val="4272CA"/>
              </a:buClr>
              <a:buFont typeface="Arial" panose="020B0604020202020204" pitchFamily="34" charset="0"/>
              <a:buChar char="•"/>
              <a:defRPr sz="1200" i="1" kern="1200">
                <a:solidFill>
                  <a:srgbClr val="6A6A6A"/>
                </a:solidFill>
                <a:latin typeface="+mn-lt"/>
                <a:ea typeface="+mn-ea"/>
                <a:cs typeface="+mn-cs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lang="en-US" sz="1800" b="1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All data at one place</a:t>
            </a:r>
            <a:endParaRPr lang="en-GB" sz="1800" b="1" dirty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12" name="Chevron 11"/>
          <p:cNvSpPr/>
          <p:nvPr/>
        </p:nvSpPr>
        <p:spPr>
          <a:xfrm>
            <a:off x="4136570" y="1878496"/>
            <a:ext cx="2745672" cy="1428269"/>
          </a:xfrm>
          <a:prstGeom prst="chevron">
            <a:avLst/>
          </a:prstGeom>
          <a:solidFill>
            <a:srgbClr val="9AB4DE"/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D03C1264-6F6F-4B62-8A96-AE10B81C6942}"/>
              </a:ext>
            </a:extLst>
          </p:cNvPr>
          <p:cNvSpPr txBox="1">
            <a:spLocks/>
          </p:cNvSpPr>
          <p:nvPr/>
        </p:nvSpPr>
        <p:spPr bwMode="auto">
          <a:xfrm>
            <a:off x="4796783" y="2313014"/>
            <a:ext cx="183235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>
            <a:lvl1pPr marL="128588" indent="-128588" algn="l" defTabSz="514350" rtl="0" eaLnBrk="1" fontAlgn="base" hangingPunct="1">
              <a:lnSpc>
                <a:spcPct val="90000"/>
              </a:lnSpc>
              <a:spcBef>
                <a:spcPts val="563"/>
              </a:spcBef>
              <a:spcAft>
                <a:spcPct val="0"/>
              </a:spcAft>
              <a:buClr>
                <a:srgbClr val="4272CA"/>
              </a:buClr>
              <a:buFont typeface="Arial" panose="020B0604020202020204" pitchFamily="34" charset="0"/>
              <a:buChar char="•"/>
              <a:defRPr sz="2000" kern="1200">
                <a:solidFill>
                  <a:srgbClr val="6A6A6A"/>
                </a:solidFill>
                <a:latin typeface="+mn-lt"/>
                <a:ea typeface="+mn-ea"/>
                <a:cs typeface="+mn-cs"/>
              </a:defRPr>
            </a:lvl1pPr>
            <a:lvl2pPr marL="385763" indent="-128588" algn="l" defTabSz="514350" rtl="0" eaLnBrk="1" fontAlgn="base" hangingPunct="1">
              <a:lnSpc>
                <a:spcPct val="90000"/>
              </a:lnSpc>
              <a:spcBef>
                <a:spcPts val="275"/>
              </a:spcBef>
              <a:spcAft>
                <a:spcPct val="0"/>
              </a:spcAft>
              <a:buClr>
                <a:srgbClr val="4272CA"/>
              </a:buClr>
              <a:buFont typeface="Arial" panose="020B0604020202020204" pitchFamily="34" charset="0"/>
              <a:buChar char="•"/>
              <a:defRPr kern="1200">
                <a:solidFill>
                  <a:srgbClr val="6A6A6A"/>
                </a:solidFill>
                <a:latin typeface="+mn-lt"/>
                <a:ea typeface="+mn-ea"/>
                <a:cs typeface="+mn-cs"/>
              </a:defRPr>
            </a:lvl2pPr>
            <a:lvl3pPr marL="642938" indent="-128588" algn="l" defTabSz="514350" rtl="0" eaLnBrk="1" fontAlgn="base" hangingPunct="1">
              <a:lnSpc>
                <a:spcPct val="90000"/>
              </a:lnSpc>
              <a:spcBef>
                <a:spcPts val="275"/>
              </a:spcBef>
              <a:spcAft>
                <a:spcPct val="0"/>
              </a:spcAft>
              <a:buClr>
                <a:srgbClr val="4272CA"/>
              </a:buClr>
              <a:buFont typeface="Arial" panose="020B0604020202020204" pitchFamily="34" charset="0"/>
              <a:buChar char="•"/>
              <a:defRPr sz="1600" i="1" kern="1200">
                <a:solidFill>
                  <a:srgbClr val="6A6A6A"/>
                </a:solidFill>
                <a:latin typeface="+mn-lt"/>
                <a:ea typeface="+mn-ea"/>
                <a:cs typeface="+mn-cs"/>
              </a:defRPr>
            </a:lvl3pPr>
            <a:lvl4pPr marL="900113" indent="-128588" algn="l" defTabSz="514350" rtl="0" eaLnBrk="1" fontAlgn="base" hangingPunct="1">
              <a:lnSpc>
                <a:spcPct val="90000"/>
              </a:lnSpc>
              <a:spcBef>
                <a:spcPts val="275"/>
              </a:spcBef>
              <a:spcAft>
                <a:spcPct val="0"/>
              </a:spcAft>
              <a:buClr>
                <a:srgbClr val="4272CA"/>
              </a:buClr>
              <a:buFont typeface="Arial" panose="020B0604020202020204" pitchFamily="34" charset="0"/>
              <a:buChar char="•"/>
              <a:defRPr sz="1400" kern="1200">
                <a:solidFill>
                  <a:srgbClr val="6A6A6A"/>
                </a:solidFill>
                <a:latin typeface="+mn-lt"/>
                <a:ea typeface="+mn-ea"/>
                <a:cs typeface="+mn-cs"/>
              </a:defRPr>
            </a:lvl4pPr>
            <a:lvl5pPr marL="1157288" indent="-128588" algn="l" defTabSz="514350" rtl="0" eaLnBrk="1" fontAlgn="base" hangingPunct="1">
              <a:lnSpc>
                <a:spcPct val="90000"/>
              </a:lnSpc>
              <a:spcBef>
                <a:spcPts val="275"/>
              </a:spcBef>
              <a:spcAft>
                <a:spcPct val="0"/>
              </a:spcAft>
              <a:buClr>
                <a:srgbClr val="4272CA"/>
              </a:buClr>
              <a:buFont typeface="Arial" panose="020B0604020202020204" pitchFamily="34" charset="0"/>
              <a:buChar char="•"/>
              <a:defRPr sz="1200" i="1" kern="1200">
                <a:solidFill>
                  <a:srgbClr val="6A6A6A"/>
                </a:solidFill>
                <a:latin typeface="+mn-lt"/>
                <a:ea typeface="+mn-ea"/>
                <a:cs typeface="+mn-cs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lang="en-US" sz="1800" b="1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Interactive work with data</a:t>
            </a:r>
          </a:p>
          <a:p>
            <a:pPr mar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en-GB" b="1" dirty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15" name="Chevron 14"/>
          <p:cNvSpPr/>
          <p:nvPr/>
        </p:nvSpPr>
        <p:spPr>
          <a:xfrm>
            <a:off x="6166649" y="1883728"/>
            <a:ext cx="2834424" cy="1423037"/>
          </a:xfrm>
          <a:prstGeom prst="chevron">
            <a:avLst/>
          </a:prstGeom>
          <a:solidFill>
            <a:srgbClr val="CAD7EE"/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Text Placeholder 5">
            <a:extLst>
              <a:ext uri="{FF2B5EF4-FFF2-40B4-BE49-F238E27FC236}">
                <a16:creationId xmlns:a16="http://schemas.microsoft.com/office/drawing/2014/main" id="{D03C1264-6F6F-4B62-8A96-AE10B81C6942}"/>
              </a:ext>
            </a:extLst>
          </p:cNvPr>
          <p:cNvSpPr txBox="1">
            <a:spLocks/>
          </p:cNvSpPr>
          <p:nvPr/>
        </p:nvSpPr>
        <p:spPr bwMode="auto">
          <a:xfrm>
            <a:off x="6708316" y="2313013"/>
            <a:ext cx="209062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>
            <a:lvl1pPr marL="128588" indent="-128588" algn="l" defTabSz="514350" rtl="0" eaLnBrk="1" fontAlgn="base" hangingPunct="1">
              <a:lnSpc>
                <a:spcPct val="90000"/>
              </a:lnSpc>
              <a:spcBef>
                <a:spcPts val="563"/>
              </a:spcBef>
              <a:spcAft>
                <a:spcPct val="0"/>
              </a:spcAft>
              <a:buClr>
                <a:srgbClr val="4272CA"/>
              </a:buClr>
              <a:buFont typeface="Arial" panose="020B0604020202020204" pitchFamily="34" charset="0"/>
              <a:buChar char="•"/>
              <a:defRPr sz="2000" kern="1200">
                <a:solidFill>
                  <a:srgbClr val="6A6A6A"/>
                </a:solidFill>
                <a:latin typeface="+mn-lt"/>
                <a:ea typeface="+mn-ea"/>
                <a:cs typeface="+mn-cs"/>
              </a:defRPr>
            </a:lvl1pPr>
            <a:lvl2pPr marL="385763" indent="-128588" algn="l" defTabSz="514350" rtl="0" eaLnBrk="1" fontAlgn="base" hangingPunct="1">
              <a:lnSpc>
                <a:spcPct val="90000"/>
              </a:lnSpc>
              <a:spcBef>
                <a:spcPts val="275"/>
              </a:spcBef>
              <a:spcAft>
                <a:spcPct val="0"/>
              </a:spcAft>
              <a:buClr>
                <a:srgbClr val="4272CA"/>
              </a:buClr>
              <a:buFont typeface="Arial" panose="020B0604020202020204" pitchFamily="34" charset="0"/>
              <a:buChar char="•"/>
              <a:defRPr kern="1200">
                <a:solidFill>
                  <a:srgbClr val="6A6A6A"/>
                </a:solidFill>
                <a:latin typeface="+mn-lt"/>
                <a:ea typeface="+mn-ea"/>
                <a:cs typeface="+mn-cs"/>
              </a:defRPr>
            </a:lvl2pPr>
            <a:lvl3pPr marL="642938" indent="-128588" algn="l" defTabSz="514350" rtl="0" eaLnBrk="1" fontAlgn="base" hangingPunct="1">
              <a:lnSpc>
                <a:spcPct val="90000"/>
              </a:lnSpc>
              <a:spcBef>
                <a:spcPts val="275"/>
              </a:spcBef>
              <a:spcAft>
                <a:spcPct val="0"/>
              </a:spcAft>
              <a:buClr>
                <a:srgbClr val="4272CA"/>
              </a:buClr>
              <a:buFont typeface="Arial" panose="020B0604020202020204" pitchFamily="34" charset="0"/>
              <a:buChar char="•"/>
              <a:defRPr sz="1600" i="1" kern="1200">
                <a:solidFill>
                  <a:srgbClr val="6A6A6A"/>
                </a:solidFill>
                <a:latin typeface="+mn-lt"/>
                <a:ea typeface="+mn-ea"/>
                <a:cs typeface="+mn-cs"/>
              </a:defRPr>
            </a:lvl3pPr>
            <a:lvl4pPr marL="900113" indent="-128588" algn="l" defTabSz="514350" rtl="0" eaLnBrk="1" fontAlgn="base" hangingPunct="1">
              <a:lnSpc>
                <a:spcPct val="90000"/>
              </a:lnSpc>
              <a:spcBef>
                <a:spcPts val="275"/>
              </a:spcBef>
              <a:spcAft>
                <a:spcPct val="0"/>
              </a:spcAft>
              <a:buClr>
                <a:srgbClr val="4272CA"/>
              </a:buClr>
              <a:buFont typeface="Arial" panose="020B0604020202020204" pitchFamily="34" charset="0"/>
              <a:buChar char="•"/>
              <a:defRPr sz="1400" kern="1200">
                <a:solidFill>
                  <a:srgbClr val="6A6A6A"/>
                </a:solidFill>
                <a:latin typeface="+mn-lt"/>
                <a:ea typeface="+mn-ea"/>
                <a:cs typeface="+mn-cs"/>
              </a:defRPr>
            </a:lvl4pPr>
            <a:lvl5pPr marL="1157288" indent="-128588" algn="l" defTabSz="514350" rtl="0" eaLnBrk="1" fontAlgn="base" hangingPunct="1">
              <a:lnSpc>
                <a:spcPct val="90000"/>
              </a:lnSpc>
              <a:spcBef>
                <a:spcPts val="275"/>
              </a:spcBef>
              <a:spcAft>
                <a:spcPct val="0"/>
              </a:spcAft>
              <a:buClr>
                <a:srgbClr val="4272CA"/>
              </a:buClr>
              <a:buFont typeface="Arial" panose="020B0604020202020204" pitchFamily="34" charset="0"/>
              <a:buChar char="•"/>
              <a:defRPr sz="1200" i="1" kern="1200">
                <a:solidFill>
                  <a:srgbClr val="6A6A6A"/>
                </a:solidFill>
                <a:latin typeface="+mn-lt"/>
                <a:ea typeface="+mn-ea"/>
                <a:cs typeface="+mn-cs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lang="en-US" sz="1800" b="1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Metadata</a:t>
            </a:r>
          </a:p>
          <a:p>
            <a:pPr mar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lang="en-US" sz="1800" b="1" dirty="0" smtClean="0">
                <a:solidFill>
                  <a:srgbClr val="FFFFFF"/>
                </a:solidFill>
                <a:latin typeface="Open Sans" panose="020B0606030504020204" pitchFamily="34" charset="0"/>
              </a:rPr>
              <a:t> (data about data)</a:t>
            </a:r>
          </a:p>
          <a:p>
            <a:pPr mar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en-GB" b="1" dirty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391997" y="3576934"/>
            <a:ext cx="1957039" cy="1569660"/>
          </a:xfrm>
          <a:prstGeom prst="rect">
            <a:avLst/>
          </a:prstGeom>
          <a:ln w="9525"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171450" indent="-171450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sr-Latn-RS" sz="1200" dirty="0" smtClean="0"/>
              <a:t>Create</a:t>
            </a:r>
            <a:r>
              <a:rPr lang="en-US" sz="1200" dirty="0" smtClean="0"/>
              <a:t> your table or graph</a:t>
            </a:r>
          </a:p>
          <a:p>
            <a:pPr marL="171450" indent="-171450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en-US" sz="1200" dirty="0" smtClean="0"/>
              <a:t>Save your selection and use it again later</a:t>
            </a:r>
          </a:p>
          <a:p>
            <a:pPr marL="171450" indent="-171450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en-US" sz="1200" dirty="0"/>
              <a:t>Download selected </a:t>
            </a:r>
            <a:r>
              <a:rPr lang="en-US" sz="1200" dirty="0" smtClean="0"/>
              <a:t>     </a:t>
            </a:r>
            <a:r>
              <a:rPr lang="en-US" sz="1200" dirty="0"/>
              <a:t>data in a different format</a:t>
            </a:r>
            <a:r>
              <a:rPr lang="sr-Latn-RS" sz="1200" dirty="0"/>
              <a:t>       </a:t>
            </a:r>
            <a:r>
              <a:rPr lang="en-US" sz="1200" dirty="0"/>
              <a:t>(</a:t>
            </a:r>
            <a:r>
              <a:rPr lang="en-US" sz="1200" dirty="0" err="1"/>
              <a:t>xls</a:t>
            </a:r>
            <a:r>
              <a:rPr lang="en-US" sz="1200" dirty="0"/>
              <a:t>/</a:t>
            </a:r>
            <a:r>
              <a:rPr lang="en-US" sz="1200" dirty="0" err="1"/>
              <a:t>xslx</a:t>
            </a:r>
            <a:r>
              <a:rPr lang="en-US" sz="1200" dirty="0"/>
              <a:t>, xml, csv, </a:t>
            </a:r>
            <a:r>
              <a:rPr lang="sr-Latn-RS" sz="1200" dirty="0" smtClean="0"/>
              <a:t>j</a:t>
            </a:r>
            <a:r>
              <a:rPr lang="en-US" sz="1200" dirty="0" smtClean="0"/>
              <a:t>son</a:t>
            </a:r>
            <a:r>
              <a:rPr lang="en-US" sz="1200" dirty="0"/>
              <a:t>, </a:t>
            </a:r>
            <a:r>
              <a:rPr lang="en-US" sz="1200" dirty="0" err="1"/>
              <a:t>sdmx</a:t>
            </a:r>
            <a:r>
              <a:rPr lang="en-US" sz="1200" dirty="0"/>
              <a:t>)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2194441" y="3576934"/>
            <a:ext cx="2044338" cy="1754326"/>
          </a:xfrm>
          <a:prstGeom prst="rect">
            <a:avLst/>
          </a:prstGeom>
          <a:ln w="9525"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171450" indent="-171450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en-US" sz="1200" dirty="0" smtClean="0"/>
              <a:t>Building of unique infrastructure</a:t>
            </a:r>
          </a:p>
          <a:p>
            <a:pPr marL="171450" indent="-171450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en-US" sz="1200" dirty="0" smtClean="0"/>
              <a:t>Unique code lists,</a:t>
            </a:r>
          </a:p>
          <a:p>
            <a:pPr>
              <a:buClr>
                <a:schemeClr val="accent2"/>
              </a:buClr>
            </a:pPr>
            <a:r>
              <a:rPr lang="en-US" sz="1200" dirty="0" smtClean="0"/>
              <a:t>     classification (consistency)</a:t>
            </a:r>
          </a:p>
          <a:p>
            <a:pPr marL="171450" indent="-171450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en-US" sz="1200" dirty="0" smtClean="0"/>
              <a:t>Use of standards that provide data exchange with international organizations (Eurostat, IMF, ILO, ECB,  UNECE… )</a:t>
            </a:r>
            <a:endParaRPr lang="en-US" sz="1200" dirty="0"/>
          </a:p>
        </p:txBody>
      </p:sp>
      <p:sp>
        <p:nvSpPr>
          <p:cNvPr id="21" name="Rectangle 20"/>
          <p:cNvSpPr/>
          <p:nvPr/>
        </p:nvSpPr>
        <p:spPr>
          <a:xfrm>
            <a:off x="6561692" y="3576934"/>
            <a:ext cx="2044338" cy="1384995"/>
          </a:xfrm>
          <a:prstGeom prst="rect">
            <a:avLst/>
          </a:prstGeom>
          <a:ln w="9525"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171450" indent="-171450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en-US" sz="1200" dirty="0" smtClean="0"/>
              <a:t>Basic metadata (data source, update date, observation status, status of data confidentiality)</a:t>
            </a:r>
          </a:p>
          <a:p>
            <a:pPr marL="171450" indent="-171450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en-US" sz="1200" dirty="0" smtClean="0"/>
              <a:t>Reference metadata (abbreviated methodology, SIMS 2.0)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36896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5" grpId="0" animBg="1"/>
      <p:bldP spid="19" grpId="0" animBg="1"/>
      <p:bldP spid="20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7572" y="146050"/>
            <a:ext cx="8607828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51435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kern="1200">
                <a:solidFill>
                  <a:srgbClr val="4272CA"/>
                </a:solidFill>
                <a:effectLst>
                  <a:outerShdw blurRad="50800" algn="ctr" rotWithShape="0">
                    <a:srgbClr val="000000">
                      <a:alpha val="66000"/>
                    </a:srgbClr>
                  </a:outerShdw>
                </a:effectLst>
                <a:latin typeface="+mn-lt"/>
                <a:ea typeface="+mj-ea"/>
                <a:cs typeface="+mj-cs"/>
              </a:defRPr>
            </a:lvl1pPr>
            <a:lvl2pPr algn="l" defTabSz="51435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4272CA"/>
                </a:solidFill>
                <a:latin typeface="Calibri" panose="020F0502020204030204" pitchFamily="34" charset="0"/>
              </a:defRPr>
            </a:lvl2pPr>
            <a:lvl3pPr algn="l" defTabSz="51435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4272CA"/>
                </a:solidFill>
                <a:latin typeface="Calibri" panose="020F0502020204030204" pitchFamily="34" charset="0"/>
              </a:defRPr>
            </a:lvl3pPr>
            <a:lvl4pPr algn="l" defTabSz="51435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4272CA"/>
                </a:solidFill>
                <a:latin typeface="Calibri" panose="020F0502020204030204" pitchFamily="34" charset="0"/>
              </a:defRPr>
            </a:lvl4pPr>
            <a:lvl5pPr algn="l" defTabSz="51435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4272CA"/>
                </a:solidFill>
                <a:latin typeface="Calibri" panose="020F0502020204030204" pitchFamily="34" charset="0"/>
              </a:defRPr>
            </a:lvl5pPr>
            <a:lvl6pPr marL="457200" algn="l" defTabSz="51435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4272CA"/>
                </a:solidFill>
                <a:latin typeface="Calibri" panose="020F0502020204030204" pitchFamily="34" charset="0"/>
              </a:defRPr>
            </a:lvl6pPr>
            <a:lvl7pPr marL="914400" algn="l" defTabSz="51435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4272CA"/>
                </a:solidFill>
                <a:latin typeface="Calibri" panose="020F0502020204030204" pitchFamily="34" charset="0"/>
              </a:defRPr>
            </a:lvl7pPr>
            <a:lvl8pPr marL="1371600" algn="l" defTabSz="51435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4272CA"/>
                </a:solidFill>
                <a:latin typeface="Calibri" panose="020F0502020204030204" pitchFamily="34" charset="0"/>
              </a:defRPr>
            </a:lvl8pPr>
            <a:lvl9pPr marL="1828800" algn="l" defTabSz="51435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4272CA"/>
                </a:solidFill>
                <a:latin typeface="Calibri" panose="020F0502020204030204" pitchFamily="34" charset="0"/>
              </a:defRPr>
            </a:lvl9pPr>
          </a:lstStyle>
          <a:p>
            <a:r>
              <a:rPr lang="sr-Latn-RS" dirty="0" smtClean="0"/>
              <a:t>1 SORS </a:t>
            </a:r>
            <a:r>
              <a:rPr lang="sr-Latn-RS" dirty="0"/>
              <a:t>data dissemination system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939204" y="2778214"/>
            <a:ext cx="3187861" cy="641295"/>
            <a:chOff x="4904140" y="2368649"/>
            <a:chExt cx="3187861" cy="641295"/>
          </a:xfrm>
        </p:grpSpPr>
        <p:cxnSp>
          <p:nvCxnSpPr>
            <p:cNvPr id="6" name="Straight Arrow Connector 5"/>
            <p:cNvCxnSpPr>
              <a:endCxn id="7" idx="1"/>
            </p:cNvCxnSpPr>
            <p:nvPr/>
          </p:nvCxnSpPr>
          <p:spPr>
            <a:xfrm flipV="1">
              <a:off x="4904140" y="2689297"/>
              <a:ext cx="2060310" cy="12872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64450" y="2368649"/>
              <a:ext cx="1127551" cy="641295"/>
            </a:xfrm>
            <a:prstGeom prst="rect">
              <a:avLst/>
            </a:prstGeom>
          </p:spPr>
        </p:pic>
      </p:grpSp>
      <p:cxnSp>
        <p:nvCxnSpPr>
          <p:cNvPr id="8" name="Straight Arrow Connector 7"/>
          <p:cNvCxnSpPr/>
          <p:nvPr/>
        </p:nvCxnSpPr>
        <p:spPr>
          <a:xfrm flipH="1">
            <a:off x="3947874" y="4289566"/>
            <a:ext cx="3995" cy="478798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4904140" y="2205213"/>
            <a:ext cx="4143601" cy="744411"/>
            <a:chOff x="4904140" y="1840847"/>
            <a:chExt cx="4143601" cy="744411"/>
          </a:xfrm>
        </p:grpSpPr>
        <p:cxnSp>
          <p:nvCxnSpPr>
            <p:cNvPr id="10" name="Straight Arrow Connector 9"/>
            <p:cNvCxnSpPr>
              <a:endCxn id="12" idx="1"/>
            </p:cNvCxnSpPr>
            <p:nvPr/>
          </p:nvCxnSpPr>
          <p:spPr>
            <a:xfrm flipV="1">
              <a:off x="4904140" y="2152754"/>
              <a:ext cx="2060310" cy="432504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Group 10"/>
            <p:cNvGrpSpPr/>
            <p:nvPr/>
          </p:nvGrpSpPr>
          <p:grpSpPr>
            <a:xfrm>
              <a:off x="6964450" y="1840847"/>
              <a:ext cx="2083291" cy="623813"/>
              <a:chOff x="6964450" y="1840847"/>
              <a:chExt cx="2083291" cy="623813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964450" y="1840847"/>
                <a:ext cx="1014138" cy="623813"/>
              </a:xfrm>
              <a:prstGeom prst="rect">
                <a:avLst/>
              </a:prstGeom>
            </p:spPr>
          </p:pic>
          <p:sp>
            <p:nvSpPr>
              <p:cNvPr id="13" name="TextBox 12"/>
              <p:cNvSpPr txBox="1"/>
              <p:nvPr/>
            </p:nvSpPr>
            <p:spPr>
              <a:xfrm>
                <a:off x="7899220" y="2039663"/>
                <a:ext cx="114852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sr-Latn-RS" sz="1600" dirty="0" smtClean="0">
                    <a:solidFill>
                      <a:schemeClr val="accent1">
                        <a:lumMod val="75000"/>
                      </a:schemeClr>
                    </a:solidFill>
                    <a:hlinkClick r:id="rId4"/>
                  </a:rPr>
                  <a:t>eGDDS</a:t>
                </a:r>
                <a:endParaRPr lang="en-US" sz="1600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4879484" y="3667989"/>
            <a:ext cx="3900525" cy="1134892"/>
            <a:chOff x="4914353" y="3295987"/>
            <a:chExt cx="3900525" cy="1134892"/>
          </a:xfrm>
        </p:grpSpPr>
        <p:cxnSp>
          <p:nvCxnSpPr>
            <p:cNvPr id="15" name="Straight Arrow Connector 14"/>
            <p:cNvCxnSpPr>
              <a:endCxn id="17" idx="1"/>
            </p:cNvCxnSpPr>
            <p:nvPr/>
          </p:nvCxnSpPr>
          <p:spPr>
            <a:xfrm>
              <a:off x="4914353" y="3295987"/>
              <a:ext cx="2135058" cy="84874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Group 15"/>
            <p:cNvGrpSpPr/>
            <p:nvPr/>
          </p:nvGrpSpPr>
          <p:grpSpPr>
            <a:xfrm>
              <a:off x="7049411" y="3815957"/>
              <a:ext cx="1765467" cy="614922"/>
              <a:chOff x="7049411" y="3907400"/>
              <a:chExt cx="1765467" cy="614922"/>
            </a:xfrm>
          </p:grpSpPr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49411" y="3950033"/>
                <a:ext cx="809683" cy="572289"/>
              </a:xfrm>
              <a:prstGeom prst="rect">
                <a:avLst/>
              </a:prstGeom>
            </p:spPr>
          </p:pic>
          <p:sp>
            <p:nvSpPr>
              <p:cNvPr id="18" name="TextBox 17"/>
              <p:cNvSpPr txBox="1"/>
              <p:nvPr/>
            </p:nvSpPr>
            <p:spPr>
              <a:xfrm>
                <a:off x="7809812" y="3907400"/>
                <a:ext cx="100506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>
                    <a:solidFill>
                      <a:schemeClr val="accent1">
                        <a:lumMod val="75000"/>
                      </a:schemeClr>
                    </a:solidFill>
                    <a:hlinkClick r:id="rId6"/>
                  </a:rPr>
                  <a:t>SDG</a:t>
                </a:r>
                <a:r>
                  <a:rPr lang="sr-Latn-RS" sz="1600" dirty="0" smtClean="0">
                    <a:solidFill>
                      <a:schemeClr val="accent1">
                        <a:lumMod val="75000"/>
                      </a:schemeClr>
                    </a:solidFill>
                    <a:hlinkClick r:id="rId6"/>
                  </a:rPr>
                  <a:t> Portal</a:t>
                </a:r>
                <a:endParaRPr lang="en-US" sz="1600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</p:grpSp>
      <p:grpSp>
        <p:nvGrpSpPr>
          <p:cNvPr id="19" name="Group 18"/>
          <p:cNvGrpSpPr/>
          <p:nvPr/>
        </p:nvGrpSpPr>
        <p:grpSpPr>
          <a:xfrm>
            <a:off x="3313214" y="4808146"/>
            <a:ext cx="1287370" cy="1605764"/>
            <a:chOff x="3326188" y="4811661"/>
            <a:chExt cx="1287370" cy="1605764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26188" y="4811661"/>
              <a:ext cx="1287370" cy="1605764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3476391" y="4942245"/>
              <a:ext cx="10028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>
                  <a:solidFill>
                    <a:schemeClr val="accent1">
                      <a:lumMod val="75000"/>
                    </a:schemeClr>
                  </a:solidFill>
                </a:rPr>
                <a:t>REFERENCE METADATA DB</a:t>
              </a:r>
              <a:endParaRPr lang="en-US" sz="9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057705" y="2054091"/>
            <a:ext cx="1846435" cy="2047064"/>
            <a:chOff x="3057705" y="2054091"/>
            <a:chExt cx="1846435" cy="2047064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7705" y="2054091"/>
              <a:ext cx="1846435" cy="2047064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3415312" y="3244844"/>
              <a:ext cx="114784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solidFill>
                    <a:schemeClr val="bg1"/>
                  </a:solidFill>
                </a:rPr>
                <a:t>DISSEMINATION DB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904140" y="3409341"/>
            <a:ext cx="3910738" cy="615365"/>
            <a:chOff x="4904140" y="3077623"/>
            <a:chExt cx="3910738" cy="615365"/>
          </a:xfrm>
        </p:grpSpPr>
        <p:grpSp>
          <p:nvGrpSpPr>
            <p:cNvPr id="26" name="Group 25"/>
            <p:cNvGrpSpPr/>
            <p:nvPr/>
          </p:nvGrpSpPr>
          <p:grpSpPr>
            <a:xfrm>
              <a:off x="7056090" y="3079433"/>
              <a:ext cx="1758788" cy="613555"/>
              <a:chOff x="7056090" y="3079433"/>
              <a:chExt cx="1758788" cy="613555"/>
            </a:xfrm>
          </p:grpSpPr>
          <p:pic>
            <p:nvPicPr>
              <p:cNvPr id="28" name="Picture 27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56090" y="3126326"/>
                <a:ext cx="566662" cy="566662"/>
              </a:xfrm>
              <a:prstGeom prst="rect">
                <a:avLst/>
              </a:prstGeom>
            </p:spPr>
          </p:pic>
          <p:sp>
            <p:nvSpPr>
              <p:cNvPr id="29" name="TextBox 28"/>
              <p:cNvSpPr txBox="1"/>
              <p:nvPr/>
            </p:nvSpPr>
            <p:spPr>
              <a:xfrm>
                <a:off x="7719035" y="3079433"/>
                <a:ext cx="109584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r-Latn-RS" sz="16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API or WS</a:t>
                </a:r>
                <a:endParaRPr lang="en-US" sz="1600" dirty="0" smtClean="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r>
                  <a:rPr lang="sr-Latn-RS" sz="16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    G2G</a:t>
                </a:r>
                <a:endParaRPr lang="en-US" sz="1600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  <p:cxnSp>
          <p:nvCxnSpPr>
            <p:cNvPr id="27" name="Straight Arrow Connector 26"/>
            <p:cNvCxnSpPr>
              <a:stCxn id="23" idx="3"/>
              <a:endCxn id="28" idx="1"/>
            </p:cNvCxnSpPr>
            <p:nvPr/>
          </p:nvCxnSpPr>
          <p:spPr>
            <a:xfrm>
              <a:off x="4904140" y="3077623"/>
              <a:ext cx="2151950" cy="332034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4879484" y="1201764"/>
            <a:ext cx="4110980" cy="1531243"/>
            <a:chOff x="4924954" y="770851"/>
            <a:chExt cx="4110980" cy="1531243"/>
          </a:xfrm>
        </p:grpSpPr>
        <p:cxnSp>
          <p:nvCxnSpPr>
            <p:cNvPr id="31" name="Straight Arrow Connector 30"/>
            <p:cNvCxnSpPr/>
            <p:nvPr/>
          </p:nvCxnSpPr>
          <p:spPr>
            <a:xfrm flipV="1">
              <a:off x="4924954" y="1320384"/>
              <a:ext cx="2051175" cy="98171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8036487" y="1146732"/>
              <a:ext cx="9994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Latn-RS" sz="1600" dirty="0" smtClean="0">
                  <a:solidFill>
                    <a:schemeClr val="accent1">
                      <a:lumMod val="75000"/>
                    </a:schemeClr>
                  </a:solidFill>
                  <a:hlinkClick r:id="rId10"/>
                </a:rPr>
                <a:t>StatDATA</a:t>
              </a:r>
              <a:endParaRPr lang="en-US" sz="16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47718" y="770851"/>
              <a:ext cx="1113905" cy="953747"/>
            </a:xfrm>
            <a:prstGeom prst="rect">
              <a:avLst/>
            </a:prstGeom>
          </p:spPr>
        </p:pic>
      </p:grpSp>
      <p:grpSp>
        <p:nvGrpSpPr>
          <p:cNvPr id="34" name="Group 33"/>
          <p:cNvGrpSpPr/>
          <p:nvPr/>
        </p:nvGrpSpPr>
        <p:grpSpPr>
          <a:xfrm>
            <a:off x="4817649" y="3862589"/>
            <a:ext cx="3997229" cy="1650678"/>
            <a:chOff x="4914353" y="3449856"/>
            <a:chExt cx="3997229" cy="1650678"/>
          </a:xfrm>
        </p:grpSpPr>
        <p:cxnSp>
          <p:nvCxnSpPr>
            <p:cNvPr id="35" name="Straight Arrow Connector 34"/>
            <p:cNvCxnSpPr>
              <a:endCxn id="37" idx="1"/>
            </p:cNvCxnSpPr>
            <p:nvPr/>
          </p:nvCxnSpPr>
          <p:spPr>
            <a:xfrm>
              <a:off x="4914353" y="3449856"/>
              <a:ext cx="2131241" cy="1391099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6" name="Group 35"/>
            <p:cNvGrpSpPr/>
            <p:nvPr/>
          </p:nvGrpSpPr>
          <p:grpSpPr>
            <a:xfrm>
              <a:off x="7045594" y="4515759"/>
              <a:ext cx="1865988" cy="584775"/>
              <a:chOff x="7049411" y="4475976"/>
              <a:chExt cx="1865988" cy="584775"/>
            </a:xfrm>
          </p:grpSpPr>
          <p:pic>
            <p:nvPicPr>
              <p:cNvPr id="37" name="Picture 36"/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49411" y="4592877"/>
                <a:ext cx="853626" cy="416590"/>
              </a:xfrm>
              <a:prstGeom prst="rect">
                <a:avLst/>
              </a:prstGeom>
              <a:ln>
                <a:solidFill>
                  <a:schemeClr val="accent5">
                    <a:lumMod val="75000"/>
                  </a:schemeClr>
                </a:solidFill>
              </a:ln>
            </p:spPr>
          </p:pic>
          <p:sp>
            <p:nvSpPr>
              <p:cNvPr id="38" name="TextBox 37"/>
              <p:cNvSpPr txBox="1"/>
              <p:nvPr/>
            </p:nvSpPr>
            <p:spPr>
              <a:xfrm>
                <a:off x="7764422" y="4475976"/>
                <a:ext cx="115097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sr-Latn-RS" sz="1600" dirty="0" smtClean="0">
                    <a:solidFill>
                      <a:schemeClr val="accent1">
                        <a:lumMod val="75000"/>
                      </a:schemeClr>
                    </a:solidFill>
                    <a:hlinkClick r:id="rId13"/>
                  </a:rPr>
                  <a:t>OpenData Portal</a:t>
                </a:r>
                <a:endParaRPr lang="en-US" sz="1600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</p:grpSp>
      <p:grpSp>
        <p:nvGrpSpPr>
          <p:cNvPr id="39" name="Group 38"/>
          <p:cNvGrpSpPr/>
          <p:nvPr/>
        </p:nvGrpSpPr>
        <p:grpSpPr>
          <a:xfrm>
            <a:off x="866575" y="4399032"/>
            <a:ext cx="2524325" cy="2060315"/>
            <a:chOff x="866575" y="4399032"/>
            <a:chExt cx="2524325" cy="2060315"/>
          </a:xfrm>
        </p:grpSpPr>
        <p:cxnSp>
          <p:nvCxnSpPr>
            <p:cNvPr id="40" name="Straight Arrow Connector 39"/>
            <p:cNvCxnSpPr/>
            <p:nvPr/>
          </p:nvCxnSpPr>
          <p:spPr>
            <a:xfrm flipV="1">
              <a:off x="2269375" y="5783907"/>
              <a:ext cx="1121525" cy="175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1" name="Group 40"/>
            <p:cNvGrpSpPr/>
            <p:nvPr/>
          </p:nvGrpSpPr>
          <p:grpSpPr>
            <a:xfrm>
              <a:off x="866575" y="4399032"/>
              <a:ext cx="1322678" cy="2060315"/>
              <a:chOff x="866575" y="4399032"/>
              <a:chExt cx="1322678" cy="2060315"/>
            </a:xfrm>
          </p:grpSpPr>
          <p:pic>
            <p:nvPicPr>
              <p:cNvPr id="42" name="Picture 41"/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70392" y="4740522"/>
                <a:ext cx="1318861" cy="1718825"/>
              </a:xfrm>
              <a:prstGeom prst="rect">
                <a:avLst/>
              </a:prstGeom>
            </p:spPr>
          </p:pic>
          <p:sp>
            <p:nvSpPr>
              <p:cNvPr id="43" name="TextBox 42"/>
              <p:cNvSpPr txBox="1"/>
              <p:nvPr/>
            </p:nvSpPr>
            <p:spPr>
              <a:xfrm>
                <a:off x="866575" y="4399032"/>
                <a:ext cx="124104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r-Latn-RS" b="1" dirty="0" smtClean="0">
                    <a:ln w="9525">
                      <a:solidFill>
                        <a:schemeClr val="bg1"/>
                      </a:solidFill>
                      <a:prstDash val="solid"/>
                    </a:ln>
                    <a:solidFill>
                      <a:schemeClr val="accent5"/>
                    </a:solidFill>
                    <a:effectLst>
                      <a:outerShdw blurRad="12700" dist="38100" dir="2700000" algn="tl" rotWithShape="0">
                        <a:schemeClr val="accent5">
                          <a:lumMod val="60000"/>
                          <a:lumOff val="40000"/>
                        </a:schemeClr>
                      </a:outerShdw>
                    </a:effectLst>
                  </a:rPr>
                  <a:t>RZS META</a:t>
                </a:r>
                <a:endParaRPr lang="en-US" b="1" dirty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accent5"/>
                  </a:solidFill>
                  <a:effectLst>
                    <a:outerShdw blurRad="12700" dist="38100" dir="2700000" algn="tl" rotWithShape="0">
                      <a:schemeClr val="accent5">
                        <a:lumMod val="60000"/>
                        <a:lumOff val="40000"/>
                      </a:schemeClr>
                    </a:outerShdw>
                  </a:effectLst>
                </a:endParaRPr>
              </a:p>
            </p:txBody>
          </p:sp>
        </p:grpSp>
      </p:grpSp>
      <p:pic>
        <p:nvPicPr>
          <p:cNvPr id="44" name="Picture 4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18684" y="1264792"/>
            <a:ext cx="3113731" cy="78719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accent1">
                <a:lumMod val="75000"/>
              </a:schemeClr>
            </a:solidFill>
          </a:ln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028516" y="5511910"/>
            <a:ext cx="3863569" cy="110506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accent1">
                <a:lumMod val="75000"/>
              </a:schemeClr>
            </a:solidFill>
          </a:ln>
        </p:spPr>
      </p:pic>
      <p:sp>
        <p:nvSpPr>
          <p:cNvPr id="53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234950" y="6583363"/>
            <a:ext cx="457200" cy="274637"/>
          </a:xfrm>
        </p:spPr>
        <p:txBody>
          <a:bodyPr/>
          <a:lstStyle/>
          <a:p>
            <a:pPr>
              <a:defRPr/>
            </a:pPr>
            <a:fld id="{4ADE2933-898E-4E27-9AB5-B10691E8F1F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grpSp>
        <p:nvGrpSpPr>
          <p:cNvPr id="54" name="Group 53"/>
          <p:cNvGrpSpPr/>
          <p:nvPr/>
        </p:nvGrpSpPr>
        <p:grpSpPr>
          <a:xfrm>
            <a:off x="4804420" y="270112"/>
            <a:ext cx="4087665" cy="2133920"/>
            <a:chOff x="4804420" y="270112"/>
            <a:chExt cx="4087665" cy="2133920"/>
          </a:xfrm>
        </p:grpSpPr>
        <p:cxnSp>
          <p:nvCxnSpPr>
            <p:cNvPr id="55" name="Straight Arrow Connector 54"/>
            <p:cNvCxnSpPr/>
            <p:nvPr/>
          </p:nvCxnSpPr>
          <p:spPr>
            <a:xfrm flipV="1">
              <a:off x="4804420" y="1057221"/>
              <a:ext cx="1921499" cy="134681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7892638" y="622190"/>
              <a:ext cx="9994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Latn-RS" sz="1600" dirty="0" smtClean="0">
                  <a:solidFill>
                    <a:schemeClr val="accent1">
                      <a:lumMod val="75000"/>
                    </a:schemeClr>
                  </a:solidFill>
                  <a:hlinkClick r:id="rId17"/>
                </a:rPr>
                <a:t>WebSite</a:t>
              </a:r>
              <a:endParaRPr lang="en-US" sz="16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6815282" y="270112"/>
              <a:ext cx="1120841" cy="929479"/>
            </a:xfrm>
            <a:prstGeom prst="rect">
              <a:avLst/>
            </a:prstGeom>
          </p:spPr>
        </p:pic>
      </p:grpSp>
      <p:grpSp>
        <p:nvGrpSpPr>
          <p:cNvPr id="62" name="Group 61"/>
          <p:cNvGrpSpPr/>
          <p:nvPr/>
        </p:nvGrpSpPr>
        <p:grpSpPr>
          <a:xfrm>
            <a:off x="692150" y="2204042"/>
            <a:ext cx="2555303" cy="1786653"/>
            <a:chOff x="623164" y="2196524"/>
            <a:chExt cx="2555303" cy="1786653"/>
          </a:xfrm>
        </p:grpSpPr>
        <p:grpSp>
          <p:nvGrpSpPr>
            <p:cNvPr id="46" name="Group 45"/>
            <p:cNvGrpSpPr/>
            <p:nvPr/>
          </p:nvGrpSpPr>
          <p:grpSpPr>
            <a:xfrm>
              <a:off x="698185" y="2196524"/>
              <a:ext cx="2480282" cy="1346329"/>
              <a:chOff x="698186" y="2196521"/>
              <a:chExt cx="2465133" cy="1155184"/>
            </a:xfrm>
          </p:grpSpPr>
          <p:grpSp>
            <p:nvGrpSpPr>
              <p:cNvPr id="47" name="Group 46"/>
              <p:cNvGrpSpPr/>
              <p:nvPr/>
            </p:nvGrpSpPr>
            <p:grpSpPr>
              <a:xfrm>
                <a:off x="698186" y="2196521"/>
                <a:ext cx="2465133" cy="706758"/>
                <a:chOff x="698186" y="2196521"/>
                <a:chExt cx="2465133" cy="706758"/>
              </a:xfrm>
            </p:grpSpPr>
            <p:cxnSp>
              <p:nvCxnSpPr>
                <p:cNvPr id="51" name="Straight Arrow Connector 50"/>
                <p:cNvCxnSpPr/>
                <p:nvPr/>
              </p:nvCxnSpPr>
              <p:spPr>
                <a:xfrm>
                  <a:off x="1498893" y="2546142"/>
                  <a:ext cx="1664426" cy="357137"/>
                </a:xfrm>
                <a:prstGeom prst="straightConnector1">
                  <a:avLst/>
                </a:prstGeom>
                <a:ln w="381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52" name="Picture 51"/>
                <p:cNvPicPr>
                  <a:picLocks noChangeAspect="1"/>
                </p:cNvPicPr>
                <p:nvPr/>
              </p:nvPicPr>
              <p:blipFill>
                <a:blip r:embed="rId1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98186" y="2196521"/>
                  <a:ext cx="730524" cy="654713"/>
                </a:xfrm>
                <a:prstGeom prst="rect">
                  <a:avLst/>
                </a:prstGeom>
              </p:spPr>
            </p:pic>
          </p:grpSp>
          <p:cxnSp>
            <p:nvCxnSpPr>
              <p:cNvPr id="49" name="Straight Arrow Connector 48"/>
              <p:cNvCxnSpPr>
                <a:stCxn id="58" idx="3"/>
              </p:cNvCxnSpPr>
              <p:nvPr/>
            </p:nvCxnSpPr>
            <p:spPr>
              <a:xfrm flipV="1">
                <a:off x="1498893" y="3230698"/>
                <a:ext cx="1664426" cy="121007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58" name="Picture 57"/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623164" y="3102528"/>
              <a:ext cx="880649" cy="880649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4007116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dirty="0" smtClean="0"/>
              <a:t>2 System </a:t>
            </a:r>
            <a:r>
              <a:rPr lang="sr-Latn-RS" dirty="0"/>
              <a:t>upgrade for SDMX </a:t>
            </a:r>
            <a:r>
              <a:rPr lang="sr-Latn-RS" dirty="0" smtClean="0"/>
              <a:t>implementation</a:t>
            </a:r>
            <a:endParaRPr lang="sr-Latn-R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28600" y="1280159"/>
            <a:ext cx="8686800" cy="5336771"/>
          </a:xfrm>
        </p:spPr>
        <p:txBody>
          <a:bodyPr/>
          <a:lstStyle/>
          <a:p>
            <a:r>
              <a:rPr lang="sr-Latn-RS" dirty="0" smtClean="0"/>
              <a:t>The system was upgraded in 2017 </a:t>
            </a:r>
          </a:p>
          <a:p>
            <a:r>
              <a:rPr lang="sr-Latn-RS" dirty="0" smtClean="0"/>
              <a:t>The main focus was on the implementation of SDMX</a:t>
            </a:r>
            <a:endParaRPr lang="sr-Latn-RS" dirty="0" smtClean="0"/>
          </a:p>
          <a:p>
            <a:r>
              <a:rPr lang="en-US" dirty="0"/>
              <a:t>The system maintenance application is divided into the following sets of information</a:t>
            </a:r>
            <a:r>
              <a:rPr lang="en-US" dirty="0" smtClean="0"/>
              <a:t>:</a:t>
            </a:r>
            <a:endParaRPr lang="en-US" dirty="0"/>
          </a:p>
          <a:p>
            <a:pPr marL="542925" lvl="1" indent="-285750"/>
            <a:r>
              <a:rPr lang="en-US" b="1" dirty="0"/>
              <a:t>Domains</a:t>
            </a:r>
          </a:p>
          <a:p>
            <a:pPr marL="542925" lvl="1" indent="-285750"/>
            <a:r>
              <a:rPr lang="en-US" b="1" dirty="0"/>
              <a:t>Subdomains</a:t>
            </a:r>
          </a:p>
          <a:p>
            <a:pPr marL="542925" lvl="1" indent="-285750"/>
            <a:r>
              <a:rPr lang="en-US" b="1" dirty="0"/>
              <a:t>Indicators</a:t>
            </a:r>
          </a:p>
          <a:p>
            <a:pPr marL="542925" lvl="1" indent="-285750"/>
            <a:r>
              <a:rPr lang="en-US" b="1" dirty="0"/>
              <a:t>Classifications and code lists</a:t>
            </a:r>
          </a:p>
          <a:p>
            <a:pPr marL="542925" lvl="1" indent="-285750"/>
            <a:r>
              <a:rPr lang="en-US" dirty="0"/>
              <a:t>Public releases</a:t>
            </a:r>
          </a:p>
          <a:p>
            <a:pPr marL="542925" lvl="1" indent="-285750"/>
            <a:r>
              <a:rPr lang="en-US" dirty="0"/>
              <a:t>Release calendar</a:t>
            </a:r>
          </a:p>
          <a:p>
            <a:pPr marL="542925" lvl="1" indent="-285750"/>
            <a:r>
              <a:rPr lang="en-US" dirty="0"/>
              <a:t>User administration</a:t>
            </a:r>
          </a:p>
          <a:p>
            <a:pPr marL="542925" lvl="1" indent="-285750"/>
            <a:r>
              <a:rPr lang="en-US" dirty="0"/>
              <a:t>Documentation</a:t>
            </a:r>
          </a:p>
          <a:p>
            <a:pPr lvl="2"/>
            <a:endParaRPr lang="en-US" dirty="0"/>
          </a:p>
          <a:p>
            <a:pPr marL="542925" lvl="1" indent="-285750"/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054" y="2493818"/>
            <a:ext cx="2452143" cy="364928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1197" y="2493818"/>
            <a:ext cx="913182" cy="91318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88950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350" y="1619250"/>
            <a:ext cx="8204991" cy="4827270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3872" y="1619250"/>
            <a:ext cx="4450047" cy="4827270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2 System </a:t>
            </a:r>
            <a:r>
              <a:rPr lang="sr-Latn-RS" dirty="0"/>
              <a:t>upgrade for SDMX </a:t>
            </a:r>
            <a:r>
              <a:rPr lang="sr-Latn-RS" dirty="0" smtClean="0"/>
              <a:t>implementation</a:t>
            </a:r>
            <a:endParaRPr lang="sr-Latn-R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Domains/subdomains</a:t>
            </a:r>
            <a:endParaRPr lang="en-US" dirty="0"/>
          </a:p>
          <a:p>
            <a:endParaRPr lang="en-US" dirty="0"/>
          </a:p>
        </p:txBody>
      </p:sp>
      <p:sp>
        <p:nvSpPr>
          <p:cNvPr id="9" name="Chevron 8"/>
          <p:cNvSpPr/>
          <p:nvPr/>
        </p:nvSpPr>
        <p:spPr>
          <a:xfrm>
            <a:off x="2209310" y="4454061"/>
            <a:ext cx="1151001" cy="217691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1100" dirty="0" smtClean="0">
                <a:solidFill>
                  <a:schemeClr val="bg1"/>
                </a:solidFill>
              </a:rPr>
              <a:t>Domain ID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1963206" y="5567557"/>
            <a:ext cx="1346465" cy="212189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1100" dirty="0" smtClean="0">
                <a:solidFill>
                  <a:schemeClr val="bg1"/>
                </a:solidFill>
              </a:rPr>
              <a:t>ESQRS/ESMS ID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360311" y="5499086"/>
            <a:ext cx="3869886" cy="349132"/>
          </a:xfrm>
          <a:prstGeom prst="roundRect">
            <a:avLst/>
          </a:prstGeom>
          <a:noFill/>
          <a:ln w="222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3356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994" y="1620534"/>
            <a:ext cx="7087322" cy="4874330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2578" y="1616724"/>
            <a:ext cx="3858844" cy="4874330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2 System </a:t>
            </a:r>
            <a:r>
              <a:rPr lang="sr-Latn-RS" dirty="0"/>
              <a:t>upgrade for SDMX </a:t>
            </a:r>
            <a:r>
              <a:rPr lang="sr-Latn-RS" dirty="0" smtClean="0"/>
              <a:t>implementation</a:t>
            </a:r>
            <a:endParaRPr lang="sr-Latn-R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r-Latn-RS" dirty="0" smtClean="0"/>
              <a:t>Indicator</a:t>
            </a:r>
            <a:r>
              <a:rPr lang="en-US" dirty="0" smtClean="0"/>
              <a:t>s</a:t>
            </a:r>
            <a:endParaRPr lang="en-US" dirty="0"/>
          </a:p>
          <a:p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1928555" y="4638502"/>
            <a:ext cx="1128176" cy="149629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1200" dirty="0">
                <a:solidFill>
                  <a:schemeClr val="bg1"/>
                </a:solidFill>
              </a:rPr>
              <a:t>Dataset </a:t>
            </a:r>
            <a:r>
              <a:rPr lang="sr-Latn-RS" sz="1200" dirty="0" smtClean="0">
                <a:solidFill>
                  <a:schemeClr val="bg1"/>
                </a:solidFill>
              </a:rPr>
              <a:t>ID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1579417" y="5915687"/>
            <a:ext cx="1377558" cy="169231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1200" dirty="0">
                <a:solidFill>
                  <a:schemeClr val="bg1"/>
                </a:solidFill>
              </a:rPr>
              <a:t>ESQRS/ESMS ID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2979930" y="5843848"/>
            <a:ext cx="3387619" cy="349132"/>
          </a:xfrm>
          <a:prstGeom prst="roundRect">
            <a:avLst/>
          </a:prstGeom>
          <a:noFill/>
          <a:ln w="222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4086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748" y="1762125"/>
            <a:ext cx="7986712" cy="4043066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2 System </a:t>
            </a:r>
            <a:r>
              <a:rPr lang="sr-Latn-RS" dirty="0"/>
              <a:t>upgrade for SDMX </a:t>
            </a:r>
            <a:r>
              <a:rPr lang="sr-Latn-RS" dirty="0" smtClean="0"/>
              <a:t>implementation</a:t>
            </a:r>
            <a:endParaRPr lang="sr-Latn-R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28600" y="1280160"/>
            <a:ext cx="8686800" cy="481965"/>
          </a:xfrm>
        </p:spPr>
        <p:txBody>
          <a:bodyPr/>
          <a:lstStyle/>
          <a:p>
            <a:r>
              <a:rPr lang="en-US" dirty="0" smtClean="0"/>
              <a:t>Code lists:</a:t>
            </a:r>
            <a:endParaRPr lang="en-US" dirty="0"/>
          </a:p>
          <a:p>
            <a:endParaRPr lang="en-US" dirty="0"/>
          </a:p>
        </p:txBody>
      </p:sp>
      <p:sp>
        <p:nvSpPr>
          <p:cNvPr id="17" name="Text Placeholder 2"/>
          <p:cNvSpPr txBox="1">
            <a:spLocks/>
          </p:cNvSpPr>
          <p:nvPr/>
        </p:nvSpPr>
        <p:spPr bwMode="auto">
          <a:xfrm>
            <a:off x="228600" y="5936759"/>
            <a:ext cx="8686800" cy="710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28588" indent="-128588" algn="l" defTabSz="514350" rtl="0" eaLnBrk="1" fontAlgn="base" hangingPunct="1">
              <a:lnSpc>
                <a:spcPct val="90000"/>
              </a:lnSpc>
              <a:spcBef>
                <a:spcPts val="563"/>
              </a:spcBef>
              <a:spcAft>
                <a:spcPct val="0"/>
              </a:spcAft>
              <a:buClr>
                <a:srgbClr val="4272CA"/>
              </a:buClr>
              <a:buFont typeface="Arial" panose="020B0604020202020204" pitchFamily="34" charset="0"/>
              <a:buChar char="•"/>
              <a:defRPr sz="2000" kern="1200">
                <a:solidFill>
                  <a:srgbClr val="6A6A6A"/>
                </a:solidFill>
                <a:latin typeface="+mn-lt"/>
                <a:ea typeface="+mn-ea"/>
                <a:cs typeface="+mn-cs"/>
              </a:defRPr>
            </a:lvl1pPr>
            <a:lvl2pPr marL="385763" indent="-128588" algn="l" defTabSz="514350" rtl="0" eaLnBrk="1" fontAlgn="base" hangingPunct="1">
              <a:lnSpc>
                <a:spcPct val="90000"/>
              </a:lnSpc>
              <a:spcBef>
                <a:spcPts val="275"/>
              </a:spcBef>
              <a:spcAft>
                <a:spcPct val="0"/>
              </a:spcAft>
              <a:buClr>
                <a:srgbClr val="4272CA"/>
              </a:buClr>
              <a:buFont typeface="Arial" panose="020B0604020202020204" pitchFamily="34" charset="0"/>
              <a:buChar char="•"/>
              <a:defRPr kern="1200">
                <a:solidFill>
                  <a:srgbClr val="6A6A6A"/>
                </a:solidFill>
                <a:latin typeface="+mn-lt"/>
                <a:ea typeface="+mn-ea"/>
                <a:cs typeface="+mn-cs"/>
              </a:defRPr>
            </a:lvl2pPr>
            <a:lvl3pPr marL="642938" indent="-128588" algn="l" defTabSz="514350" rtl="0" eaLnBrk="1" fontAlgn="base" hangingPunct="1">
              <a:lnSpc>
                <a:spcPct val="90000"/>
              </a:lnSpc>
              <a:spcBef>
                <a:spcPts val="275"/>
              </a:spcBef>
              <a:spcAft>
                <a:spcPct val="0"/>
              </a:spcAft>
              <a:buClr>
                <a:srgbClr val="4272CA"/>
              </a:buClr>
              <a:buFont typeface="Arial" panose="020B0604020202020204" pitchFamily="34" charset="0"/>
              <a:buChar char="•"/>
              <a:defRPr sz="1600" i="1" kern="1200">
                <a:solidFill>
                  <a:srgbClr val="6A6A6A"/>
                </a:solidFill>
                <a:latin typeface="+mn-lt"/>
                <a:ea typeface="+mn-ea"/>
                <a:cs typeface="+mn-cs"/>
              </a:defRPr>
            </a:lvl3pPr>
            <a:lvl4pPr marL="900113" indent="-128588" algn="l" defTabSz="514350" rtl="0" eaLnBrk="1" fontAlgn="base" hangingPunct="1">
              <a:lnSpc>
                <a:spcPct val="90000"/>
              </a:lnSpc>
              <a:spcBef>
                <a:spcPts val="275"/>
              </a:spcBef>
              <a:spcAft>
                <a:spcPct val="0"/>
              </a:spcAft>
              <a:buClr>
                <a:srgbClr val="4272CA"/>
              </a:buClr>
              <a:buFont typeface="Arial" panose="020B0604020202020204" pitchFamily="34" charset="0"/>
              <a:buChar char="•"/>
              <a:defRPr sz="1400" kern="1200">
                <a:solidFill>
                  <a:srgbClr val="6A6A6A"/>
                </a:solidFill>
                <a:latin typeface="+mn-lt"/>
                <a:ea typeface="+mn-ea"/>
                <a:cs typeface="+mn-cs"/>
              </a:defRPr>
            </a:lvl4pPr>
            <a:lvl5pPr marL="1157288" indent="-128588" algn="l" defTabSz="514350" rtl="0" eaLnBrk="1" fontAlgn="base" hangingPunct="1">
              <a:lnSpc>
                <a:spcPct val="90000"/>
              </a:lnSpc>
              <a:spcBef>
                <a:spcPts val="275"/>
              </a:spcBef>
              <a:spcAft>
                <a:spcPct val="0"/>
              </a:spcAft>
              <a:buClr>
                <a:srgbClr val="4272CA"/>
              </a:buClr>
              <a:buFont typeface="Arial" panose="020B0604020202020204" pitchFamily="34" charset="0"/>
              <a:buChar char="•"/>
              <a:defRPr sz="1200" i="1" kern="1200">
                <a:solidFill>
                  <a:srgbClr val="6A6A6A"/>
                </a:solidFill>
                <a:latin typeface="+mn-lt"/>
                <a:ea typeface="+mn-ea"/>
                <a:cs typeface="+mn-cs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SDMX </a:t>
            </a:r>
            <a:r>
              <a:rPr lang="en-US" dirty="0"/>
              <a:t>Type of concept (dimension, attribute, primary measure)</a:t>
            </a:r>
          </a:p>
          <a:p>
            <a:r>
              <a:rPr lang="en-US" dirty="0" smtClean="0"/>
              <a:t>SDMX </a:t>
            </a:r>
            <a:r>
              <a:rPr lang="en-US" dirty="0" smtClean="0"/>
              <a:t>code according to the SDMX Glossary</a:t>
            </a:r>
          </a:p>
          <a:p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5419" y="2244090"/>
            <a:ext cx="6409981" cy="3561101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10" name="Chevron 9"/>
          <p:cNvSpPr/>
          <p:nvPr/>
        </p:nvSpPr>
        <p:spPr>
          <a:xfrm>
            <a:off x="2094808" y="5185206"/>
            <a:ext cx="1080034" cy="20776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1200" dirty="0" smtClean="0">
                <a:solidFill>
                  <a:schemeClr val="bg1"/>
                </a:solidFill>
              </a:rPr>
              <a:t>Concept ID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212686" y="5042535"/>
            <a:ext cx="5050165" cy="400309"/>
          </a:xfrm>
          <a:prstGeom prst="roundRect">
            <a:avLst/>
          </a:prstGeom>
          <a:noFill/>
          <a:ln w="222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1921" y="1280160"/>
            <a:ext cx="4853479" cy="4676775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12" name="Chevron 11"/>
          <p:cNvSpPr/>
          <p:nvPr/>
        </p:nvSpPr>
        <p:spPr>
          <a:xfrm rot="5400000">
            <a:off x="7189006" y="2016346"/>
            <a:ext cx="1240637" cy="315883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1200" dirty="0" smtClean="0">
                <a:solidFill>
                  <a:schemeClr val="bg1"/>
                </a:solidFill>
              </a:rPr>
              <a:t>SDMX code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203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0" grpId="0" animBg="1"/>
      <p:bldP spid="13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2 System </a:t>
            </a:r>
            <a:r>
              <a:rPr lang="sr-Latn-RS" dirty="0"/>
              <a:t>upgrade for SDMX implementation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SDMX information stored for subdomains, indicators and code lists are used for:</a:t>
            </a:r>
          </a:p>
          <a:p>
            <a:pPr lvl="1"/>
            <a:r>
              <a:rPr lang="en-US" dirty="0" smtClean="0"/>
              <a:t>Download data and DSD in the </a:t>
            </a:r>
            <a:r>
              <a:rPr lang="sr-Latn-RS" dirty="0" smtClean="0"/>
              <a:t>StatDATA (</a:t>
            </a:r>
            <a:r>
              <a:rPr lang="en-US" dirty="0">
                <a:hlinkClick r:id="rId2"/>
              </a:rPr>
              <a:t>https://data.stat.gov.rs/Home/Result/060302?languageCode=en-US</a:t>
            </a:r>
            <a:r>
              <a:rPr lang="en-US" dirty="0"/>
              <a:t> </a:t>
            </a:r>
            <a:r>
              <a:rPr lang="sr-Latn-RS" dirty="0" smtClean="0"/>
              <a:t>)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/>
              <a:t>Option 1 – download data in SDMX format according to DSD </a:t>
            </a:r>
            <a:endParaRPr lang="sr-Latn-RS" dirty="0" smtClean="0"/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 smtClean="0"/>
              <a:t>Option </a:t>
            </a:r>
            <a:r>
              <a:rPr lang="en-US" dirty="0"/>
              <a:t>2 – download  SDMX </a:t>
            </a:r>
            <a:r>
              <a:rPr lang="en-US" dirty="0" smtClean="0"/>
              <a:t>DSD</a:t>
            </a:r>
            <a:endParaRPr lang="sr-Latn-RS" dirty="0"/>
          </a:p>
          <a:p>
            <a:pPr lvl="1"/>
            <a:endParaRPr lang="sr-Latn-RS" dirty="0" smtClean="0"/>
          </a:p>
          <a:p>
            <a:pPr lvl="1"/>
            <a:endParaRPr lang="sr-Latn-RS" dirty="0"/>
          </a:p>
          <a:p>
            <a:pPr lvl="1"/>
            <a:endParaRPr lang="sr-Latn-RS" dirty="0" smtClean="0"/>
          </a:p>
          <a:p>
            <a:pPr lvl="1"/>
            <a:endParaRPr lang="sr-Latn-RS" dirty="0"/>
          </a:p>
          <a:p>
            <a:pPr lvl="1"/>
            <a:endParaRPr lang="sr-Latn-RS" dirty="0" smtClean="0"/>
          </a:p>
          <a:p>
            <a:pPr lvl="1"/>
            <a:endParaRPr lang="sr-Latn-RS" dirty="0"/>
          </a:p>
          <a:p>
            <a:pPr lvl="1"/>
            <a:endParaRPr lang="sr-Latn-RS" dirty="0" smtClean="0"/>
          </a:p>
          <a:p>
            <a:pPr lvl="1"/>
            <a:endParaRPr lang="sr-Latn-RS" dirty="0"/>
          </a:p>
          <a:p>
            <a:pPr lvl="1"/>
            <a:endParaRPr lang="sr-Latn-R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Preparation of dataset in SDMX-RI for </a:t>
            </a:r>
            <a:r>
              <a:rPr lang="en-US" dirty="0"/>
              <a:t>data </a:t>
            </a:r>
            <a:r>
              <a:rPr lang="en-US" dirty="0" smtClean="0"/>
              <a:t>transmission</a:t>
            </a:r>
            <a:endParaRPr lang="en-US" dirty="0"/>
          </a:p>
          <a:p>
            <a:pPr lvl="1"/>
            <a:r>
              <a:rPr lang="en-US" dirty="0" smtClean="0"/>
              <a:t>Preparation of metadata in SDMX format in the National Reference Metadata system (RZSMETA)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563273" y="2704986"/>
            <a:ext cx="7707890" cy="2801581"/>
            <a:chOff x="563273" y="2704986"/>
            <a:chExt cx="7707890" cy="280158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3273" y="2704986"/>
              <a:ext cx="7707890" cy="2801581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sp>
          <p:nvSpPr>
            <p:cNvPr id="5" name="Rounded Rectangle 4"/>
            <p:cNvSpPr/>
            <p:nvPr/>
          </p:nvSpPr>
          <p:spPr>
            <a:xfrm>
              <a:off x="828675" y="4702926"/>
              <a:ext cx="7317798" cy="475903"/>
            </a:xfrm>
            <a:prstGeom prst="roundRect">
              <a:avLst/>
            </a:prstGeom>
            <a:noFill/>
            <a:ln w="222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6445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RZSLines">
  <a:themeElements>
    <a:clrScheme name="RZS_20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AA0000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46F8B2BA-9BF8-44AA-9A85-0858A472D85F}" vid="{B7611B03-F386-42A0-BA2C-D91AEF4ACF8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04_Podloga za prezentaciju na engleskom</Template>
  <TotalTime>4869</TotalTime>
  <Words>1193</Words>
  <Application>Microsoft Office PowerPoint</Application>
  <PresentationFormat>On-screen Show (4:3)</PresentationFormat>
  <Paragraphs>166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</vt:lpstr>
      <vt:lpstr>Calibri</vt:lpstr>
      <vt:lpstr>Noto Sans</vt:lpstr>
      <vt:lpstr>Open Sans</vt:lpstr>
      <vt:lpstr>Wingdings</vt:lpstr>
      <vt:lpstr>2RZSLines</vt:lpstr>
      <vt:lpstr>SDMX within the SORS dissemination system</vt:lpstr>
      <vt:lpstr>Content</vt:lpstr>
      <vt:lpstr>1 SORS data dissemination system </vt:lpstr>
      <vt:lpstr>PowerPoint Presentation</vt:lpstr>
      <vt:lpstr>2 System upgrade for SDMX implementation</vt:lpstr>
      <vt:lpstr>2 System upgrade for SDMX implementation</vt:lpstr>
      <vt:lpstr>2 System upgrade for SDMX implementation</vt:lpstr>
      <vt:lpstr>2 System upgrade for SDMX implementation</vt:lpstr>
      <vt:lpstr>2 System upgrade for SDMX implementation</vt:lpstr>
      <vt:lpstr>PowerPoint Presentation</vt:lpstr>
      <vt:lpstr>3 Implementation of SDMX-RI within the system</vt:lpstr>
      <vt:lpstr>3 Implementation of SDMX-RI within the system</vt:lpstr>
      <vt:lpstr>3 Implementation of SDMX-RI within the system</vt:lpstr>
      <vt:lpstr>3 Implementation of SDMX-RI within the system</vt:lpstr>
      <vt:lpstr>3 Implementation of SDMX-RI within the system - usage of SDМX RESTful API </vt:lpstr>
      <vt:lpstr>3 Implementation of SDMX-RI within the system - usage of SDМX RESTful API </vt:lpstr>
      <vt:lpstr>3 Implementation of SDMX-RI within the system - usage of SDМX RESTful API </vt:lpstr>
      <vt:lpstr>PowerPoint Presentation</vt:lpstr>
      <vt:lpstr>4 SDMX and National Reference Metadata System (RZSMETA)</vt:lpstr>
      <vt:lpstr>4 SDMX and National Reference Metadata System (RZSMETA)</vt:lpstr>
      <vt:lpstr>4 SDMX and National Reference Metadata System (RZSMETA)       </vt:lpstr>
      <vt:lpstr>4 SDMX and National Reference Metadata System (RZSMETA)</vt:lpstr>
      <vt:lpstr>4 SDMX and National Reference Metadata System (RZSMETA)</vt:lpstr>
      <vt:lpstr>4 SDMX and National Reference Metadata System (RZSMETA)</vt:lpstr>
      <vt:lpstr>4 SDMX and National Reference Metadata System (RZSMETA)</vt:lpstr>
      <vt:lpstr>4 SDMX and National Reference Metadata System (RZSMETA)</vt:lpstr>
      <vt:lpstr>4 SDMX and National Reference Metadata System (RZSMETA)</vt:lpstr>
      <vt:lpstr>5 Future plans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Said Dalip</dc:creator>
  <cp:lastModifiedBy>Olja Music</cp:lastModifiedBy>
  <cp:revision>164</cp:revision>
  <dcterms:created xsi:type="dcterms:W3CDTF">2018-11-14T12:33:11Z</dcterms:created>
  <dcterms:modified xsi:type="dcterms:W3CDTF">2023-06-06T08:04:56Z</dcterms:modified>
</cp:coreProperties>
</file>