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58" r:id="rId21"/>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433" autoAdjust="0"/>
  </p:normalViewPr>
  <p:slideViewPr>
    <p:cSldViewPr snapToGrid="0">
      <p:cViewPr varScale="1">
        <p:scale>
          <a:sx n="116" d="100"/>
          <a:sy n="116" d="100"/>
        </p:scale>
        <p:origin x="390" y="108"/>
      </p:cViewPr>
      <p:guideLst/>
    </p:cSldViewPr>
  </p:slideViewPr>
  <p:outlineViewPr>
    <p:cViewPr>
      <p:scale>
        <a:sx n="33" d="100"/>
        <a:sy n="33" d="100"/>
      </p:scale>
      <p:origin x="0" y="-964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bs-Latn-B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81E14C-C81A-44C4-851D-B3312DF15EC6}" type="datetimeFigureOut">
              <a:rPr lang="bs-Latn-BA" smtClean="0"/>
              <a:t>01.06.2023.</a:t>
            </a:fld>
            <a:endParaRPr lang="bs-Latn-B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bs-Latn-B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bs-Latn-B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C84C2A-9FC3-42D6-84B3-06BB8221D8CC}" type="slidenum">
              <a:rPr lang="bs-Latn-BA" smtClean="0"/>
              <a:t>‹#›</a:t>
            </a:fld>
            <a:endParaRPr lang="bs-Latn-BA"/>
          </a:p>
        </p:txBody>
      </p:sp>
    </p:spTree>
    <p:extLst>
      <p:ext uri="{BB962C8B-B14F-4D97-AF65-F5344CB8AC3E}">
        <p14:creationId xmlns:p14="http://schemas.microsoft.com/office/powerpoint/2010/main" val="3571376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BHAS production units are in charge of collecting </a:t>
            </a:r>
            <a:r>
              <a:rPr lang="en-US" dirty="0" err="1"/>
              <a:t>Brcko</a:t>
            </a:r>
            <a:r>
              <a:rPr lang="en-US" dirty="0"/>
              <a:t> District data only; for the rest of the territory, FIS (for Federation of Bosnia and Herzegovina) and RSIS (for </a:t>
            </a:r>
            <a:r>
              <a:rPr lang="en-US" dirty="0" err="1"/>
              <a:t>Republika</a:t>
            </a:r>
            <a:r>
              <a:rPr lang="en-US" dirty="0"/>
              <a:t> </a:t>
            </a:r>
            <a:r>
              <a:rPr lang="en-US" dirty="0" err="1"/>
              <a:t>Srpska</a:t>
            </a:r>
            <a:r>
              <a:rPr lang="en-US" dirty="0"/>
              <a:t>) are directly in charge of the data collection and processing phases. Then, the collected and processed data are sent to BHAS production units to be prepared and published at the state level.</a:t>
            </a:r>
          </a:p>
          <a:p>
            <a:pPr marL="171450" indent="-171450">
              <a:buFont typeface="Arial" panose="020B0604020202020204" pitchFamily="34" charset="0"/>
              <a:buChar char="•"/>
            </a:pPr>
            <a:r>
              <a:rPr lang="en-US" dirty="0"/>
              <a:t>This data exchange is not automated and centralized, i.e., there is no centralized information system that manages this flow. Each BHAS production unit coordinates and manages the exchange of data with the corresponding production unit from the two entity statistical offices. This exchange is most often done using flat files (like EXCEL, ACCESS, TXT, CSV, etc.).</a:t>
            </a:r>
            <a:endParaRPr lang="en-GB" dirty="0" smtClean="0"/>
          </a:p>
          <a:p>
            <a:endParaRPr lang="bs-Latn-BA" dirty="0"/>
          </a:p>
        </p:txBody>
      </p:sp>
      <p:sp>
        <p:nvSpPr>
          <p:cNvPr id="4" name="Slide Number Placeholder 3"/>
          <p:cNvSpPr>
            <a:spLocks noGrp="1"/>
          </p:cNvSpPr>
          <p:nvPr>
            <p:ph type="sldNum" sz="quarter" idx="10"/>
          </p:nvPr>
        </p:nvSpPr>
        <p:spPr/>
        <p:txBody>
          <a:bodyPr/>
          <a:lstStyle/>
          <a:p>
            <a:fld id="{36C84C2A-9FC3-42D6-84B3-06BB8221D8CC}" type="slidenum">
              <a:rPr lang="bs-Latn-BA" smtClean="0"/>
              <a:t>9</a:t>
            </a:fld>
            <a:endParaRPr lang="bs-Latn-BA"/>
          </a:p>
        </p:txBody>
      </p:sp>
    </p:spTree>
    <p:extLst>
      <p:ext uri="{BB962C8B-B14F-4D97-AF65-F5344CB8AC3E}">
        <p14:creationId xmlns:p14="http://schemas.microsoft.com/office/powerpoint/2010/main" val="40887841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2" name="Title 1"/>
          <p:cNvSpPr>
            <a:spLocks noGrp="1"/>
          </p:cNvSpPr>
          <p:nvPr>
            <p:ph type="ctrTitle"/>
          </p:nvPr>
        </p:nvSpPr>
        <p:spPr>
          <a:xfrm>
            <a:off x="2817091" y="1773382"/>
            <a:ext cx="5569526" cy="2468601"/>
          </a:xfrm>
        </p:spPr>
        <p:txBody>
          <a:bodyPr anchor="b">
            <a:normAutofit/>
          </a:bodyPr>
          <a:lstStyle>
            <a:lvl1pPr algn="l">
              <a:defRPr sz="4400" b="1"/>
            </a:lvl1pPr>
          </a:lstStyle>
          <a:p>
            <a:r>
              <a:rPr lang="en-US" dirty="0" smtClean="0"/>
              <a:t>Click to edit Master title style</a:t>
            </a:r>
            <a:endParaRPr lang="bs-Latn-BA" dirty="0"/>
          </a:p>
        </p:txBody>
      </p:sp>
      <p:sp>
        <p:nvSpPr>
          <p:cNvPr id="3" name="Subtitle 2"/>
          <p:cNvSpPr>
            <a:spLocks noGrp="1"/>
          </p:cNvSpPr>
          <p:nvPr>
            <p:ph type="subTitle" idx="1"/>
          </p:nvPr>
        </p:nvSpPr>
        <p:spPr>
          <a:xfrm>
            <a:off x="4507345" y="6049816"/>
            <a:ext cx="3879272" cy="711204"/>
          </a:xfrm>
        </p:spPr>
        <p:txBody>
          <a:bodyPr>
            <a:normAutofit/>
          </a:bodyPr>
          <a:lstStyle>
            <a:lvl1pPr marL="0" indent="0" algn="l">
              <a:lnSpc>
                <a:spcPct val="7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bs-Latn-BA" dirty="0"/>
          </a:p>
        </p:txBody>
      </p:sp>
    </p:spTree>
    <p:extLst>
      <p:ext uri="{BB962C8B-B14F-4D97-AF65-F5344CB8AC3E}">
        <p14:creationId xmlns:p14="http://schemas.microsoft.com/office/powerpoint/2010/main" val="428350436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8200" y="365126"/>
            <a:ext cx="10515600" cy="872548"/>
          </a:xfrm>
        </p:spPr>
        <p:txBody>
          <a:bodyPr>
            <a:normAutofit/>
          </a:bodyPr>
          <a:lstStyle>
            <a:lvl1pPr>
              <a:defRPr sz="3600"/>
            </a:lvl1pPr>
          </a:lstStyle>
          <a:p>
            <a:r>
              <a:rPr lang="en-US" dirty="0" smtClean="0"/>
              <a:t>Click to edit Master title style</a:t>
            </a:r>
            <a:endParaRPr lang="bs-Latn-BA" dirty="0"/>
          </a:p>
        </p:txBody>
      </p:sp>
      <p:sp>
        <p:nvSpPr>
          <p:cNvPr id="3" name="Content Placeholder 2"/>
          <p:cNvSpPr>
            <a:spLocks noGrp="1"/>
          </p:cNvSpPr>
          <p:nvPr>
            <p:ph idx="1"/>
          </p:nvPr>
        </p:nvSpPr>
        <p:spPr>
          <a:xfrm>
            <a:off x="838200" y="1690255"/>
            <a:ext cx="10515600" cy="453288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4" name="Date Placeholder 3"/>
          <p:cNvSpPr>
            <a:spLocks noGrp="1"/>
          </p:cNvSpPr>
          <p:nvPr>
            <p:ph type="dt" sz="half" idx="10"/>
          </p:nvPr>
        </p:nvSpPr>
        <p:spPr/>
        <p:txBody>
          <a:bodyPr/>
          <a:lstStyle/>
          <a:p>
            <a:fld id="{7290B4FF-DEE8-4017-AB25-F9FC5E62F4CA}" type="datetimeFigureOut">
              <a:rPr lang="bs-Latn-BA" smtClean="0"/>
              <a:t>01.06.2023.</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8ED5121-F6E4-42D0-BCB3-31DADE555BE5}" type="slidenum">
              <a:rPr lang="bs-Latn-BA" smtClean="0"/>
              <a:t>‹#›</a:t>
            </a:fld>
            <a:endParaRPr lang="bs-Latn-BA"/>
          </a:p>
        </p:txBody>
      </p:sp>
    </p:spTree>
    <p:extLst>
      <p:ext uri="{BB962C8B-B14F-4D97-AF65-F5344CB8AC3E}">
        <p14:creationId xmlns:p14="http://schemas.microsoft.com/office/powerpoint/2010/main" val="772393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bs-Latn-BA"/>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5" name="Date Placeholder 4"/>
          <p:cNvSpPr>
            <a:spLocks noGrp="1"/>
          </p:cNvSpPr>
          <p:nvPr>
            <p:ph type="dt" sz="half" idx="10"/>
          </p:nvPr>
        </p:nvSpPr>
        <p:spPr/>
        <p:txBody>
          <a:bodyPr/>
          <a:lstStyle/>
          <a:p>
            <a:fld id="{7290B4FF-DEE8-4017-AB25-F9FC5E62F4CA}" type="datetimeFigureOut">
              <a:rPr lang="bs-Latn-BA" smtClean="0"/>
              <a:t>01.06.2023.</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38ED5121-F6E4-42D0-BCB3-31DADE555BE5}" type="slidenum">
              <a:rPr lang="bs-Latn-BA" smtClean="0"/>
              <a:t>‹#›</a:t>
            </a:fld>
            <a:endParaRPr lang="bs-Latn-BA"/>
          </a:p>
        </p:txBody>
      </p:sp>
    </p:spTree>
    <p:extLst>
      <p:ext uri="{BB962C8B-B14F-4D97-AF65-F5344CB8AC3E}">
        <p14:creationId xmlns:p14="http://schemas.microsoft.com/office/powerpoint/2010/main" val="972993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bs-Latn-BA"/>
          </a:p>
        </p:txBody>
      </p:sp>
      <p:sp>
        <p:nvSpPr>
          <p:cNvPr id="3" name="Date Placeholder 2"/>
          <p:cNvSpPr>
            <a:spLocks noGrp="1"/>
          </p:cNvSpPr>
          <p:nvPr>
            <p:ph type="dt" sz="half" idx="10"/>
          </p:nvPr>
        </p:nvSpPr>
        <p:spPr/>
        <p:txBody>
          <a:bodyPr/>
          <a:lstStyle/>
          <a:p>
            <a:fld id="{7290B4FF-DEE8-4017-AB25-F9FC5E62F4CA}" type="datetimeFigureOut">
              <a:rPr lang="bs-Latn-BA" smtClean="0"/>
              <a:t>01.06.2023.</a:t>
            </a:fld>
            <a:endParaRPr lang="bs-Latn-BA"/>
          </a:p>
        </p:txBody>
      </p:sp>
      <p:sp>
        <p:nvSpPr>
          <p:cNvPr id="4" name="Footer Placeholder 3"/>
          <p:cNvSpPr>
            <a:spLocks noGrp="1"/>
          </p:cNvSpPr>
          <p:nvPr>
            <p:ph type="ftr" sz="quarter" idx="11"/>
          </p:nvPr>
        </p:nvSpPr>
        <p:spPr/>
        <p:txBody>
          <a:bodyPr/>
          <a:lstStyle/>
          <a:p>
            <a:endParaRPr lang="bs-Latn-BA"/>
          </a:p>
        </p:txBody>
      </p:sp>
      <p:sp>
        <p:nvSpPr>
          <p:cNvPr id="5" name="Slide Number Placeholder 4"/>
          <p:cNvSpPr>
            <a:spLocks noGrp="1"/>
          </p:cNvSpPr>
          <p:nvPr>
            <p:ph type="sldNum" sz="quarter" idx="12"/>
          </p:nvPr>
        </p:nvSpPr>
        <p:spPr/>
        <p:txBody>
          <a:bodyPr/>
          <a:lstStyle/>
          <a:p>
            <a:fld id="{38ED5121-F6E4-42D0-BCB3-31DADE555BE5}" type="slidenum">
              <a:rPr lang="bs-Latn-BA" smtClean="0"/>
              <a:t>‹#›</a:t>
            </a:fld>
            <a:endParaRPr lang="bs-Latn-BA"/>
          </a:p>
        </p:txBody>
      </p:sp>
    </p:spTree>
    <p:extLst>
      <p:ext uri="{BB962C8B-B14F-4D97-AF65-F5344CB8AC3E}">
        <p14:creationId xmlns:p14="http://schemas.microsoft.com/office/powerpoint/2010/main" val="35459650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7290B4FF-DEE8-4017-AB25-F9FC5E62F4CA}" type="datetimeFigureOut">
              <a:rPr lang="bs-Latn-BA" smtClean="0"/>
              <a:t>01.06.2023.</a:t>
            </a:fld>
            <a:endParaRPr lang="bs-Latn-BA"/>
          </a:p>
        </p:txBody>
      </p:sp>
      <p:sp>
        <p:nvSpPr>
          <p:cNvPr id="3" name="Footer Placeholder 2"/>
          <p:cNvSpPr>
            <a:spLocks noGrp="1"/>
          </p:cNvSpPr>
          <p:nvPr>
            <p:ph type="ftr" sz="quarter" idx="11"/>
          </p:nvPr>
        </p:nvSpPr>
        <p:spPr/>
        <p:txBody>
          <a:bodyPr/>
          <a:lstStyle/>
          <a:p>
            <a:endParaRPr lang="bs-Latn-BA"/>
          </a:p>
        </p:txBody>
      </p:sp>
      <p:sp>
        <p:nvSpPr>
          <p:cNvPr id="4" name="Slide Number Placeholder 3"/>
          <p:cNvSpPr>
            <a:spLocks noGrp="1"/>
          </p:cNvSpPr>
          <p:nvPr>
            <p:ph type="sldNum" sz="quarter" idx="12"/>
          </p:nvPr>
        </p:nvSpPr>
        <p:spPr/>
        <p:txBody>
          <a:bodyPr/>
          <a:lstStyle/>
          <a:p>
            <a:fld id="{38ED5121-F6E4-42D0-BCB3-31DADE555BE5}" type="slidenum">
              <a:rPr lang="bs-Latn-BA" smtClean="0"/>
              <a:t>‹#›</a:t>
            </a:fld>
            <a:endParaRPr lang="bs-Latn-BA"/>
          </a:p>
        </p:txBody>
      </p:sp>
    </p:spTree>
    <p:extLst>
      <p:ext uri="{BB962C8B-B14F-4D97-AF65-F5344CB8AC3E}">
        <p14:creationId xmlns:p14="http://schemas.microsoft.com/office/powerpoint/2010/main" val="30467712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191999" cy="6868731"/>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1964" y="6421546"/>
            <a:ext cx="3057236" cy="231626"/>
          </a:xfrm>
          <a:prstGeom prst="rect">
            <a:avLst/>
          </a:prstGeom>
        </p:spPr>
      </p:pic>
    </p:spTree>
    <p:extLst>
      <p:ext uri="{BB962C8B-B14F-4D97-AF65-F5344CB8AC3E}">
        <p14:creationId xmlns:p14="http://schemas.microsoft.com/office/powerpoint/2010/main" val="37071222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bs-Latn-B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0B4FF-DEE8-4017-AB25-F9FC5E62F4CA}" type="datetimeFigureOut">
              <a:rPr lang="bs-Latn-BA" smtClean="0"/>
              <a:t>01.06.2023.</a:t>
            </a:fld>
            <a:endParaRPr lang="bs-Latn-B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bs-Latn-B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ED5121-F6E4-42D0-BCB3-31DADE555BE5}" type="slidenum">
              <a:rPr lang="bs-Latn-BA" smtClean="0"/>
              <a:t>‹#›</a:t>
            </a:fld>
            <a:endParaRPr lang="bs-Latn-BA"/>
          </a:p>
        </p:txBody>
      </p:sp>
    </p:spTree>
    <p:extLst>
      <p:ext uri="{BB962C8B-B14F-4D97-AF65-F5344CB8AC3E}">
        <p14:creationId xmlns:p14="http://schemas.microsoft.com/office/powerpoint/2010/main" val="1178409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5" r:id="rId5"/>
    <p:sldLayoutId id="2147483658"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mailto:adnan.gusic@bhas.gov.ba"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5556" y="2078182"/>
            <a:ext cx="7686153" cy="2468601"/>
          </a:xfrm>
        </p:spPr>
        <p:txBody>
          <a:bodyPr>
            <a:normAutofit/>
          </a:bodyPr>
          <a:lstStyle/>
          <a:p>
            <a:pPr lvl="0" algn="ctr">
              <a:defRPr/>
            </a:pPr>
            <a:r>
              <a:rPr lang="en-GB" sz="3600" kern="0" dirty="0">
                <a:latin typeface="Calibri" panose="020F0502020204030204" pitchFamily="34" charset="0"/>
                <a:ea typeface="Calibri" panose="020F0502020204030204" pitchFamily="34" charset="0"/>
                <a:cs typeface="Arial" panose="020B0604020202020204" pitchFamily="34" charset="0"/>
              </a:rPr>
              <a:t>SDMX implementation in BHAS </a:t>
            </a:r>
            <a:br>
              <a:rPr lang="en-GB" sz="3600" kern="0" dirty="0">
                <a:latin typeface="Calibri" panose="020F0502020204030204" pitchFamily="34" charset="0"/>
                <a:ea typeface="Calibri" panose="020F0502020204030204" pitchFamily="34" charset="0"/>
                <a:cs typeface="Arial" panose="020B0604020202020204" pitchFamily="34" charset="0"/>
              </a:rPr>
            </a:br>
            <a:r>
              <a:rPr lang="en-US" sz="3600" kern="0" dirty="0">
                <a:latin typeface="Calibri" panose="020F0502020204030204" pitchFamily="34" charset="0"/>
                <a:ea typeface="Calibri" panose="020F0502020204030204" pitchFamily="34" charset="0"/>
                <a:cs typeface="Arial" panose="020B0604020202020204" pitchFamily="34" charset="0"/>
              </a:rPr>
              <a:t>(Agency for Statistics of Bosnia and Herzegovina)</a:t>
            </a:r>
            <a:r>
              <a:rPr lang="en-GB" sz="3600" kern="0" dirty="0">
                <a:solidFill>
                  <a:srgbClr val="004E60"/>
                </a:solidFill>
                <a:latin typeface="Calibri" panose="020F0502020204030204" pitchFamily="34" charset="0"/>
                <a:ea typeface="Calibri" panose="020F0502020204030204" pitchFamily="34" charset="0"/>
                <a:cs typeface="Arial" panose="020B0604020202020204" pitchFamily="34" charset="0"/>
              </a:rPr>
              <a:t/>
            </a:r>
            <a:br>
              <a:rPr lang="en-GB" sz="3600" kern="0" dirty="0">
                <a:solidFill>
                  <a:srgbClr val="004E60"/>
                </a:solidFill>
                <a:latin typeface="Calibri" panose="020F0502020204030204" pitchFamily="34" charset="0"/>
                <a:ea typeface="Calibri" panose="020F0502020204030204" pitchFamily="34" charset="0"/>
                <a:cs typeface="Arial" panose="020B0604020202020204" pitchFamily="34" charset="0"/>
              </a:rPr>
            </a:br>
            <a:endParaRPr lang="en-US" sz="3600" b="0" kern="0" dirty="0">
              <a:solidFill>
                <a:srgbClr val="004E60"/>
              </a:solidFill>
              <a:latin typeface="Arial"/>
            </a:endParaRPr>
          </a:p>
        </p:txBody>
      </p:sp>
      <p:sp>
        <p:nvSpPr>
          <p:cNvPr id="3" name="Subtitle 2"/>
          <p:cNvSpPr>
            <a:spLocks noGrp="1"/>
          </p:cNvSpPr>
          <p:nvPr>
            <p:ph type="subTitle" idx="1"/>
          </p:nvPr>
        </p:nvSpPr>
        <p:spPr>
          <a:xfrm>
            <a:off x="5314653" y="5772850"/>
            <a:ext cx="3879272" cy="1085150"/>
          </a:xfrm>
        </p:spPr>
        <p:txBody>
          <a:bodyPr>
            <a:normAutofit/>
          </a:bodyPr>
          <a:lstStyle/>
          <a:p>
            <a:r>
              <a:rPr lang="en-US" b="1" dirty="0">
                <a:solidFill>
                  <a:schemeClr val="accent5">
                    <a:lumMod val="75000"/>
                  </a:schemeClr>
                </a:solidFill>
              </a:rPr>
              <a:t>SDMX Tools and implementations</a:t>
            </a:r>
          </a:p>
          <a:p>
            <a:r>
              <a:rPr lang="en-US" b="1" dirty="0">
                <a:solidFill>
                  <a:schemeClr val="accent5">
                    <a:lumMod val="75000"/>
                  </a:schemeClr>
                </a:solidFill>
              </a:rPr>
              <a:t>Knowledge sharing workshop </a:t>
            </a:r>
          </a:p>
          <a:p>
            <a:r>
              <a:rPr lang="en-US" b="1" dirty="0">
                <a:solidFill>
                  <a:schemeClr val="accent5">
                    <a:lumMod val="75000"/>
                  </a:schemeClr>
                </a:solidFill>
              </a:rPr>
              <a:t>12-13-14 June 2023, Rome</a:t>
            </a:r>
            <a:endParaRPr lang="bs-Latn-BA" dirty="0">
              <a:solidFill>
                <a:schemeClr val="accent5">
                  <a:lumMod val="75000"/>
                </a:schemeClr>
              </a:solidFill>
            </a:endParaRPr>
          </a:p>
        </p:txBody>
      </p:sp>
      <p:sp>
        <p:nvSpPr>
          <p:cNvPr id="4" name="Subtitle 2"/>
          <p:cNvSpPr txBox="1">
            <a:spLocks/>
          </p:cNvSpPr>
          <p:nvPr/>
        </p:nvSpPr>
        <p:spPr>
          <a:xfrm>
            <a:off x="1435381" y="6081769"/>
            <a:ext cx="4314630" cy="1085150"/>
          </a:xfrm>
          <a:prstGeom prst="rect">
            <a:avLst/>
          </a:prstGeom>
        </p:spPr>
        <p:txBody>
          <a:bodyPr vert="horz" lIns="91440" tIns="45720" rIns="91440" bIns="45720" rtlCol="0">
            <a:normAutofit/>
          </a:bodyPr>
          <a:lstStyle>
            <a:lvl1pPr marL="0" indent="0" algn="l" defTabSz="914400" rtl="0" eaLnBrk="1" latinLnBrk="0" hangingPunct="1">
              <a:lnSpc>
                <a:spcPct val="7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accent5">
                    <a:lumMod val="75000"/>
                  </a:schemeClr>
                </a:solidFill>
              </a:rPr>
              <a:t>Adnan </a:t>
            </a:r>
            <a:r>
              <a:rPr lang="en-US" b="1" dirty="0" smtClean="0">
                <a:solidFill>
                  <a:schemeClr val="accent5">
                    <a:lumMod val="75000"/>
                  </a:schemeClr>
                </a:solidFill>
              </a:rPr>
              <a:t>Gušić</a:t>
            </a:r>
            <a:endParaRPr lang="bs-Latn-BA" b="1" dirty="0" smtClean="0">
              <a:solidFill>
                <a:schemeClr val="accent5">
                  <a:lumMod val="75000"/>
                </a:schemeClr>
              </a:solidFill>
            </a:endParaRPr>
          </a:p>
          <a:p>
            <a:r>
              <a:rPr lang="en-US" b="1" dirty="0" smtClean="0">
                <a:solidFill>
                  <a:schemeClr val="accent5">
                    <a:lumMod val="75000"/>
                  </a:schemeClr>
                </a:solidFill>
              </a:rPr>
              <a:t>adnan.gusic@bhas.gov.ba </a:t>
            </a:r>
            <a:endParaRPr lang="bs-Latn-BA" dirty="0">
              <a:solidFill>
                <a:schemeClr val="accent5">
                  <a:lumMod val="75000"/>
                </a:schemeClr>
              </a:solidFill>
            </a:endParaRPr>
          </a:p>
        </p:txBody>
      </p:sp>
    </p:spTree>
    <p:extLst>
      <p:ext uri="{BB962C8B-B14F-4D97-AF65-F5344CB8AC3E}">
        <p14:creationId xmlns:p14="http://schemas.microsoft.com/office/powerpoint/2010/main" val="979512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the dissemination </a:t>
            </a:r>
            <a:r>
              <a:rPr lang="en-US" b="1" dirty="0" smtClean="0"/>
              <a:t>prototype</a:t>
            </a:r>
            <a:endParaRPr lang="bs-Latn-BA" b="1" dirty="0"/>
          </a:p>
        </p:txBody>
      </p:sp>
      <p:sp>
        <p:nvSpPr>
          <p:cNvPr id="4" name="CasellaDiTesto 4"/>
          <p:cNvSpPr txBox="1"/>
          <p:nvPr/>
        </p:nvSpPr>
        <p:spPr>
          <a:xfrm>
            <a:off x="395536" y="1003937"/>
            <a:ext cx="9726636" cy="707886"/>
          </a:xfrm>
          <a:prstGeom prst="rect">
            <a:avLst/>
          </a:prstGeom>
          <a:noFill/>
        </p:spPr>
        <p:txBody>
          <a:bodyPr wrap="square" rtlCol="0">
            <a:spAutoFit/>
          </a:bodyPr>
          <a:lstStyle/>
          <a:p>
            <a:pPr>
              <a:spcBef>
                <a:spcPts val="600"/>
              </a:spcBef>
              <a:spcAft>
                <a:spcPts val="600"/>
              </a:spcAft>
            </a:pPr>
            <a:r>
              <a:rPr lang="en-US" sz="2000" dirty="0" smtClean="0"/>
              <a:t>The main aim of the </a:t>
            </a:r>
            <a:r>
              <a:rPr lang="en-US" sz="2000" dirty="0"/>
              <a:t>pilot was to investigate the possibility to manage the dissemination phase in a “metadata and SDMX driven” manner</a:t>
            </a:r>
            <a:r>
              <a:rPr lang="en-US" sz="2000" dirty="0" smtClean="0"/>
              <a:t>, as follows:</a:t>
            </a:r>
          </a:p>
        </p:txBody>
      </p:sp>
      <p:sp>
        <p:nvSpPr>
          <p:cNvPr id="5" name="Segnaposto numero diapositiva 1"/>
          <p:cNvSpPr>
            <a:spLocks noGrp="1"/>
          </p:cNvSpPr>
          <p:nvPr>
            <p:ph type="sldNum" sz="quarter" idx="12"/>
          </p:nvPr>
        </p:nvSpPr>
        <p:spPr>
          <a:xfrm>
            <a:off x="6553200" y="6356350"/>
            <a:ext cx="2133600" cy="365125"/>
          </a:xfrm>
        </p:spPr>
        <p:txBody>
          <a:bodyPr/>
          <a:lstStyle/>
          <a:p>
            <a:fld id="{4F1FE545-C631-495D-B5E3-3E2B0471780B}" type="slidenum">
              <a:rPr lang="it-IT" smtClean="0"/>
              <a:pPr/>
              <a:t>10</a:t>
            </a:fld>
            <a:endParaRPr lang="it-IT"/>
          </a:p>
        </p:txBody>
      </p:sp>
      <p:pic>
        <p:nvPicPr>
          <p:cNvPr id="6" name="Immagine 5"/>
          <p:cNvPicPr/>
          <p:nvPr/>
        </p:nvPicPr>
        <p:blipFill>
          <a:blip r:embed="rId3"/>
          <a:stretch>
            <a:fillRect/>
          </a:stretch>
        </p:blipFill>
        <p:spPr>
          <a:xfrm>
            <a:off x="2236252" y="4072116"/>
            <a:ext cx="4395639" cy="2719290"/>
          </a:xfrm>
          <a:prstGeom prst="rect">
            <a:avLst/>
          </a:prstGeom>
        </p:spPr>
      </p:pic>
      <p:sp>
        <p:nvSpPr>
          <p:cNvPr id="7" name="Rectangle 6"/>
          <p:cNvSpPr>
            <a:spLocks noChangeArrowheads="1"/>
          </p:cNvSpPr>
          <p:nvPr/>
        </p:nvSpPr>
        <p:spPr bwMode="auto">
          <a:xfrm>
            <a:off x="2915816" y="19168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graphicFrame>
        <p:nvGraphicFramePr>
          <p:cNvPr id="8" name="Oggetto 6"/>
          <p:cNvGraphicFramePr>
            <a:graphicFrameLocks noChangeAspect="1"/>
          </p:cNvGraphicFramePr>
          <p:nvPr>
            <p:extLst>
              <p:ext uri="{D42A27DB-BD31-4B8C-83A1-F6EECF244321}">
                <p14:modId xmlns:p14="http://schemas.microsoft.com/office/powerpoint/2010/main" val="323209828"/>
              </p:ext>
            </p:extLst>
          </p:nvPr>
        </p:nvGraphicFramePr>
        <p:xfrm>
          <a:off x="2049364" y="1723477"/>
          <a:ext cx="4571354" cy="2193635"/>
        </p:xfrm>
        <a:graphic>
          <a:graphicData uri="http://schemas.openxmlformats.org/presentationml/2006/ole">
            <mc:AlternateContent xmlns:mc="http://schemas.openxmlformats.org/markup-compatibility/2006">
              <mc:Choice xmlns:v="urn:schemas-microsoft-com:vml" Requires="v">
                <p:oleObj spid="_x0000_s1064" name="Immagine bitmap" r:id="rId4" imgW="11500441" imgH="5556536" progId="Paint.Picture">
                  <p:embed/>
                </p:oleObj>
              </mc:Choice>
              <mc:Fallback>
                <p:oleObj name="Immagine bitmap" r:id="rId4" imgW="11500441" imgH="5556536"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9364" y="1723477"/>
                        <a:ext cx="4571354" cy="2193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CasellaDiTesto 7"/>
          <p:cNvSpPr txBox="1"/>
          <p:nvPr/>
        </p:nvSpPr>
        <p:spPr>
          <a:xfrm>
            <a:off x="467544" y="2497128"/>
            <a:ext cx="1219565" cy="646331"/>
          </a:xfrm>
          <a:prstGeom prst="rect">
            <a:avLst/>
          </a:prstGeom>
          <a:noFill/>
        </p:spPr>
        <p:txBody>
          <a:bodyPr wrap="none" rtlCol="0">
            <a:spAutoFit/>
          </a:bodyPr>
          <a:lstStyle/>
          <a:p>
            <a:r>
              <a:rPr lang="en-GB" dirty="0" smtClean="0"/>
              <a:t>Back-office</a:t>
            </a:r>
          </a:p>
          <a:p>
            <a:r>
              <a:rPr lang="en-GB" dirty="0" smtClean="0"/>
              <a:t>application</a:t>
            </a:r>
            <a:endParaRPr lang="en-GB" dirty="0"/>
          </a:p>
        </p:txBody>
      </p:sp>
      <p:sp>
        <p:nvSpPr>
          <p:cNvPr id="10" name="Freccia a destra 8"/>
          <p:cNvSpPr/>
          <p:nvPr/>
        </p:nvSpPr>
        <p:spPr>
          <a:xfrm>
            <a:off x="1763688" y="2635075"/>
            <a:ext cx="43204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9"/>
          <p:cNvSpPr txBox="1"/>
          <p:nvPr/>
        </p:nvSpPr>
        <p:spPr>
          <a:xfrm>
            <a:off x="395536" y="4657368"/>
            <a:ext cx="1282659" cy="646331"/>
          </a:xfrm>
          <a:prstGeom prst="rect">
            <a:avLst/>
          </a:prstGeom>
          <a:noFill/>
        </p:spPr>
        <p:txBody>
          <a:bodyPr wrap="none" rtlCol="0">
            <a:spAutoFit/>
          </a:bodyPr>
          <a:lstStyle/>
          <a:p>
            <a:r>
              <a:rPr lang="en-GB" dirty="0" smtClean="0"/>
              <a:t>Front-office</a:t>
            </a:r>
          </a:p>
          <a:p>
            <a:r>
              <a:rPr lang="en-GB" dirty="0" smtClean="0"/>
              <a:t>application</a:t>
            </a:r>
            <a:endParaRPr lang="en-GB" dirty="0"/>
          </a:p>
        </p:txBody>
      </p:sp>
      <p:sp>
        <p:nvSpPr>
          <p:cNvPr id="12" name="Freccia a destra 10"/>
          <p:cNvSpPr/>
          <p:nvPr/>
        </p:nvSpPr>
        <p:spPr>
          <a:xfrm>
            <a:off x="1691680" y="4795315"/>
            <a:ext cx="43204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735386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analysis of the data </a:t>
            </a:r>
            <a:r>
              <a:rPr lang="en-US" b="1" dirty="0" smtClean="0"/>
              <a:t>source</a:t>
            </a:r>
            <a:endParaRPr lang="bs-Latn-BA" dirty="0"/>
          </a:p>
        </p:txBody>
      </p:sp>
      <p:sp>
        <p:nvSpPr>
          <p:cNvPr id="3" name="Content Placeholder 2"/>
          <p:cNvSpPr>
            <a:spLocks noGrp="1"/>
          </p:cNvSpPr>
          <p:nvPr>
            <p:ph idx="1"/>
          </p:nvPr>
        </p:nvSpPr>
        <p:spPr>
          <a:xfrm>
            <a:off x="838200" y="1237675"/>
            <a:ext cx="10515600" cy="4985470"/>
          </a:xfrm>
        </p:spPr>
        <p:txBody>
          <a:bodyPr/>
          <a:lstStyle/>
          <a:p>
            <a:pPr marL="457200" indent="-457200">
              <a:spcAft>
                <a:spcPts val="600"/>
              </a:spcAft>
              <a:buFont typeface="Wingdings" panose="05000000000000000000" pitchFamily="2" charset="2"/>
              <a:buChar char="q"/>
            </a:pPr>
            <a:r>
              <a:rPr lang="en-US" sz="2000" dirty="0"/>
              <a:t>Identified the datasets to publish (Excel tables)</a:t>
            </a:r>
          </a:p>
          <a:p>
            <a:pPr marL="457200" indent="-457200">
              <a:spcAft>
                <a:spcPts val="600"/>
              </a:spcAft>
              <a:buFont typeface="Wingdings" panose="05000000000000000000" pitchFamily="2" charset="2"/>
              <a:buChar char="q"/>
            </a:pPr>
            <a:r>
              <a:rPr lang="en-US" sz="2000" dirty="0"/>
              <a:t>Identified all the statistical concepts contained in the Excel tables</a:t>
            </a:r>
          </a:p>
          <a:p>
            <a:pPr marL="457200" indent="-457200">
              <a:spcAft>
                <a:spcPts val="600"/>
              </a:spcAft>
              <a:buFont typeface="Wingdings" panose="05000000000000000000" pitchFamily="2" charset="2"/>
              <a:buChar char="q"/>
            </a:pPr>
            <a:endParaRPr lang="en-US" dirty="0"/>
          </a:p>
          <a:p>
            <a:pPr marL="457200" indent="-457200">
              <a:spcAft>
                <a:spcPts val="600"/>
              </a:spcAft>
              <a:buFont typeface="Wingdings" panose="05000000000000000000" pitchFamily="2" charset="2"/>
              <a:buChar char="q"/>
            </a:pPr>
            <a:endParaRPr lang="en-US" dirty="0"/>
          </a:p>
          <a:p>
            <a:pPr marL="457200" indent="-457200">
              <a:spcAft>
                <a:spcPts val="600"/>
              </a:spcAft>
              <a:buFont typeface="Wingdings" panose="05000000000000000000" pitchFamily="2" charset="2"/>
              <a:buChar char="q"/>
            </a:pPr>
            <a:endParaRPr lang="en-US" dirty="0"/>
          </a:p>
          <a:p>
            <a:pPr marL="457200" indent="-457200">
              <a:spcAft>
                <a:spcPts val="600"/>
              </a:spcAft>
              <a:buFont typeface="Wingdings" panose="05000000000000000000" pitchFamily="2" charset="2"/>
              <a:buChar char="q"/>
            </a:pPr>
            <a:endParaRPr lang="en-US" dirty="0"/>
          </a:p>
          <a:p>
            <a:pPr marL="457200" indent="-457200">
              <a:spcAft>
                <a:spcPts val="600"/>
              </a:spcAft>
              <a:buFont typeface="Wingdings" panose="05000000000000000000" pitchFamily="2" charset="2"/>
              <a:buChar char="q"/>
            </a:pPr>
            <a:endParaRPr lang="en-US" dirty="0"/>
          </a:p>
          <a:p>
            <a:pPr marL="457200" indent="-457200">
              <a:spcAft>
                <a:spcPts val="600"/>
              </a:spcAft>
              <a:buFont typeface="Wingdings" panose="05000000000000000000" pitchFamily="2" charset="2"/>
              <a:buChar char="q"/>
            </a:pPr>
            <a:endParaRPr lang="en-US" dirty="0"/>
          </a:p>
        </p:txBody>
      </p:sp>
      <p:pic>
        <p:nvPicPr>
          <p:cNvPr id="4" name="Immagine 5" descr="Immagine che contiene tavolo&#10;&#10;Descrizione generata automaticamente"/>
          <p:cNvPicPr/>
          <p:nvPr/>
        </p:nvPicPr>
        <p:blipFill rotWithShape="1">
          <a:blip r:embed="rId2" cstate="screen">
            <a:extLst>
              <a:ext uri="{28A0092B-C50C-407E-A947-70E740481C1C}">
                <a14:useLocalDpi xmlns:a14="http://schemas.microsoft.com/office/drawing/2010/main"/>
              </a:ext>
            </a:extLst>
          </a:blip>
          <a:srcRect r="17527" b="20274"/>
          <a:stretch/>
        </p:blipFill>
        <p:spPr bwMode="auto">
          <a:xfrm>
            <a:off x="838200" y="2364259"/>
            <a:ext cx="8648102" cy="35640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3042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SDMX Concept </a:t>
            </a:r>
            <a:r>
              <a:rPr lang="en-US" b="1" dirty="0" smtClean="0"/>
              <a:t>schemes</a:t>
            </a:r>
            <a:endParaRPr lang="bs-Latn-BA" dirty="0"/>
          </a:p>
        </p:txBody>
      </p:sp>
      <p:sp>
        <p:nvSpPr>
          <p:cNvPr id="3" name="Content Placeholder 2"/>
          <p:cNvSpPr>
            <a:spLocks noGrp="1"/>
          </p:cNvSpPr>
          <p:nvPr>
            <p:ph idx="1"/>
          </p:nvPr>
        </p:nvSpPr>
        <p:spPr>
          <a:xfrm>
            <a:off x="838200" y="1237675"/>
            <a:ext cx="10515600" cy="4985470"/>
          </a:xfrm>
        </p:spPr>
        <p:txBody>
          <a:bodyPr/>
          <a:lstStyle/>
          <a:p>
            <a:pPr marL="0" indent="0">
              <a:spcBef>
                <a:spcPts val="600"/>
              </a:spcBef>
              <a:spcAft>
                <a:spcPts val="600"/>
              </a:spcAft>
              <a:buNone/>
            </a:pPr>
            <a:r>
              <a:rPr lang="en-US" sz="2000" dirty="0"/>
              <a:t>Two Concept Schemes were created:</a:t>
            </a:r>
          </a:p>
          <a:p>
            <a:pPr marL="457200" indent="-457200">
              <a:spcBef>
                <a:spcPts val="600"/>
              </a:spcBef>
              <a:spcAft>
                <a:spcPts val="600"/>
              </a:spcAft>
              <a:buFont typeface="Wingdings" panose="05000000000000000000" pitchFamily="2" charset="2"/>
              <a:buChar char="q"/>
            </a:pPr>
            <a:r>
              <a:rPr lang="en-US" sz="2000" dirty="0"/>
              <a:t>CS_CROSS_DOMAIN_BHAS, for handling the subset of Cross-Domain Concepts derived from the SDMX Glossary</a:t>
            </a:r>
          </a:p>
          <a:p>
            <a:pPr marL="457200" indent="-457200">
              <a:spcBef>
                <a:spcPts val="600"/>
              </a:spcBef>
              <a:spcAft>
                <a:spcPts val="600"/>
              </a:spcAft>
              <a:buFont typeface="Wingdings" panose="05000000000000000000" pitchFamily="2" charset="2"/>
              <a:buChar char="q"/>
            </a:pPr>
            <a:r>
              <a:rPr lang="en-US" sz="2000" dirty="0"/>
              <a:t>CS_DOMAIN_SPECIFIC_BHAS, for handling the domain-specific concepts used</a:t>
            </a:r>
          </a:p>
          <a:p>
            <a:endParaRPr lang="bs-Latn-BA" dirty="0"/>
          </a:p>
        </p:txBody>
      </p:sp>
      <p:pic>
        <p:nvPicPr>
          <p:cNvPr id="4" name="Immagine 5" descr="Immagine che contiene testo&#10;&#10;Descrizione generata automaticamente"/>
          <p:cNvPicPr/>
          <p:nvPr/>
        </p:nvPicPr>
        <p:blipFill>
          <a:blip r:embed="rId2"/>
          <a:stretch>
            <a:fillRect/>
          </a:stretch>
        </p:blipFill>
        <p:spPr>
          <a:xfrm>
            <a:off x="2145618" y="2951791"/>
            <a:ext cx="6533281" cy="3417621"/>
          </a:xfrm>
          <a:prstGeom prst="rect">
            <a:avLst/>
          </a:prstGeom>
          <a:ln>
            <a:solidFill>
              <a:srgbClr val="C00000"/>
            </a:solidFill>
          </a:ln>
        </p:spPr>
      </p:pic>
    </p:spTree>
    <p:extLst>
      <p:ext uri="{BB962C8B-B14F-4D97-AF65-F5344CB8AC3E}">
        <p14:creationId xmlns:p14="http://schemas.microsoft.com/office/powerpoint/2010/main" val="299779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b="1" dirty="0"/>
              <a:t>IPA 2019 project : SDMX Data Structure Definitions and data </a:t>
            </a:r>
            <a:r>
              <a:rPr lang="en-US" sz="3000" b="1" dirty="0" smtClean="0"/>
              <a:t>flows</a:t>
            </a:r>
            <a:endParaRPr lang="bs-Latn-BA" sz="3000" b="1" dirty="0"/>
          </a:p>
        </p:txBody>
      </p:sp>
      <p:sp>
        <p:nvSpPr>
          <p:cNvPr id="3" name="Content Placeholder 2"/>
          <p:cNvSpPr>
            <a:spLocks noGrp="1"/>
          </p:cNvSpPr>
          <p:nvPr>
            <p:ph idx="1"/>
          </p:nvPr>
        </p:nvSpPr>
        <p:spPr>
          <a:xfrm>
            <a:off x="838200" y="1237675"/>
            <a:ext cx="10515600" cy="4985470"/>
          </a:xfrm>
        </p:spPr>
        <p:txBody>
          <a:bodyPr>
            <a:normAutofit lnSpcReduction="10000"/>
          </a:bodyPr>
          <a:lstStyle/>
          <a:p>
            <a:pPr marL="0" indent="0">
              <a:buNone/>
            </a:pPr>
            <a:r>
              <a:rPr lang="en-US" sz="2000" dirty="0"/>
              <a:t>DSDs for the following domains created:</a:t>
            </a:r>
          </a:p>
          <a:p>
            <a:pPr marL="457200" indent="-457200">
              <a:buFont typeface="Wingdings" panose="05000000000000000000" pitchFamily="2" charset="2"/>
              <a:buChar char="q"/>
            </a:pPr>
            <a:r>
              <a:rPr lang="en-US" sz="2000" dirty="0"/>
              <a:t>Births statistics</a:t>
            </a:r>
          </a:p>
          <a:p>
            <a:pPr marL="914400" lvl="1" indent="-457200">
              <a:buFont typeface="Wingdings" panose="05000000000000000000" pitchFamily="2" charset="2"/>
              <a:buChar char="q"/>
            </a:pPr>
            <a:r>
              <a:rPr lang="en-US" sz="2000" dirty="0"/>
              <a:t>DF: Births by sex</a:t>
            </a:r>
          </a:p>
          <a:p>
            <a:pPr marL="914400" lvl="1" indent="-457200">
              <a:buFont typeface="Wingdings" panose="05000000000000000000" pitchFamily="2" charset="2"/>
              <a:buChar char="q"/>
            </a:pPr>
            <a:r>
              <a:rPr lang="en-US" sz="2000" dirty="0"/>
              <a:t>DF: Live births by mother’s age</a:t>
            </a:r>
          </a:p>
          <a:p>
            <a:pPr marL="914400" lvl="1" indent="-457200">
              <a:buFont typeface="Wingdings" panose="05000000000000000000" pitchFamily="2" charset="2"/>
              <a:buChar char="q"/>
            </a:pPr>
            <a:r>
              <a:rPr lang="en-US" sz="2000" dirty="0"/>
              <a:t>DF: Live birth by </a:t>
            </a:r>
            <a:r>
              <a:rPr lang="en-US" sz="2000" dirty="0" smtClean="0"/>
              <a:t>order</a:t>
            </a:r>
            <a:endParaRPr lang="bs-Latn-BA" sz="2000" dirty="0" smtClean="0"/>
          </a:p>
          <a:p>
            <a:pPr marL="457200" lvl="1" indent="0">
              <a:buNone/>
            </a:pPr>
            <a:endParaRPr lang="en-US" sz="2000" dirty="0"/>
          </a:p>
          <a:p>
            <a:pPr marL="457200" indent="-457200">
              <a:buFont typeface="Wingdings" panose="05000000000000000000" pitchFamily="2" charset="2"/>
              <a:buChar char="q"/>
            </a:pPr>
            <a:r>
              <a:rPr lang="en-US" sz="2000" dirty="0"/>
              <a:t>Education statistics</a:t>
            </a:r>
          </a:p>
          <a:p>
            <a:pPr marL="914400" lvl="1" indent="-457200">
              <a:buFont typeface="Wingdings" panose="05000000000000000000" pitchFamily="2" charset="2"/>
              <a:buChar char="q"/>
            </a:pPr>
            <a:r>
              <a:rPr lang="en-US" sz="2000" dirty="0"/>
              <a:t>DF: Education </a:t>
            </a:r>
            <a:r>
              <a:rPr lang="en-US" sz="2000" dirty="0" smtClean="0"/>
              <a:t>statistics</a:t>
            </a:r>
            <a:endParaRPr lang="bs-Latn-BA" sz="2000" dirty="0" smtClean="0"/>
          </a:p>
          <a:p>
            <a:pPr marL="457200" lvl="1" indent="0">
              <a:buNone/>
            </a:pPr>
            <a:endParaRPr lang="en-US" sz="2000" dirty="0"/>
          </a:p>
          <a:p>
            <a:pPr marL="457200" indent="-457200">
              <a:buFont typeface="Wingdings" panose="05000000000000000000" pitchFamily="2" charset="2"/>
              <a:buChar char="q"/>
            </a:pPr>
            <a:r>
              <a:rPr lang="en-US" sz="2000" dirty="0"/>
              <a:t>Research and development</a:t>
            </a:r>
          </a:p>
          <a:p>
            <a:pPr marL="914400" lvl="1" indent="-457200">
              <a:buFont typeface="Wingdings" panose="05000000000000000000" pitchFamily="2" charset="2"/>
              <a:buChar char="q"/>
            </a:pPr>
            <a:r>
              <a:rPr lang="en-US" sz="2000" dirty="0"/>
              <a:t>DF: Patent </a:t>
            </a:r>
            <a:r>
              <a:rPr lang="en-US" sz="2000" dirty="0" smtClean="0"/>
              <a:t>statistics</a:t>
            </a:r>
            <a:endParaRPr lang="bs-Latn-BA" sz="2000" dirty="0" smtClean="0"/>
          </a:p>
          <a:p>
            <a:pPr marL="457200" lvl="1" indent="0">
              <a:buNone/>
            </a:pPr>
            <a:endParaRPr lang="en-US" sz="2000" dirty="0"/>
          </a:p>
          <a:p>
            <a:pPr marL="457200" indent="-457200">
              <a:buFont typeface="Wingdings" panose="05000000000000000000" pitchFamily="2" charset="2"/>
              <a:buChar char="q"/>
            </a:pPr>
            <a:r>
              <a:rPr lang="en-US" sz="2000" dirty="0"/>
              <a:t>Census 2013</a:t>
            </a:r>
          </a:p>
          <a:p>
            <a:pPr marL="914400" lvl="1" indent="-457200">
              <a:buFont typeface="Wingdings" panose="05000000000000000000" pitchFamily="2" charset="2"/>
              <a:buChar char="q"/>
            </a:pPr>
            <a:r>
              <a:rPr lang="en-US" sz="2000" dirty="0"/>
              <a:t>DF: Population by age and sex</a:t>
            </a:r>
          </a:p>
          <a:p>
            <a:pPr marL="914400" lvl="1" indent="-457200">
              <a:buFont typeface="Wingdings" panose="05000000000000000000" pitchFamily="2" charset="2"/>
              <a:buChar char="q"/>
            </a:pPr>
            <a:r>
              <a:rPr lang="en-US" sz="2000" dirty="0"/>
              <a:t>DF: Population average age by sex and territory type</a:t>
            </a:r>
          </a:p>
          <a:p>
            <a:endParaRPr lang="bs-Latn-BA" dirty="0"/>
          </a:p>
        </p:txBody>
      </p:sp>
    </p:spTree>
    <p:extLst>
      <p:ext uri="{BB962C8B-B14F-4D97-AF65-F5344CB8AC3E}">
        <p14:creationId xmlns:p14="http://schemas.microsoft.com/office/powerpoint/2010/main" val="294752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Data </a:t>
            </a:r>
            <a:r>
              <a:rPr lang="en-US" b="1" dirty="0" smtClean="0"/>
              <a:t>transformation</a:t>
            </a:r>
            <a:endParaRPr lang="bs-Latn-BA" dirty="0"/>
          </a:p>
        </p:txBody>
      </p:sp>
      <p:sp>
        <p:nvSpPr>
          <p:cNvPr id="3" name="Content Placeholder 2"/>
          <p:cNvSpPr>
            <a:spLocks noGrp="1"/>
          </p:cNvSpPr>
          <p:nvPr>
            <p:ph idx="1"/>
          </p:nvPr>
        </p:nvSpPr>
        <p:spPr>
          <a:xfrm>
            <a:off x="838200" y="1237675"/>
            <a:ext cx="10515600" cy="4985470"/>
          </a:xfrm>
        </p:spPr>
        <p:txBody>
          <a:bodyPr/>
          <a:lstStyle/>
          <a:p>
            <a:pPr marL="457200" indent="-457200">
              <a:spcBef>
                <a:spcPts val="600"/>
              </a:spcBef>
              <a:spcAft>
                <a:spcPts val="600"/>
              </a:spcAft>
              <a:buFont typeface="Wingdings" panose="05000000000000000000" pitchFamily="2" charset="2"/>
              <a:buChar char="q"/>
            </a:pPr>
            <a:r>
              <a:rPr lang="en-US" sz="2000" dirty="0"/>
              <a:t>All the Excel tables were transformed in flat CSV file using the tool Excel2CSV</a:t>
            </a:r>
          </a:p>
          <a:p>
            <a:pPr marL="457200" indent="-457200">
              <a:spcBef>
                <a:spcPts val="600"/>
              </a:spcBef>
              <a:spcAft>
                <a:spcPts val="600"/>
              </a:spcAft>
              <a:buFont typeface="Wingdings" panose="05000000000000000000" pitchFamily="2" charset="2"/>
              <a:buChar char="q"/>
            </a:pPr>
            <a:r>
              <a:rPr lang="en-US" sz="2000" dirty="0"/>
              <a:t>To speed the process, the following workflow was used:</a:t>
            </a:r>
          </a:p>
          <a:p>
            <a:pPr marL="0" indent="0">
              <a:buNone/>
            </a:pPr>
            <a:endParaRPr lang="bs-Latn-BA" dirty="0"/>
          </a:p>
        </p:txBody>
      </p:sp>
      <p:pic>
        <p:nvPicPr>
          <p:cNvPr id="6" name="Immagine 6" descr="Immagine che contiene testo&#10;&#10;Descrizione generata automaticamente"/>
          <p:cNvPicPr/>
          <p:nvPr/>
        </p:nvPicPr>
        <p:blipFill>
          <a:blip r:embed="rId2"/>
          <a:stretch>
            <a:fillRect/>
          </a:stretch>
        </p:blipFill>
        <p:spPr>
          <a:xfrm>
            <a:off x="2468170" y="2538643"/>
            <a:ext cx="5412257" cy="3281623"/>
          </a:xfrm>
          <a:prstGeom prst="rect">
            <a:avLst/>
          </a:prstGeom>
        </p:spPr>
      </p:pic>
    </p:spTree>
    <p:extLst>
      <p:ext uri="{BB962C8B-B14F-4D97-AF65-F5344CB8AC3E}">
        <p14:creationId xmlns:p14="http://schemas.microsoft.com/office/powerpoint/2010/main" val="1068287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Data </a:t>
            </a:r>
            <a:r>
              <a:rPr lang="en-US" b="1" dirty="0" smtClean="0"/>
              <a:t>management</a:t>
            </a:r>
            <a:endParaRPr lang="bs-Latn-BA" dirty="0"/>
          </a:p>
        </p:txBody>
      </p:sp>
      <p:sp>
        <p:nvSpPr>
          <p:cNvPr id="3" name="Content Placeholder 2"/>
          <p:cNvSpPr>
            <a:spLocks noGrp="1"/>
          </p:cNvSpPr>
          <p:nvPr>
            <p:ph idx="1"/>
          </p:nvPr>
        </p:nvSpPr>
        <p:spPr>
          <a:xfrm>
            <a:off x="838200" y="1237675"/>
            <a:ext cx="10515600" cy="4985470"/>
          </a:xfrm>
        </p:spPr>
        <p:txBody>
          <a:bodyPr/>
          <a:lstStyle/>
          <a:p>
            <a:pPr marL="457200" indent="-457200">
              <a:spcBef>
                <a:spcPts val="600"/>
              </a:spcBef>
              <a:spcAft>
                <a:spcPts val="600"/>
              </a:spcAft>
              <a:buFont typeface="Wingdings" panose="05000000000000000000" pitchFamily="2" charset="2"/>
              <a:buChar char="q"/>
            </a:pPr>
            <a:r>
              <a:rPr lang="en-US" sz="2000" dirty="0"/>
              <a:t>After data modelling phase and the transformation from Excel files to CSV flat files, the following actions were performed using </a:t>
            </a:r>
            <a:r>
              <a:rPr lang="en-US" sz="2000" dirty="0" err="1"/>
              <a:t>Istat</a:t>
            </a:r>
            <a:r>
              <a:rPr lang="en-US" sz="2000" dirty="0"/>
              <a:t> Meta and Data Manager tool:</a:t>
            </a:r>
          </a:p>
          <a:p>
            <a:pPr marL="457200" indent="-457200">
              <a:spcBef>
                <a:spcPts val="600"/>
              </a:spcBef>
              <a:spcAft>
                <a:spcPts val="600"/>
              </a:spcAft>
              <a:buFont typeface="Wingdings" panose="05000000000000000000" pitchFamily="2" charset="2"/>
              <a:buChar char="q"/>
            </a:pPr>
            <a:r>
              <a:rPr lang="en-US" sz="2000" dirty="0"/>
              <a:t>Data cube builder.</a:t>
            </a:r>
          </a:p>
          <a:p>
            <a:pPr marL="457200" indent="-457200">
              <a:spcBef>
                <a:spcPts val="600"/>
              </a:spcBef>
              <a:spcAft>
                <a:spcPts val="600"/>
              </a:spcAft>
              <a:buFont typeface="Wingdings" panose="05000000000000000000" pitchFamily="2" charset="2"/>
              <a:buChar char="q"/>
            </a:pPr>
            <a:r>
              <a:rPr lang="en-US" sz="2000" dirty="0"/>
              <a:t>CSV Mapping.</a:t>
            </a:r>
          </a:p>
          <a:p>
            <a:pPr marL="457200" indent="-457200">
              <a:spcBef>
                <a:spcPts val="600"/>
              </a:spcBef>
              <a:spcAft>
                <a:spcPts val="600"/>
              </a:spcAft>
              <a:buFont typeface="Wingdings" panose="05000000000000000000" pitchFamily="2" charset="2"/>
              <a:buChar char="q"/>
            </a:pPr>
            <a:r>
              <a:rPr lang="en-US" sz="2000" dirty="0"/>
              <a:t>Data loader.</a:t>
            </a:r>
          </a:p>
          <a:p>
            <a:pPr marL="457200" indent="-457200">
              <a:spcBef>
                <a:spcPts val="600"/>
              </a:spcBef>
              <a:spcAft>
                <a:spcPts val="600"/>
              </a:spcAft>
              <a:buFont typeface="Wingdings" panose="05000000000000000000" pitchFamily="2" charset="2"/>
              <a:buChar char="q"/>
            </a:pPr>
            <a:r>
              <a:rPr lang="en-US" sz="2000" dirty="0"/>
              <a:t>Dataflow Builder</a:t>
            </a:r>
          </a:p>
          <a:p>
            <a:pPr marL="457200" indent="-457200">
              <a:spcBef>
                <a:spcPts val="600"/>
              </a:spcBef>
              <a:spcAft>
                <a:spcPts val="600"/>
              </a:spcAft>
              <a:buFont typeface="Wingdings" panose="05000000000000000000" pitchFamily="2" charset="2"/>
              <a:buChar char="q"/>
            </a:pPr>
            <a:r>
              <a:rPr lang="en-US" sz="2000" dirty="0"/>
              <a:t>Attribute files import</a:t>
            </a:r>
          </a:p>
          <a:p>
            <a:pPr marL="457200" indent="-457200">
              <a:spcBef>
                <a:spcPts val="600"/>
              </a:spcBef>
              <a:spcAft>
                <a:spcPts val="600"/>
              </a:spcAft>
              <a:buFont typeface="Wingdings" panose="05000000000000000000" pitchFamily="2" charset="2"/>
              <a:buChar char="q"/>
            </a:pPr>
            <a:r>
              <a:rPr lang="en-US" sz="2000" dirty="0"/>
              <a:t>“layout annotations” creation</a:t>
            </a:r>
          </a:p>
          <a:p>
            <a:pPr marL="0" indent="0">
              <a:buNone/>
            </a:pPr>
            <a:endParaRPr lang="bs-Latn-BA" dirty="0"/>
          </a:p>
        </p:txBody>
      </p:sp>
      <p:pic>
        <p:nvPicPr>
          <p:cNvPr id="4" name="Immagine 6" descr="Immagine che contiene testo&#10;&#10;Descrizione generata automaticamente"/>
          <p:cNvPicPr/>
          <p:nvPr/>
        </p:nvPicPr>
        <p:blipFill>
          <a:blip r:embed="rId2"/>
          <a:stretch>
            <a:fillRect/>
          </a:stretch>
        </p:blipFill>
        <p:spPr>
          <a:xfrm>
            <a:off x="4805582" y="4340190"/>
            <a:ext cx="5292090" cy="1727835"/>
          </a:xfrm>
          <a:prstGeom prst="rect">
            <a:avLst/>
          </a:prstGeom>
          <a:ln>
            <a:solidFill>
              <a:srgbClr val="C00000"/>
            </a:solidFill>
          </a:ln>
        </p:spPr>
      </p:pic>
    </p:spTree>
    <p:extLst>
      <p:ext uri="{BB962C8B-B14F-4D97-AF65-F5344CB8AC3E}">
        <p14:creationId xmlns:p14="http://schemas.microsoft.com/office/powerpoint/2010/main" val="863978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IPA 2019 project – Data dissemination (1/2</a:t>
            </a:r>
            <a:r>
              <a:rPr lang="en-US" b="1" dirty="0" smtClean="0"/>
              <a:t>)</a:t>
            </a:r>
            <a:endParaRPr lang="bs-Latn-BA" dirty="0"/>
          </a:p>
        </p:txBody>
      </p:sp>
      <p:sp>
        <p:nvSpPr>
          <p:cNvPr id="3" name="Content Placeholder 2"/>
          <p:cNvSpPr>
            <a:spLocks noGrp="1"/>
          </p:cNvSpPr>
          <p:nvPr>
            <p:ph idx="1"/>
          </p:nvPr>
        </p:nvSpPr>
        <p:spPr>
          <a:xfrm>
            <a:off x="838200" y="1237675"/>
            <a:ext cx="10515600" cy="4985470"/>
          </a:xfrm>
        </p:spPr>
        <p:txBody>
          <a:bodyPr/>
          <a:lstStyle/>
          <a:p>
            <a:pPr marL="0" indent="0">
              <a:buNone/>
            </a:pPr>
            <a:r>
              <a:rPr lang="en-US" sz="2000" dirty="0"/>
              <a:t>Datasets were disseminated through a web GUI based on the </a:t>
            </a:r>
            <a:r>
              <a:rPr lang="en-US" sz="2000" dirty="0" err="1"/>
              <a:t>Istat</a:t>
            </a:r>
            <a:r>
              <a:rPr lang="en-US" sz="2000" dirty="0"/>
              <a:t> Data Browser</a:t>
            </a:r>
          </a:p>
          <a:p>
            <a:endParaRPr lang="bs-Latn-BA" dirty="0"/>
          </a:p>
        </p:txBody>
      </p:sp>
      <p:pic>
        <p:nvPicPr>
          <p:cNvPr id="4" name="Immagine 6"/>
          <p:cNvPicPr/>
          <p:nvPr/>
        </p:nvPicPr>
        <p:blipFill>
          <a:blip r:embed="rId2"/>
          <a:stretch>
            <a:fillRect/>
          </a:stretch>
        </p:blipFill>
        <p:spPr>
          <a:xfrm>
            <a:off x="2983626" y="1830657"/>
            <a:ext cx="4165285" cy="2355797"/>
          </a:xfrm>
          <a:prstGeom prst="rect">
            <a:avLst/>
          </a:prstGeom>
          <a:ln>
            <a:solidFill>
              <a:srgbClr val="0070C0"/>
            </a:solidFill>
          </a:ln>
        </p:spPr>
      </p:pic>
      <p:pic>
        <p:nvPicPr>
          <p:cNvPr id="5" name="Immagine 8"/>
          <p:cNvPicPr/>
          <p:nvPr/>
        </p:nvPicPr>
        <p:blipFill rotWithShape="1">
          <a:blip r:embed="rId3"/>
          <a:srcRect r="997" b="22194"/>
          <a:stretch/>
        </p:blipFill>
        <p:spPr bwMode="auto">
          <a:xfrm>
            <a:off x="2546272" y="4577225"/>
            <a:ext cx="5039995" cy="1645920"/>
          </a:xfrm>
          <a:prstGeom prst="rect">
            <a:avLst/>
          </a:prstGeom>
          <a:ln>
            <a:solidFill>
              <a:srgbClr val="0070C0"/>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94129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IPA 2019 project – Data dissemination </a:t>
            </a:r>
            <a:r>
              <a:rPr lang="en-US" b="1" dirty="0" smtClean="0"/>
              <a:t>(</a:t>
            </a:r>
            <a:r>
              <a:rPr lang="bs-Latn-BA" b="1" dirty="0" smtClean="0"/>
              <a:t>2</a:t>
            </a:r>
            <a:r>
              <a:rPr lang="en-US" b="1" dirty="0" smtClean="0"/>
              <a:t>/2</a:t>
            </a:r>
            <a:r>
              <a:rPr lang="en-US" b="1" dirty="0"/>
              <a:t>)</a:t>
            </a:r>
            <a:endParaRPr lang="bs-Latn-BA" dirty="0"/>
          </a:p>
        </p:txBody>
      </p:sp>
      <p:sp>
        <p:nvSpPr>
          <p:cNvPr id="3" name="Content Placeholder 2"/>
          <p:cNvSpPr>
            <a:spLocks noGrp="1"/>
          </p:cNvSpPr>
          <p:nvPr>
            <p:ph idx="1"/>
          </p:nvPr>
        </p:nvSpPr>
        <p:spPr>
          <a:xfrm>
            <a:off x="838200" y="1237675"/>
            <a:ext cx="10515600" cy="4985470"/>
          </a:xfrm>
        </p:spPr>
        <p:txBody>
          <a:bodyPr/>
          <a:lstStyle/>
          <a:p>
            <a:endParaRPr lang="bs-Latn-BA" dirty="0"/>
          </a:p>
        </p:txBody>
      </p:sp>
      <p:pic>
        <p:nvPicPr>
          <p:cNvPr id="4" name="Immagine 2"/>
          <p:cNvPicPr>
            <a:picLocks noChangeAspect="1"/>
          </p:cNvPicPr>
          <p:nvPr/>
        </p:nvPicPr>
        <p:blipFill>
          <a:blip r:embed="rId2"/>
          <a:stretch>
            <a:fillRect/>
          </a:stretch>
        </p:blipFill>
        <p:spPr>
          <a:xfrm>
            <a:off x="838200" y="1237674"/>
            <a:ext cx="5059982" cy="2577041"/>
          </a:xfrm>
          <a:prstGeom prst="rect">
            <a:avLst/>
          </a:prstGeom>
        </p:spPr>
      </p:pic>
      <p:pic>
        <p:nvPicPr>
          <p:cNvPr id="5" name="Immagine 3"/>
          <p:cNvPicPr>
            <a:picLocks noChangeAspect="1"/>
          </p:cNvPicPr>
          <p:nvPr/>
        </p:nvPicPr>
        <p:blipFill>
          <a:blip r:embed="rId3"/>
          <a:stretch>
            <a:fillRect/>
          </a:stretch>
        </p:blipFill>
        <p:spPr>
          <a:xfrm>
            <a:off x="3931973" y="3665712"/>
            <a:ext cx="5837936" cy="2864425"/>
          </a:xfrm>
          <a:prstGeom prst="rect">
            <a:avLst/>
          </a:prstGeom>
        </p:spPr>
      </p:pic>
    </p:spTree>
    <p:extLst>
      <p:ext uri="{BB962C8B-B14F-4D97-AF65-F5344CB8AC3E}">
        <p14:creationId xmlns:p14="http://schemas.microsoft.com/office/powerpoint/2010/main" val="3505841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Lesson </a:t>
            </a:r>
            <a:r>
              <a:rPr lang="en-US" b="1" dirty="0" smtClean="0"/>
              <a:t>learnt</a:t>
            </a:r>
            <a:endParaRPr lang="bs-Latn-BA" dirty="0"/>
          </a:p>
        </p:txBody>
      </p:sp>
      <p:sp>
        <p:nvSpPr>
          <p:cNvPr id="3" name="Content Placeholder 2"/>
          <p:cNvSpPr>
            <a:spLocks noGrp="1"/>
          </p:cNvSpPr>
          <p:nvPr>
            <p:ph idx="1"/>
          </p:nvPr>
        </p:nvSpPr>
        <p:spPr>
          <a:xfrm>
            <a:off x="838200" y="1573427"/>
            <a:ext cx="10515600" cy="4649718"/>
          </a:xfrm>
        </p:spPr>
        <p:txBody>
          <a:bodyPr>
            <a:normAutofit lnSpcReduction="10000"/>
          </a:bodyPr>
          <a:lstStyle/>
          <a:p>
            <a:pPr marL="457200" indent="-457200">
              <a:spcBef>
                <a:spcPts val="600"/>
              </a:spcBef>
              <a:spcAft>
                <a:spcPts val="600"/>
              </a:spcAft>
              <a:buFont typeface="Wingdings" panose="05000000000000000000" pitchFamily="2" charset="2"/>
              <a:buChar char="q"/>
            </a:pPr>
            <a:r>
              <a:rPr lang="en-US" dirty="0"/>
              <a:t>Implementation of a cross-cutting SDMX architecture for data reporting has reduced the burden for both domain managers and IT </a:t>
            </a:r>
            <a:r>
              <a:rPr lang="en-US" dirty="0" smtClean="0"/>
              <a:t>staff</a:t>
            </a:r>
            <a:endParaRPr lang="bs-Latn-BA" dirty="0" smtClean="0"/>
          </a:p>
          <a:p>
            <a:pPr marL="0" indent="0">
              <a:spcBef>
                <a:spcPts val="600"/>
              </a:spcBef>
              <a:spcAft>
                <a:spcPts val="600"/>
              </a:spcAft>
              <a:buNone/>
            </a:pPr>
            <a:endParaRPr lang="en-US" dirty="0"/>
          </a:p>
          <a:p>
            <a:pPr marL="457200" indent="-457200">
              <a:spcBef>
                <a:spcPts val="600"/>
              </a:spcBef>
              <a:spcAft>
                <a:spcPts val="600"/>
              </a:spcAft>
              <a:buFont typeface="Wingdings" panose="05000000000000000000" pitchFamily="2" charset="2"/>
              <a:buChar char="q"/>
            </a:pPr>
            <a:r>
              <a:rPr lang="en-US" dirty="0"/>
              <a:t>Moving out from the traditional dissemination approach (mainly based on Excel publications) using a more industrialized process through SDMX tools is feasible, but new capabilities must be available (e.g. data modelers</a:t>
            </a:r>
            <a:r>
              <a:rPr lang="en-US" dirty="0" smtClean="0"/>
              <a:t>)</a:t>
            </a:r>
            <a:endParaRPr lang="bs-Latn-BA" dirty="0" smtClean="0"/>
          </a:p>
          <a:p>
            <a:pPr marL="0" indent="0">
              <a:spcBef>
                <a:spcPts val="600"/>
              </a:spcBef>
              <a:spcAft>
                <a:spcPts val="600"/>
              </a:spcAft>
              <a:buNone/>
            </a:pPr>
            <a:endParaRPr lang="en-US" dirty="0"/>
          </a:p>
          <a:p>
            <a:pPr marL="457200" indent="-457200">
              <a:spcBef>
                <a:spcPts val="600"/>
              </a:spcBef>
              <a:spcAft>
                <a:spcPts val="600"/>
              </a:spcAft>
              <a:buFont typeface="Wingdings" panose="05000000000000000000" pitchFamily="2" charset="2"/>
              <a:buChar char="q"/>
            </a:pPr>
            <a:r>
              <a:rPr lang="en-US" dirty="0"/>
              <a:t>Capacity building actions is the main key to speed SDMX implementations </a:t>
            </a:r>
          </a:p>
          <a:p>
            <a:endParaRPr lang="bs-Latn-BA" dirty="0"/>
          </a:p>
        </p:txBody>
      </p:sp>
    </p:spTree>
    <p:extLst>
      <p:ext uri="{BB962C8B-B14F-4D97-AF65-F5344CB8AC3E}">
        <p14:creationId xmlns:p14="http://schemas.microsoft.com/office/powerpoint/2010/main" val="776588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b="1" dirty="0" smtClean="0"/>
              <a:t>Next steps</a:t>
            </a:r>
            <a:endParaRPr lang="bs-Latn-BA" dirty="0"/>
          </a:p>
        </p:txBody>
      </p:sp>
      <p:sp>
        <p:nvSpPr>
          <p:cNvPr id="3" name="Content Placeholder 2"/>
          <p:cNvSpPr>
            <a:spLocks noGrp="1"/>
          </p:cNvSpPr>
          <p:nvPr>
            <p:ph idx="1"/>
          </p:nvPr>
        </p:nvSpPr>
        <p:spPr>
          <a:xfrm>
            <a:off x="838200" y="1237675"/>
            <a:ext cx="10515600" cy="4985470"/>
          </a:xfrm>
        </p:spPr>
        <p:txBody>
          <a:bodyPr/>
          <a:lstStyle/>
          <a:p>
            <a:endParaRPr lang="en-US" dirty="0"/>
          </a:p>
          <a:p>
            <a:pPr marL="457200" indent="-457200">
              <a:spcBef>
                <a:spcPts val="600"/>
              </a:spcBef>
              <a:spcAft>
                <a:spcPts val="600"/>
              </a:spcAft>
              <a:buFont typeface="Wingdings" panose="05000000000000000000" pitchFamily="2" charset="2"/>
              <a:buChar char="q"/>
            </a:pPr>
            <a:r>
              <a:rPr lang="en-US" dirty="0"/>
              <a:t>Migration of the SDMX architecture to the new data center (recently our institution renewed the server infrastructure which </a:t>
            </a:r>
            <a:r>
              <a:rPr lang="bs-Latn-BA" dirty="0" smtClean="0"/>
              <a:t>should </a:t>
            </a:r>
            <a:r>
              <a:rPr lang="en-US" dirty="0" smtClean="0"/>
              <a:t>significantly </a:t>
            </a:r>
            <a:r>
              <a:rPr lang="en-US" dirty="0"/>
              <a:t>improve business/working processes within BHAS</a:t>
            </a:r>
            <a:r>
              <a:rPr lang="en-US" dirty="0" smtClean="0"/>
              <a:t>)</a:t>
            </a:r>
            <a:endParaRPr lang="bs-Latn-BA" dirty="0" smtClean="0"/>
          </a:p>
          <a:p>
            <a:pPr marL="457200" indent="-457200">
              <a:spcBef>
                <a:spcPts val="600"/>
              </a:spcBef>
              <a:spcAft>
                <a:spcPts val="600"/>
              </a:spcAft>
              <a:buFont typeface="Wingdings" panose="05000000000000000000" pitchFamily="2" charset="2"/>
              <a:buChar char="q"/>
            </a:pPr>
            <a:r>
              <a:rPr lang="en-US" dirty="0"/>
              <a:t>Transition to BCS data flows for the transmission of short-term business statistics data </a:t>
            </a:r>
            <a:r>
              <a:rPr lang="en-US" dirty="0" smtClean="0"/>
              <a:t>under</a:t>
            </a:r>
            <a:r>
              <a:rPr lang="bs-Latn-BA" dirty="0" smtClean="0"/>
              <a:t> </a:t>
            </a:r>
            <a:r>
              <a:rPr lang="en-US" dirty="0" smtClean="0"/>
              <a:t>European </a:t>
            </a:r>
            <a:r>
              <a:rPr lang="en-US" dirty="0"/>
              <a:t>Business Statistics regulation (BCS+ESTAT+1.0 DSD</a:t>
            </a:r>
            <a:r>
              <a:rPr lang="en-US" dirty="0" smtClean="0"/>
              <a:t>)</a:t>
            </a:r>
            <a:endParaRPr lang="bs-Latn-BA" dirty="0" smtClean="0"/>
          </a:p>
          <a:p>
            <a:pPr marL="457200" indent="-457200">
              <a:spcBef>
                <a:spcPts val="600"/>
              </a:spcBef>
              <a:spcAft>
                <a:spcPts val="600"/>
              </a:spcAft>
              <a:buFont typeface="Wingdings" panose="05000000000000000000" pitchFamily="2" charset="2"/>
              <a:buChar char="q"/>
            </a:pPr>
            <a:r>
              <a:rPr lang="en-US" dirty="0"/>
              <a:t>Creation of new DSDs, data flows and data transformations for some other statistical </a:t>
            </a:r>
            <a:r>
              <a:rPr lang="en-US" dirty="0" smtClean="0"/>
              <a:t>domains</a:t>
            </a:r>
            <a:r>
              <a:rPr lang="bs-Latn-BA" dirty="0" smtClean="0"/>
              <a:t> (</a:t>
            </a:r>
            <a:r>
              <a:rPr lang="en-US" dirty="0"/>
              <a:t>based on time series data</a:t>
            </a:r>
            <a:r>
              <a:rPr lang="bs-Latn-BA" dirty="0" smtClean="0"/>
              <a:t>)</a:t>
            </a:r>
          </a:p>
          <a:p>
            <a:pPr marL="457200" indent="-457200">
              <a:spcBef>
                <a:spcPts val="600"/>
              </a:spcBef>
              <a:spcAft>
                <a:spcPts val="600"/>
              </a:spcAft>
              <a:buFont typeface="Wingdings" panose="05000000000000000000" pitchFamily="2" charset="2"/>
              <a:buChar char="q"/>
            </a:pPr>
            <a:endParaRPr lang="bs-Latn-BA" dirty="0"/>
          </a:p>
        </p:txBody>
      </p:sp>
    </p:spTree>
    <p:extLst>
      <p:ext uri="{BB962C8B-B14F-4D97-AF65-F5344CB8AC3E}">
        <p14:creationId xmlns:p14="http://schemas.microsoft.com/office/powerpoint/2010/main" val="3703361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3600"/>
            <a:ext cx="10515600" cy="858733"/>
          </a:xfrm>
        </p:spPr>
        <p:txBody>
          <a:bodyPr>
            <a:normAutofit/>
          </a:bodyPr>
          <a:lstStyle/>
          <a:p>
            <a:r>
              <a:rPr lang="en-US" b="1" dirty="0" smtClean="0"/>
              <a:t>Summary</a:t>
            </a:r>
            <a:endParaRPr lang="bs-Latn-BA" dirty="0"/>
          </a:p>
        </p:txBody>
      </p:sp>
      <p:sp>
        <p:nvSpPr>
          <p:cNvPr id="3" name="Content Placeholder 2"/>
          <p:cNvSpPr>
            <a:spLocks noGrp="1"/>
          </p:cNvSpPr>
          <p:nvPr>
            <p:ph idx="1"/>
          </p:nvPr>
        </p:nvSpPr>
        <p:spPr/>
        <p:txBody>
          <a:bodyPr/>
          <a:lstStyle/>
          <a:p>
            <a:pPr marL="457200" indent="-457200">
              <a:spcBef>
                <a:spcPts val="600"/>
              </a:spcBef>
              <a:spcAft>
                <a:spcPts val="600"/>
              </a:spcAft>
              <a:buFont typeface="Wingdings" panose="05000000000000000000" pitchFamily="2" charset="2"/>
              <a:buChar char="q"/>
            </a:pPr>
            <a:r>
              <a:rPr lang="bs-Latn-BA" dirty="0"/>
              <a:t>S</a:t>
            </a:r>
            <a:r>
              <a:rPr lang="en-US" dirty="0" err="1" smtClean="0"/>
              <a:t>tatistical</a:t>
            </a:r>
            <a:r>
              <a:rPr lang="en-US" dirty="0" smtClean="0"/>
              <a:t> system</a:t>
            </a:r>
            <a:r>
              <a:rPr lang="bs-Latn-BA" dirty="0" smtClean="0"/>
              <a:t> in Bosnia and Herzegovina</a:t>
            </a:r>
            <a:endParaRPr lang="en-US" dirty="0"/>
          </a:p>
          <a:p>
            <a:pPr marL="457200" indent="-457200">
              <a:spcBef>
                <a:spcPts val="600"/>
              </a:spcBef>
              <a:spcAft>
                <a:spcPts val="600"/>
              </a:spcAft>
              <a:buFont typeface="Wingdings" panose="05000000000000000000" pitchFamily="2" charset="2"/>
              <a:buChar char="q"/>
            </a:pPr>
            <a:r>
              <a:rPr lang="en-US" dirty="0"/>
              <a:t>SDMX experiences in </a:t>
            </a:r>
            <a:r>
              <a:rPr lang="en-US" dirty="0" err="1"/>
              <a:t>BiH</a:t>
            </a:r>
            <a:endParaRPr lang="en-US" dirty="0"/>
          </a:p>
          <a:p>
            <a:pPr marL="457200" indent="-457200">
              <a:spcBef>
                <a:spcPts val="600"/>
              </a:spcBef>
              <a:spcAft>
                <a:spcPts val="600"/>
              </a:spcAft>
              <a:buFont typeface="Wingdings" panose="05000000000000000000" pitchFamily="2" charset="2"/>
              <a:buChar char="q"/>
            </a:pPr>
            <a:r>
              <a:rPr lang="en-US" dirty="0"/>
              <a:t>The SDMX architecture installed to support IPA2019 project</a:t>
            </a:r>
          </a:p>
          <a:p>
            <a:pPr marL="457200" indent="-457200">
              <a:spcBef>
                <a:spcPts val="600"/>
              </a:spcBef>
              <a:spcAft>
                <a:spcPts val="600"/>
              </a:spcAft>
              <a:buFont typeface="Wingdings" panose="05000000000000000000" pitchFamily="2" charset="2"/>
              <a:buChar char="q"/>
            </a:pPr>
            <a:r>
              <a:rPr lang="en-US" dirty="0"/>
              <a:t>Reporting exercises</a:t>
            </a:r>
          </a:p>
          <a:p>
            <a:pPr marL="457200" indent="-457200">
              <a:spcBef>
                <a:spcPts val="600"/>
              </a:spcBef>
              <a:spcAft>
                <a:spcPts val="600"/>
              </a:spcAft>
              <a:buFont typeface="Wingdings" panose="05000000000000000000" pitchFamily="2" charset="2"/>
              <a:buChar char="q"/>
            </a:pPr>
            <a:r>
              <a:rPr lang="en-US" dirty="0" err="1"/>
              <a:t>BiAS</a:t>
            </a:r>
            <a:r>
              <a:rPr lang="en-US" dirty="0"/>
              <a:t> as-is dissemination environment</a:t>
            </a:r>
          </a:p>
          <a:p>
            <a:pPr marL="457200" indent="-457200">
              <a:spcBef>
                <a:spcPts val="600"/>
              </a:spcBef>
              <a:spcAft>
                <a:spcPts val="600"/>
              </a:spcAft>
              <a:buFont typeface="Wingdings" panose="05000000000000000000" pitchFamily="2" charset="2"/>
              <a:buChar char="q"/>
            </a:pPr>
            <a:r>
              <a:rPr lang="en-US" dirty="0" smtClean="0"/>
              <a:t>IPA </a:t>
            </a:r>
            <a:r>
              <a:rPr lang="en-US" dirty="0"/>
              <a:t>2019 project – the dissemination prototype</a:t>
            </a:r>
          </a:p>
          <a:p>
            <a:pPr marL="457200" indent="-457200">
              <a:spcBef>
                <a:spcPts val="600"/>
              </a:spcBef>
              <a:spcAft>
                <a:spcPts val="600"/>
              </a:spcAft>
              <a:buFont typeface="Wingdings" panose="05000000000000000000" pitchFamily="2" charset="2"/>
              <a:buChar char="q"/>
            </a:pPr>
            <a:r>
              <a:rPr lang="en-US" dirty="0"/>
              <a:t>Lesson learnt</a:t>
            </a:r>
          </a:p>
          <a:p>
            <a:endParaRPr lang="bs-Latn-BA" dirty="0"/>
          </a:p>
        </p:txBody>
      </p:sp>
    </p:spTree>
    <p:extLst>
      <p:ext uri="{BB962C8B-B14F-4D97-AF65-F5344CB8AC3E}">
        <p14:creationId xmlns:p14="http://schemas.microsoft.com/office/powerpoint/2010/main" val="2340880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txBox="1">
            <a:spLocks/>
          </p:cNvSpPr>
          <p:nvPr/>
        </p:nvSpPr>
        <p:spPr>
          <a:xfrm>
            <a:off x="4055807" y="2274785"/>
            <a:ext cx="3771568" cy="996315"/>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Thank you for your attention</a:t>
            </a:r>
            <a:r>
              <a:rPr lang="bs-Latn-BA" dirty="0" smtClean="0"/>
              <a:t>!</a:t>
            </a:r>
            <a:endParaRPr lang="bs-Latn-BA" dirty="0"/>
          </a:p>
        </p:txBody>
      </p:sp>
      <p:sp>
        <p:nvSpPr>
          <p:cNvPr id="22" name="Content Placeholder 2"/>
          <p:cNvSpPr txBox="1">
            <a:spLocks/>
          </p:cNvSpPr>
          <p:nvPr/>
        </p:nvSpPr>
        <p:spPr>
          <a:xfrm>
            <a:off x="3237470" y="3348955"/>
            <a:ext cx="5387546" cy="2949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bs-Latn-BA" sz="1700" dirty="0" smtClean="0">
                <a:solidFill>
                  <a:srgbClr val="0070C0"/>
                </a:solidFill>
              </a:rPr>
              <a:t>Adnan Gušić</a:t>
            </a:r>
          </a:p>
          <a:p>
            <a:pPr marL="0" indent="0" algn="ctr">
              <a:buNone/>
            </a:pPr>
            <a:r>
              <a:rPr lang="bs-Latn-BA" sz="1700" dirty="0" smtClean="0">
                <a:solidFill>
                  <a:srgbClr val="0070C0"/>
                </a:solidFill>
                <a:hlinkClick r:id="rId2"/>
              </a:rPr>
              <a:t>adnan.gusic@bhas.gov.ba</a:t>
            </a:r>
            <a:endParaRPr lang="bs-Latn-BA" sz="1700" dirty="0" smtClean="0">
              <a:solidFill>
                <a:srgbClr val="0070C0"/>
              </a:solidFill>
            </a:endParaRPr>
          </a:p>
          <a:p>
            <a:pPr marL="0" indent="0" algn="ctr">
              <a:buNone/>
            </a:pPr>
            <a:r>
              <a:rPr lang="bs-Latn-BA" sz="1700" dirty="0" smtClean="0">
                <a:solidFill>
                  <a:srgbClr val="0070C0"/>
                </a:solidFill>
              </a:rPr>
              <a:t>Head of department for dissemination databases</a:t>
            </a:r>
          </a:p>
        </p:txBody>
      </p:sp>
    </p:spTree>
    <p:extLst>
      <p:ext uri="{BB962C8B-B14F-4D97-AF65-F5344CB8AC3E}">
        <p14:creationId xmlns:p14="http://schemas.microsoft.com/office/powerpoint/2010/main" val="4176000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3600"/>
            <a:ext cx="10515600" cy="768117"/>
          </a:xfrm>
        </p:spPr>
        <p:txBody>
          <a:bodyPr>
            <a:normAutofit fontScale="90000"/>
          </a:bodyPr>
          <a:lstStyle/>
          <a:p>
            <a:r>
              <a:rPr lang="bs-Latn-BA" sz="4000" b="1" dirty="0" smtClean="0"/>
              <a:t/>
            </a:r>
            <a:br>
              <a:rPr lang="bs-Latn-BA" sz="4000" b="1" dirty="0" smtClean="0"/>
            </a:br>
            <a:r>
              <a:rPr lang="bs-Latn-BA" sz="4000" b="1" dirty="0" smtClean="0"/>
              <a:t>S</a:t>
            </a:r>
            <a:r>
              <a:rPr lang="en-US" sz="4000" b="1" dirty="0" err="1" smtClean="0"/>
              <a:t>tatistical</a:t>
            </a:r>
            <a:r>
              <a:rPr lang="en-US" sz="4000" b="1" dirty="0" smtClean="0"/>
              <a:t> system</a:t>
            </a:r>
            <a:r>
              <a:rPr lang="bs-Latn-BA" sz="4000" b="1" dirty="0" smtClean="0"/>
              <a:t> in Bosnia and Herzegovina</a:t>
            </a:r>
            <a:r>
              <a:rPr lang="en-US" b="1" dirty="0"/>
              <a:t/>
            </a:r>
            <a:br>
              <a:rPr lang="en-US" b="1" dirty="0"/>
            </a:br>
            <a:endParaRPr lang="bs-Latn-BA" dirty="0"/>
          </a:p>
        </p:txBody>
      </p:sp>
      <p:sp>
        <p:nvSpPr>
          <p:cNvPr id="3" name="Content Placeholder 2"/>
          <p:cNvSpPr>
            <a:spLocks noGrp="1"/>
          </p:cNvSpPr>
          <p:nvPr>
            <p:ph idx="1"/>
          </p:nvPr>
        </p:nvSpPr>
        <p:spPr>
          <a:xfrm>
            <a:off x="838200" y="1237674"/>
            <a:ext cx="10515600" cy="5261980"/>
          </a:xfrm>
        </p:spPr>
        <p:txBody>
          <a:bodyPr>
            <a:normAutofit lnSpcReduction="10000"/>
          </a:bodyPr>
          <a:lstStyle/>
          <a:p>
            <a:pPr marL="457200" indent="-457200">
              <a:spcAft>
                <a:spcPts val="600"/>
              </a:spcAft>
              <a:buFont typeface="Wingdings" panose="05000000000000000000" pitchFamily="2" charset="2"/>
              <a:buChar char="q"/>
            </a:pPr>
            <a:r>
              <a:rPr lang="bs-Latn-BA" sz="1600" dirty="0"/>
              <a:t>S</a:t>
            </a:r>
            <a:r>
              <a:rPr lang="en-US" sz="1600" dirty="0" err="1" smtClean="0"/>
              <a:t>tatistical</a:t>
            </a:r>
            <a:r>
              <a:rPr lang="en-US" sz="1600" dirty="0" smtClean="0"/>
              <a:t> system</a:t>
            </a:r>
            <a:r>
              <a:rPr lang="bs-Latn-BA" sz="1600" dirty="0" smtClean="0"/>
              <a:t> in Bosnia and Herzegovina</a:t>
            </a:r>
            <a:r>
              <a:rPr lang="en-US" sz="1600" dirty="0" smtClean="0"/>
              <a:t> </a:t>
            </a:r>
            <a:r>
              <a:rPr lang="en-US" sz="1600" dirty="0"/>
              <a:t>is characterized by a regional decentralization, reflecting the administrative and political organization of the country</a:t>
            </a:r>
          </a:p>
          <a:p>
            <a:pPr marL="457200" indent="-457200">
              <a:spcAft>
                <a:spcPts val="600"/>
              </a:spcAft>
              <a:buFont typeface="Wingdings" panose="05000000000000000000" pitchFamily="2" charset="2"/>
              <a:buChar char="q"/>
            </a:pPr>
            <a:endParaRPr lang="en-US" sz="1600" dirty="0"/>
          </a:p>
          <a:p>
            <a:pPr marL="457200" indent="-457200">
              <a:spcAft>
                <a:spcPts val="600"/>
              </a:spcAft>
              <a:buFont typeface="Wingdings" panose="05000000000000000000" pitchFamily="2" charset="2"/>
              <a:buChar char="q"/>
            </a:pPr>
            <a:endParaRPr lang="en-US" sz="1600" dirty="0"/>
          </a:p>
          <a:p>
            <a:pPr marL="457200" indent="-457200">
              <a:spcAft>
                <a:spcPts val="600"/>
              </a:spcAft>
              <a:buFont typeface="Wingdings" panose="05000000000000000000" pitchFamily="2" charset="2"/>
              <a:buChar char="q"/>
            </a:pPr>
            <a:endParaRPr lang="en-US" sz="1600" dirty="0"/>
          </a:p>
          <a:p>
            <a:pPr>
              <a:spcAft>
                <a:spcPts val="600"/>
              </a:spcAft>
            </a:pPr>
            <a:endParaRPr lang="en-US" sz="1600" dirty="0"/>
          </a:p>
          <a:p>
            <a:pPr>
              <a:spcAft>
                <a:spcPts val="600"/>
              </a:spcAft>
            </a:pPr>
            <a:endParaRPr lang="en-US" sz="1600" dirty="0"/>
          </a:p>
          <a:p>
            <a:pPr marL="342900" indent="-342900">
              <a:spcAft>
                <a:spcPts val="600"/>
              </a:spcAft>
              <a:buFont typeface="Wingdings" panose="05000000000000000000" pitchFamily="2" charset="2"/>
              <a:buChar char="q"/>
            </a:pPr>
            <a:endParaRPr lang="en-US" sz="1600" dirty="0"/>
          </a:p>
          <a:p>
            <a:pPr marL="342900" indent="-342900">
              <a:spcAft>
                <a:spcPts val="600"/>
              </a:spcAft>
              <a:buFont typeface="Wingdings" panose="05000000000000000000" pitchFamily="2" charset="2"/>
              <a:buChar char="q"/>
            </a:pPr>
            <a:r>
              <a:rPr lang="en-US" sz="1600" dirty="0"/>
              <a:t>According to the law on statistics, three statistical institutions are engaged in the production of statistics</a:t>
            </a:r>
          </a:p>
          <a:p>
            <a:pPr marL="800100" lvl="1" indent="-342900">
              <a:spcAft>
                <a:spcPts val="600"/>
              </a:spcAft>
              <a:buFont typeface="Wingdings" panose="05000000000000000000" pitchFamily="2" charset="2"/>
              <a:buChar char="q"/>
            </a:pPr>
            <a:r>
              <a:rPr lang="en-US" sz="1600" dirty="0"/>
              <a:t>At the entity level, FIS and RSIS act upon entity laws on statistics and oversee the production and dissemination of statistics for the entity level. The results achieved on the entity level are then submitted to the BHAS</a:t>
            </a:r>
          </a:p>
          <a:p>
            <a:pPr marL="457200" indent="-457200">
              <a:spcBef>
                <a:spcPts val="600"/>
              </a:spcBef>
              <a:spcAft>
                <a:spcPts val="600"/>
              </a:spcAft>
              <a:buFont typeface="Wingdings" panose="05000000000000000000" pitchFamily="2" charset="2"/>
              <a:buChar char="q"/>
            </a:pPr>
            <a:r>
              <a:rPr lang="en-US" sz="1600" dirty="0"/>
              <a:t>Following a governmental decision, the statistical office of the District of </a:t>
            </a:r>
            <a:r>
              <a:rPr lang="en-US" sz="1600" dirty="0" err="1"/>
              <a:t>Brčko</a:t>
            </a:r>
            <a:r>
              <a:rPr lang="en-US" sz="1600" dirty="0"/>
              <a:t> has been part of BHAS since 2006</a:t>
            </a:r>
          </a:p>
          <a:p>
            <a:pPr marL="457200" indent="-457200">
              <a:spcBef>
                <a:spcPts val="600"/>
              </a:spcBef>
              <a:spcAft>
                <a:spcPts val="600"/>
              </a:spcAft>
              <a:buFont typeface="Wingdings" panose="05000000000000000000" pitchFamily="2" charset="2"/>
              <a:buChar char="q"/>
            </a:pPr>
            <a:r>
              <a:rPr lang="en-US" sz="1600" dirty="0"/>
              <a:t>At the state level, BHAS must coordinate the work of both FIS and RSIS to collect, compile and disseminate statistics at the </a:t>
            </a:r>
            <a:r>
              <a:rPr lang="en-US" sz="1600" dirty="0" err="1"/>
              <a:t>BiH</a:t>
            </a:r>
            <a:r>
              <a:rPr lang="en-US" sz="1600" dirty="0"/>
              <a:t> level and is responsible for the international representation of </a:t>
            </a:r>
            <a:r>
              <a:rPr lang="en-US" sz="1600" dirty="0" err="1"/>
              <a:t>BiH</a:t>
            </a:r>
            <a:r>
              <a:rPr lang="en-US" sz="1600" dirty="0"/>
              <a:t> and co-operation with international organizations and other bodies and carry out </a:t>
            </a:r>
            <a:r>
              <a:rPr lang="en-US" sz="1600" dirty="0" err="1"/>
              <a:t>BiH’s</a:t>
            </a:r>
            <a:r>
              <a:rPr lang="en-US" sz="1600" dirty="0"/>
              <a:t> international responsibilities in the field of statistics</a:t>
            </a:r>
          </a:p>
          <a:p>
            <a:endParaRPr lang="bs-Latn-BA" dirty="0"/>
          </a:p>
        </p:txBody>
      </p:sp>
      <p:pic>
        <p:nvPicPr>
          <p:cNvPr id="4" name="Immagine 2"/>
          <p:cNvPicPr>
            <a:picLocks noChangeAspect="1"/>
          </p:cNvPicPr>
          <p:nvPr/>
        </p:nvPicPr>
        <p:blipFill>
          <a:blip r:embed="rId2"/>
          <a:stretch>
            <a:fillRect/>
          </a:stretch>
        </p:blipFill>
        <p:spPr>
          <a:xfrm>
            <a:off x="3446015" y="1817731"/>
            <a:ext cx="3948963" cy="1912678"/>
          </a:xfrm>
          <a:prstGeom prst="rect">
            <a:avLst/>
          </a:prstGeom>
        </p:spPr>
      </p:pic>
    </p:spTree>
    <p:extLst>
      <p:ext uri="{BB962C8B-B14F-4D97-AF65-F5344CB8AC3E}">
        <p14:creationId xmlns:p14="http://schemas.microsoft.com/office/powerpoint/2010/main" val="3086106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SDMX experiences in </a:t>
            </a:r>
            <a:r>
              <a:rPr lang="en-US" b="1" dirty="0" err="1"/>
              <a:t>BiH</a:t>
            </a:r>
            <a:r>
              <a:rPr lang="en-US" b="1" dirty="0"/>
              <a:t> </a:t>
            </a:r>
            <a:r>
              <a:rPr lang="en-US" b="1" dirty="0" smtClean="0"/>
              <a:t>(</a:t>
            </a:r>
            <a:r>
              <a:rPr lang="bs-Latn-BA" b="1" dirty="0" smtClean="0"/>
              <a:t>IPA 2017</a:t>
            </a:r>
            <a:r>
              <a:rPr lang="en-US" b="1" dirty="0" smtClean="0"/>
              <a:t>)</a:t>
            </a:r>
            <a:endParaRPr lang="bs-Latn-BA" b="1" dirty="0"/>
          </a:p>
        </p:txBody>
      </p:sp>
      <p:sp>
        <p:nvSpPr>
          <p:cNvPr id="3" name="Content Placeholder 2"/>
          <p:cNvSpPr>
            <a:spLocks noGrp="1"/>
          </p:cNvSpPr>
          <p:nvPr>
            <p:ph idx="1"/>
          </p:nvPr>
        </p:nvSpPr>
        <p:spPr>
          <a:xfrm>
            <a:off x="838200" y="1237675"/>
            <a:ext cx="10515600" cy="4985470"/>
          </a:xfrm>
        </p:spPr>
        <p:txBody>
          <a:bodyPr>
            <a:normAutofit fontScale="70000" lnSpcReduction="20000"/>
          </a:bodyPr>
          <a:lstStyle/>
          <a:p>
            <a:pPr marL="457200" indent="-457200">
              <a:spcAft>
                <a:spcPts val="600"/>
              </a:spcAft>
              <a:buFont typeface="Wingdings" panose="05000000000000000000" pitchFamily="2" charset="2"/>
              <a:buChar char="q"/>
            </a:pPr>
            <a:r>
              <a:rPr lang="en-US" dirty="0"/>
              <a:t>Under the frame of the IPA 2017 project, in late 2020 SDMX experts carried out an ad-hoc consultancy that identified BHAS SDMX as-is situation and facilitated the running of a pilot project</a:t>
            </a:r>
          </a:p>
          <a:p>
            <a:pPr marL="457200" indent="-457200">
              <a:spcAft>
                <a:spcPts val="600"/>
              </a:spcAft>
              <a:buFont typeface="Wingdings" panose="05000000000000000000" pitchFamily="2" charset="2"/>
              <a:buChar char="q"/>
            </a:pPr>
            <a:r>
              <a:rPr lang="en-US" dirty="0"/>
              <a:t>Before the IPA 2017 SDMX ad-hoc assistance all data reporting obligations were satisfied using either Microsoft Excel or offline tools such as the SDMX Converter, with:</a:t>
            </a:r>
          </a:p>
          <a:p>
            <a:pPr marL="914400" lvl="1" indent="-457200">
              <a:spcAft>
                <a:spcPts val="600"/>
              </a:spcAft>
              <a:buFont typeface="Wingdings" panose="05000000000000000000" pitchFamily="2" charset="2"/>
              <a:buChar char="q"/>
            </a:pPr>
            <a:r>
              <a:rPr lang="en-US" dirty="0"/>
              <a:t>IT specialists providing constantly support</a:t>
            </a:r>
          </a:p>
          <a:p>
            <a:pPr marL="914400" lvl="1" indent="-457200">
              <a:spcAft>
                <a:spcPts val="600"/>
              </a:spcAft>
              <a:buFont typeface="Wingdings" panose="05000000000000000000" pitchFamily="2" charset="2"/>
              <a:buChar char="q"/>
            </a:pPr>
            <a:r>
              <a:rPr lang="en-US" dirty="0"/>
              <a:t>High burden by both IT staff and domain managers</a:t>
            </a:r>
          </a:p>
          <a:p>
            <a:pPr lvl="1">
              <a:spcAft>
                <a:spcPts val="600"/>
              </a:spcAft>
            </a:pPr>
            <a:endParaRPr lang="en-US" dirty="0"/>
          </a:p>
          <a:p>
            <a:pPr marL="0" indent="0">
              <a:spcAft>
                <a:spcPts val="600"/>
              </a:spcAft>
              <a:buNone/>
            </a:pPr>
            <a:r>
              <a:rPr lang="en-US" sz="2900" dirty="0"/>
              <a:t>Main results of the IPA 2017 project were:</a:t>
            </a:r>
          </a:p>
          <a:p>
            <a:pPr marL="457200" indent="-457200">
              <a:spcAft>
                <a:spcPts val="600"/>
              </a:spcAft>
              <a:buFont typeface="Wingdings" panose="05000000000000000000" pitchFamily="2" charset="2"/>
              <a:buChar char="q"/>
            </a:pPr>
            <a:r>
              <a:rPr lang="en-US" dirty="0"/>
              <a:t>A detailed analysis concerning BHAS needs</a:t>
            </a:r>
          </a:p>
          <a:p>
            <a:pPr marL="457200" indent="-457200">
              <a:spcAft>
                <a:spcPts val="600"/>
              </a:spcAft>
              <a:buFont typeface="Wingdings" panose="05000000000000000000" pitchFamily="2" charset="2"/>
              <a:buChar char="q"/>
            </a:pPr>
            <a:r>
              <a:rPr lang="en-US" dirty="0"/>
              <a:t>A pilot exercise involving IT staff and STS statisticians:</a:t>
            </a:r>
          </a:p>
          <a:p>
            <a:pPr marL="914400" lvl="1" indent="-457200">
              <a:spcAft>
                <a:spcPts val="600"/>
              </a:spcAft>
              <a:buFont typeface="Wingdings" panose="05000000000000000000" pitchFamily="2" charset="2"/>
              <a:buChar char="q"/>
            </a:pPr>
            <a:r>
              <a:rPr lang="en-US" dirty="0"/>
              <a:t>Installation of the SDMX </a:t>
            </a:r>
            <a:r>
              <a:rPr lang="en-US" dirty="0" err="1"/>
              <a:t>Istat</a:t>
            </a:r>
            <a:r>
              <a:rPr lang="en-US" dirty="0"/>
              <a:t> Toolkit and Eurostat SDMX-RI</a:t>
            </a:r>
          </a:p>
          <a:p>
            <a:pPr marL="914400" lvl="1" indent="-457200">
              <a:spcAft>
                <a:spcPts val="600"/>
              </a:spcAft>
              <a:buFont typeface="Wingdings" panose="05000000000000000000" pitchFamily="2" charset="2"/>
              <a:buChar char="q"/>
            </a:pPr>
            <a:r>
              <a:rPr lang="en-US" dirty="0"/>
              <a:t>Preparation of some STS SDMX-ML datasets (Building Permits, Quarterly Service Turnover Rates, etc.)</a:t>
            </a:r>
          </a:p>
          <a:p>
            <a:pPr marL="914400" lvl="1" indent="-457200">
              <a:spcAft>
                <a:spcPts val="600"/>
              </a:spcAft>
              <a:buFont typeface="Wingdings" panose="05000000000000000000" pitchFamily="2" charset="2"/>
              <a:buChar char="q"/>
            </a:pPr>
            <a:r>
              <a:rPr lang="en-US" dirty="0"/>
              <a:t>Transmission of the SDMX-ML datasets to Eurostat using  </a:t>
            </a:r>
            <a:r>
              <a:rPr lang="en-US" dirty="0" err="1"/>
              <a:t>eDamis</a:t>
            </a:r>
            <a:r>
              <a:rPr lang="en-US" dirty="0"/>
              <a:t> web portal</a:t>
            </a:r>
          </a:p>
          <a:p>
            <a:endParaRPr lang="bs-Latn-BA" dirty="0"/>
          </a:p>
        </p:txBody>
      </p:sp>
    </p:spTree>
    <p:extLst>
      <p:ext uri="{BB962C8B-B14F-4D97-AF65-F5344CB8AC3E}">
        <p14:creationId xmlns:p14="http://schemas.microsoft.com/office/powerpoint/2010/main" val="3227898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SDMX experiences in </a:t>
            </a:r>
            <a:r>
              <a:rPr lang="en-US" b="1" dirty="0" err="1"/>
              <a:t>BiH</a:t>
            </a:r>
            <a:r>
              <a:rPr lang="en-US" b="1" dirty="0"/>
              <a:t> </a:t>
            </a:r>
            <a:r>
              <a:rPr lang="en-US" b="1" dirty="0" smtClean="0"/>
              <a:t>(</a:t>
            </a:r>
            <a:r>
              <a:rPr lang="bs-Latn-BA" b="1" dirty="0" smtClean="0"/>
              <a:t>IPA 2019</a:t>
            </a:r>
            <a:r>
              <a:rPr lang="en-US" b="1" dirty="0" smtClean="0"/>
              <a:t>)</a:t>
            </a:r>
            <a:endParaRPr lang="bs-Latn-BA" dirty="0"/>
          </a:p>
        </p:txBody>
      </p:sp>
      <p:sp>
        <p:nvSpPr>
          <p:cNvPr id="3" name="Content Placeholder 2"/>
          <p:cNvSpPr>
            <a:spLocks noGrp="1"/>
          </p:cNvSpPr>
          <p:nvPr>
            <p:ph idx="1"/>
          </p:nvPr>
        </p:nvSpPr>
        <p:spPr>
          <a:xfrm>
            <a:off x="838200" y="1237675"/>
            <a:ext cx="10515600" cy="4985470"/>
          </a:xfrm>
        </p:spPr>
        <p:txBody>
          <a:bodyPr>
            <a:normAutofit fontScale="85000" lnSpcReduction="10000"/>
          </a:bodyPr>
          <a:lstStyle/>
          <a:p>
            <a:pPr marL="457200" indent="-457200">
              <a:spcAft>
                <a:spcPts val="600"/>
              </a:spcAft>
              <a:buFont typeface="Wingdings" panose="05000000000000000000" pitchFamily="2" charset="2"/>
              <a:buChar char="q"/>
            </a:pPr>
            <a:r>
              <a:rPr lang="en-US" sz="2400" dirty="0"/>
              <a:t>Under the frame of the IPA 2019 project, in 2021 the following actions were performed:</a:t>
            </a:r>
          </a:p>
          <a:p>
            <a:pPr marL="914400" lvl="1" indent="-457200">
              <a:spcAft>
                <a:spcPts val="600"/>
              </a:spcAft>
              <a:buFont typeface="Wingdings" panose="05000000000000000000" pitchFamily="2" charset="2"/>
              <a:buChar char="q"/>
            </a:pPr>
            <a:r>
              <a:rPr lang="en-US" dirty="0"/>
              <a:t>Updated the SDMX architecture installed in 2020, and increase the number of statistics to transmit to Eurostat using SDMX</a:t>
            </a:r>
          </a:p>
          <a:p>
            <a:pPr marL="914400" lvl="1" indent="-457200">
              <a:spcAft>
                <a:spcPts val="600"/>
              </a:spcAft>
              <a:buFont typeface="Wingdings" panose="05000000000000000000" pitchFamily="2" charset="2"/>
              <a:buChar char="q"/>
            </a:pPr>
            <a:r>
              <a:rPr lang="en-US" dirty="0"/>
              <a:t>Consolidated the staff’s SDMX skills (training sessions to both IT staff and statisticians)</a:t>
            </a:r>
          </a:p>
          <a:p>
            <a:pPr marL="914400" lvl="1" indent="-457200">
              <a:spcAft>
                <a:spcPts val="600"/>
              </a:spcAft>
              <a:buFont typeface="Wingdings" panose="05000000000000000000" pitchFamily="2" charset="2"/>
              <a:buChar char="q"/>
            </a:pPr>
            <a:r>
              <a:rPr lang="en-US" dirty="0"/>
              <a:t>Prototyped a web dissemination architecture based on SDMX</a:t>
            </a:r>
          </a:p>
          <a:p>
            <a:pPr marL="914400" lvl="1" indent="-457200">
              <a:spcAft>
                <a:spcPts val="600"/>
              </a:spcAft>
              <a:buFont typeface="Wingdings" panose="05000000000000000000" pitchFamily="2" charset="2"/>
              <a:buChar char="q"/>
            </a:pPr>
            <a:endParaRPr lang="en-US" sz="2000" dirty="0"/>
          </a:p>
          <a:p>
            <a:pPr marL="0" indent="0">
              <a:spcAft>
                <a:spcPts val="600"/>
              </a:spcAft>
              <a:buNone/>
            </a:pPr>
            <a:r>
              <a:rPr lang="en-US" sz="2400" dirty="0"/>
              <a:t>Main results of the IPA 2019 project were:</a:t>
            </a:r>
          </a:p>
          <a:p>
            <a:pPr marL="457200" indent="-457200">
              <a:spcAft>
                <a:spcPts val="600"/>
              </a:spcAft>
              <a:buFont typeface="Wingdings" panose="05000000000000000000" pitchFamily="2" charset="2"/>
              <a:buChar char="q"/>
            </a:pPr>
            <a:r>
              <a:rPr lang="en-US" sz="2400" dirty="0"/>
              <a:t>Capacity building actions tailored to:</a:t>
            </a:r>
          </a:p>
          <a:p>
            <a:pPr marL="914400" lvl="1" indent="-457200">
              <a:lnSpc>
                <a:spcPct val="80000"/>
              </a:lnSpc>
              <a:spcAft>
                <a:spcPts val="600"/>
              </a:spcAft>
              <a:buFont typeface="Wingdings" panose="05000000000000000000" pitchFamily="2" charset="2"/>
              <a:buChar char="q"/>
            </a:pPr>
            <a:r>
              <a:rPr lang="en-US" sz="2000" dirty="0"/>
              <a:t>Statisticians involved in reporting-oriented data preparation</a:t>
            </a:r>
          </a:p>
          <a:p>
            <a:pPr marL="914400" lvl="1" indent="-457200">
              <a:lnSpc>
                <a:spcPct val="80000"/>
              </a:lnSpc>
              <a:spcAft>
                <a:spcPts val="600"/>
              </a:spcAft>
              <a:buFont typeface="Wingdings" panose="05000000000000000000" pitchFamily="2" charset="2"/>
              <a:buChar char="q"/>
            </a:pPr>
            <a:r>
              <a:rPr lang="en-US" sz="2000" dirty="0"/>
              <a:t>IT staff on how to govern the technical architecture in the middle and long run (e.g., maintenance issues, versioning)</a:t>
            </a:r>
          </a:p>
          <a:p>
            <a:pPr marL="457200" indent="-457200">
              <a:spcAft>
                <a:spcPts val="600"/>
              </a:spcAft>
              <a:buFont typeface="Wingdings" panose="05000000000000000000" pitchFamily="2" charset="2"/>
              <a:buChar char="q"/>
            </a:pPr>
            <a:r>
              <a:rPr lang="en-US" sz="2400" dirty="0"/>
              <a:t>Other statistics moved out from SDMX Converter to a more industrialized SDMX architecture</a:t>
            </a:r>
          </a:p>
          <a:p>
            <a:pPr marL="457200" indent="-457200">
              <a:spcAft>
                <a:spcPts val="600"/>
              </a:spcAft>
              <a:buFont typeface="Wingdings" panose="05000000000000000000" pitchFamily="2" charset="2"/>
              <a:buChar char="q"/>
            </a:pPr>
            <a:r>
              <a:rPr lang="en-US" sz="2400" dirty="0"/>
              <a:t>An SDMX dissemination pilot exercise</a:t>
            </a:r>
          </a:p>
          <a:p>
            <a:endParaRPr lang="bs-Latn-BA" dirty="0"/>
          </a:p>
        </p:txBody>
      </p:sp>
    </p:spTree>
    <p:extLst>
      <p:ext uri="{BB962C8B-B14F-4D97-AF65-F5344CB8AC3E}">
        <p14:creationId xmlns:p14="http://schemas.microsoft.com/office/powerpoint/2010/main" val="2386387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The SDMX architecture installed to support IPA2019 project</a:t>
            </a:r>
            <a:endParaRPr lang="bs-Latn-BA" sz="3200" b="1" dirty="0"/>
          </a:p>
        </p:txBody>
      </p:sp>
      <p:sp>
        <p:nvSpPr>
          <p:cNvPr id="3" name="Content Placeholder 2"/>
          <p:cNvSpPr>
            <a:spLocks noGrp="1"/>
          </p:cNvSpPr>
          <p:nvPr>
            <p:ph idx="1"/>
          </p:nvPr>
        </p:nvSpPr>
        <p:spPr>
          <a:xfrm>
            <a:off x="838200" y="1237675"/>
            <a:ext cx="10515600" cy="5402022"/>
          </a:xfrm>
        </p:spPr>
        <p:txBody>
          <a:bodyPr>
            <a:normAutofit fontScale="92500" lnSpcReduction="10000"/>
          </a:bodyPr>
          <a:lstStyle/>
          <a:p>
            <a:pPr marL="457200" indent="-457200">
              <a:spcBef>
                <a:spcPts val="600"/>
              </a:spcBef>
              <a:spcAft>
                <a:spcPts val="600"/>
              </a:spcAft>
              <a:buFont typeface="Wingdings" panose="05000000000000000000" pitchFamily="2" charset="2"/>
              <a:buChar char="q"/>
            </a:pPr>
            <a:r>
              <a:rPr lang="en-US" sz="1800" dirty="0"/>
              <a:t>The architecture is based on the SDMX </a:t>
            </a:r>
            <a:r>
              <a:rPr lang="bs-Latn-BA" sz="1800" dirty="0" err="1"/>
              <a:t>I</a:t>
            </a:r>
            <a:r>
              <a:rPr lang="en-US" sz="1800" dirty="0" smtClean="0"/>
              <a:t>stat </a:t>
            </a:r>
            <a:r>
              <a:rPr lang="en-US" sz="1800" dirty="0"/>
              <a:t>Toolkit, that incorporates some Eurostat SDMX-RI modules (MA WS, NSI WS, AUTHDB database, Mapping Store </a:t>
            </a:r>
            <a:r>
              <a:rPr lang="en-US" sz="1800" dirty="0" smtClean="0"/>
              <a:t>Database</a:t>
            </a:r>
            <a:r>
              <a:rPr lang="bs-Latn-BA" sz="1800" dirty="0" smtClean="0"/>
              <a:t>)</a:t>
            </a:r>
          </a:p>
          <a:p>
            <a:pPr marL="457200" indent="-457200">
              <a:spcBef>
                <a:spcPts val="600"/>
              </a:spcBef>
              <a:spcAft>
                <a:spcPts val="600"/>
              </a:spcAft>
              <a:buFont typeface="Wingdings" panose="05000000000000000000" pitchFamily="2" charset="2"/>
              <a:buChar char="q"/>
            </a:pPr>
            <a:endParaRPr lang="bs-Latn-BA" sz="1800" dirty="0"/>
          </a:p>
          <a:p>
            <a:pPr marL="457200" indent="-457200">
              <a:spcBef>
                <a:spcPts val="600"/>
              </a:spcBef>
              <a:spcAft>
                <a:spcPts val="600"/>
              </a:spcAft>
              <a:buFont typeface="Wingdings" panose="05000000000000000000" pitchFamily="2" charset="2"/>
              <a:buChar char="q"/>
            </a:pPr>
            <a:endParaRPr lang="bs-Latn-BA" sz="1800" dirty="0" smtClean="0"/>
          </a:p>
          <a:p>
            <a:pPr marL="457200" indent="-457200">
              <a:spcBef>
                <a:spcPts val="600"/>
              </a:spcBef>
              <a:spcAft>
                <a:spcPts val="600"/>
              </a:spcAft>
              <a:buFont typeface="Wingdings" panose="05000000000000000000" pitchFamily="2" charset="2"/>
              <a:buChar char="q"/>
            </a:pPr>
            <a:endParaRPr lang="bs-Latn-BA" sz="1800" dirty="0"/>
          </a:p>
          <a:p>
            <a:pPr marL="457200" indent="-457200">
              <a:spcBef>
                <a:spcPts val="600"/>
              </a:spcBef>
              <a:spcAft>
                <a:spcPts val="600"/>
              </a:spcAft>
              <a:buFont typeface="Wingdings" panose="05000000000000000000" pitchFamily="2" charset="2"/>
              <a:buChar char="q"/>
            </a:pPr>
            <a:endParaRPr lang="bs-Latn-BA" sz="1800" dirty="0" smtClean="0"/>
          </a:p>
          <a:p>
            <a:pPr marL="457200" indent="-457200">
              <a:spcBef>
                <a:spcPts val="600"/>
              </a:spcBef>
              <a:spcAft>
                <a:spcPts val="600"/>
              </a:spcAft>
              <a:buFont typeface="Wingdings" panose="05000000000000000000" pitchFamily="2" charset="2"/>
              <a:buChar char="q"/>
            </a:pPr>
            <a:endParaRPr lang="bs-Latn-BA" sz="1800" dirty="0"/>
          </a:p>
          <a:p>
            <a:pPr marL="457200" indent="-457200">
              <a:spcBef>
                <a:spcPts val="600"/>
              </a:spcBef>
              <a:spcAft>
                <a:spcPts val="600"/>
              </a:spcAft>
              <a:buFont typeface="Wingdings" panose="05000000000000000000" pitchFamily="2" charset="2"/>
              <a:buChar char="q"/>
            </a:pPr>
            <a:endParaRPr lang="bs-Latn-BA" sz="1800" dirty="0" smtClean="0"/>
          </a:p>
          <a:p>
            <a:pPr marL="457200" indent="-457200">
              <a:spcBef>
                <a:spcPts val="600"/>
              </a:spcBef>
              <a:spcAft>
                <a:spcPts val="600"/>
              </a:spcAft>
              <a:buFont typeface="Wingdings" panose="05000000000000000000" pitchFamily="2" charset="2"/>
              <a:buChar char="q"/>
            </a:pPr>
            <a:endParaRPr lang="bs-Latn-BA" sz="1800" dirty="0" smtClean="0"/>
          </a:p>
          <a:p>
            <a:pPr marL="457200" indent="-457200">
              <a:spcBef>
                <a:spcPts val="600"/>
              </a:spcBef>
              <a:spcAft>
                <a:spcPts val="600"/>
              </a:spcAft>
              <a:buFont typeface="Wingdings" panose="05000000000000000000" pitchFamily="2" charset="2"/>
              <a:buChar char="q"/>
            </a:pPr>
            <a:endParaRPr lang="bs-Latn-BA" sz="1800" dirty="0"/>
          </a:p>
          <a:p>
            <a:pPr marL="285750" indent="-285750" algn="just">
              <a:spcAft>
                <a:spcPts val="600"/>
              </a:spcAft>
              <a:buFont typeface="Wingdings" panose="05000000000000000000" pitchFamily="2" charset="2"/>
              <a:buChar char="q"/>
            </a:pPr>
            <a:r>
              <a:rPr lang="en-US" sz="1800" dirty="0"/>
              <a:t>Because all the software modules were installed </a:t>
            </a:r>
            <a:r>
              <a:rPr lang="bs-Latn-BA" sz="1800" dirty="0" smtClean="0"/>
              <a:t>on</a:t>
            </a:r>
            <a:r>
              <a:rPr lang="en-US" sz="1800" dirty="0" smtClean="0"/>
              <a:t> </a:t>
            </a:r>
            <a:r>
              <a:rPr lang="en-US" sz="1800" dirty="0"/>
              <a:t>a single server directly exposed on Internet, some precautions were taken in order to guarantee a certain level of security. In fact the accesses to all the Backend APIs were protected through the IP mechanism. Only APIs to be used for machine-to-machine dissemination were left accessible from Internet users. </a:t>
            </a:r>
            <a:endParaRPr lang="it-IT" sz="1800" dirty="0"/>
          </a:p>
          <a:p>
            <a:pPr marL="285750" indent="-285750">
              <a:spcAft>
                <a:spcPts val="600"/>
              </a:spcAft>
              <a:buFont typeface="Wingdings" panose="05000000000000000000" pitchFamily="2" charset="2"/>
              <a:buChar char="q"/>
            </a:pPr>
            <a:r>
              <a:rPr lang="en-US" sz="1800" dirty="0"/>
              <a:t>The default branding was changed using graphical </a:t>
            </a:r>
            <a:r>
              <a:rPr lang="en-US" sz="1800" dirty="0" err="1" smtClean="0"/>
              <a:t>st</a:t>
            </a:r>
            <a:r>
              <a:rPr lang="bs-Latn-BA" sz="1800" dirty="0" smtClean="0"/>
              <a:t>y</a:t>
            </a:r>
            <a:r>
              <a:rPr lang="en-US" sz="1800" dirty="0" smtClean="0"/>
              <a:t>les </a:t>
            </a:r>
            <a:r>
              <a:rPr lang="en-US" sz="1800" dirty="0"/>
              <a:t>of the Agency for Statistics of </a:t>
            </a:r>
            <a:r>
              <a:rPr lang="en-US" sz="1800" dirty="0" err="1"/>
              <a:t>BiH</a:t>
            </a:r>
            <a:endParaRPr lang="en-US" sz="1800" dirty="0"/>
          </a:p>
          <a:p>
            <a:pPr marL="285750" indent="-285750">
              <a:spcAft>
                <a:spcPts val="600"/>
              </a:spcAft>
              <a:buFont typeface="Wingdings" panose="05000000000000000000" pitchFamily="2" charset="2"/>
              <a:buChar char="q"/>
            </a:pPr>
            <a:r>
              <a:rPr lang="en-US" sz="1800" dirty="0"/>
              <a:t>Configured the possibility to manage different languages (English, Bosnian, Serbian, and Croatian)</a:t>
            </a:r>
            <a:endParaRPr lang="it-IT" sz="1800" dirty="0"/>
          </a:p>
          <a:p>
            <a:pPr marL="0" indent="0">
              <a:spcBef>
                <a:spcPts val="600"/>
              </a:spcBef>
              <a:spcAft>
                <a:spcPts val="600"/>
              </a:spcAft>
              <a:buNone/>
            </a:pPr>
            <a:endParaRPr lang="en-US" sz="1800" dirty="0"/>
          </a:p>
          <a:p>
            <a:endParaRPr lang="bs-Latn-BA" dirty="0"/>
          </a:p>
        </p:txBody>
      </p:sp>
      <p:pic>
        <p:nvPicPr>
          <p:cNvPr id="4" name="Immagine 5"/>
          <p:cNvPicPr/>
          <p:nvPr/>
        </p:nvPicPr>
        <p:blipFill>
          <a:blip r:embed="rId2">
            <a:extLst>
              <a:ext uri="{28A0092B-C50C-407E-A947-70E740481C1C}">
                <a14:useLocalDpi xmlns:a14="http://schemas.microsoft.com/office/drawing/2010/main" val="0"/>
              </a:ext>
            </a:extLst>
          </a:blip>
          <a:srcRect/>
          <a:stretch>
            <a:fillRect/>
          </a:stretch>
        </p:blipFill>
        <p:spPr bwMode="auto">
          <a:xfrm>
            <a:off x="2935301" y="1751518"/>
            <a:ext cx="4752340" cy="2842895"/>
          </a:xfrm>
          <a:prstGeom prst="rect">
            <a:avLst/>
          </a:prstGeom>
          <a:noFill/>
          <a:ln>
            <a:noFill/>
          </a:ln>
        </p:spPr>
      </p:pic>
    </p:spTree>
    <p:extLst>
      <p:ext uri="{BB962C8B-B14F-4D97-AF65-F5344CB8AC3E}">
        <p14:creationId xmlns:p14="http://schemas.microsoft.com/office/powerpoint/2010/main" val="26215864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t/>
            </a:r>
            <a:br>
              <a:rPr lang="bs-Latn-BA" b="1" dirty="0" smtClean="0"/>
            </a:br>
            <a:r>
              <a:rPr lang="en-US" sz="4000" b="1" dirty="0" smtClean="0"/>
              <a:t>IPA </a:t>
            </a:r>
            <a:r>
              <a:rPr lang="en-US" sz="4000" b="1" dirty="0"/>
              <a:t>2019 project - reporting exercise on Trade statistics</a:t>
            </a:r>
            <a:r>
              <a:rPr lang="en-US" b="1" dirty="0"/>
              <a:t/>
            </a:r>
            <a:br>
              <a:rPr lang="en-US" b="1" dirty="0"/>
            </a:br>
            <a:endParaRPr lang="bs-Latn-BA" dirty="0"/>
          </a:p>
        </p:txBody>
      </p:sp>
      <p:sp>
        <p:nvSpPr>
          <p:cNvPr id="3" name="Content Placeholder 2"/>
          <p:cNvSpPr>
            <a:spLocks noGrp="1"/>
          </p:cNvSpPr>
          <p:nvPr>
            <p:ph idx="1"/>
          </p:nvPr>
        </p:nvSpPr>
        <p:spPr>
          <a:xfrm>
            <a:off x="838200" y="1237675"/>
            <a:ext cx="10515600" cy="4985470"/>
          </a:xfrm>
        </p:spPr>
        <p:txBody>
          <a:bodyPr/>
          <a:lstStyle/>
          <a:p>
            <a:pPr marL="457200" indent="-457200">
              <a:spcBef>
                <a:spcPts val="600"/>
              </a:spcBef>
              <a:spcAft>
                <a:spcPts val="600"/>
              </a:spcAft>
              <a:buFont typeface="Wingdings" panose="05000000000000000000" pitchFamily="2" charset="2"/>
              <a:buChar char="q"/>
            </a:pPr>
            <a:r>
              <a:rPr lang="en-US" sz="2000" dirty="0"/>
              <a:t>Monthly data on trade (Currently transmitted in </a:t>
            </a:r>
            <a:r>
              <a:rPr lang="en-US" sz="2000" dirty="0" err="1"/>
              <a:t>gesmes</a:t>
            </a:r>
            <a:r>
              <a:rPr lang="en-US" sz="2000" dirty="0"/>
              <a:t> format)</a:t>
            </a:r>
          </a:p>
          <a:p>
            <a:pPr marL="457200" indent="-457200">
              <a:spcBef>
                <a:spcPts val="600"/>
              </a:spcBef>
              <a:spcAft>
                <a:spcPts val="600"/>
              </a:spcAft>
              <a:buFont typeface="Wingdings" panose="05000000000000000000" pitchFamily="2" charset="2"/>
              <a:buChar char="q"/>
            </a:pPr>
            <a:r>
              <a:rPr lang="en-US" sz="2000" dirty="0"/>
              <a:t>Annual Trade by Invoicing Currency data (Currently transmitted in </a:t>
            </a:r>
            <a:r>
              <a:rPr lang="en-US" sz="2000" dirty="0" err="1"/>
              <a:t>gesmes</a:t>
            </a:r>
            <a:r>
              <a:rPr lang="en-US" sz="2000" dirty="0"/>
              <a:t> format)</a:t>
            </a:r>
          </a:p>
          <a:p>
            <a:pPr marL="457200" indent="-457200">
              <a:spcBef>
                <a:spcPts val="600"/>
              </a:spcBef>
              <a:spcAft>
                <a:spcPts val="600"/>
              </a:spcAft>
              <a:buFont typeface="Wingdings" panose="05000000000000000000" pitchFamily="2" charset="2"/>
              <a:buChar char="q"/>
            </a:pPr>
            <a:r>
              <a:rPr lang="en-US" sz="2000" dirty="0"/>
              <a:t>Annual  Trade in goods statistics by enterprise characteristics (TEC) data (Currently prepared using SDMX Converter</a:t>
            </a:r>
            <a:r>
              <a:rPr lang="en-US" sz="2000" dirty="0" smtClean="0"/>
              <a:t>)</a:t>
            </a:r>
            <a:endParaRPr lang="bs-Latn-BA" sz="2000" dirty="0" smtClean="0"/>
          </a:p>
          <a:p>
            <a:pPr marL="0" indent="0">
              <a:spcBef>
                <a:spcPts val="600"/>
              </a:spcBef>
              <a:spcAft>
                <a:spcPts val="600"/>
              </a:spcAft>
              <a:buNone/>
            </a:pPr>
            <a:endParaRPr lang="en-US" sz="2000" dirty="0"/>
          </a:p>
          <a:p>
            <a:pPr marL="0" indent="0">
              <a:spcBef>
                <a:spcPts val="600"/>
              </a:spcBef>
              <a:spcAft>
                <a:spcPts val="600"/>
              </a:spcAft>
              <a:buNone/>
            </a:pPr>
            <a:r>
              <a:rPr lang="en-US" sz="2000" dirty="0"/>
              <a:t>The SDMX implementation for TEC data exchange foresees that eleven distinct files are transmitted, one for each TEC breakdown</a:t>
            </a:r>
          </a:p>
          <a:p>
            <a:pPr marL="342900" indent="-342900">
              <a:spcBef>
                <a:spcPts val="600"/>
              </a:spcBef>
              <a:spcAft>
                <a:spcPts val="600"/>
              </a:spcAft>
              <a:buFont typeface="Wingdings" panose="05000000000000000000" pitchFamily="2" charset="2"/>
              <a:buChar char="q"/>
            </a:pPr>
            <a:r>
              <a:rPr lang="en-US" sz="2000" dirty="0"/>
              <a:t>TEC data transmission scheme, with a high number of datasets described by the same DSD, proved to be a very good use-case to:</a:t>
            </a:r>
          </a:p>
          <a:p>
            <a:pPr marL="800100" lvl="1" indent="-342900">
              <a:spcBef>
                <a:spcPts val="600"/>
              </a:spcBef>
              <a:spcAft>
                <a:spcPts val="600"/>
              </a:spcAft>
              <a:buFont typeface="Wingdings" panose="05000000000000000000" pitchFamily="2" charset="2"/>
              <a:buChar char="q"/>
            </a:pPr>
            <a:r>
              <a:rPr lang="en-US" sz="2000" dirty="0"/>
              <a:t>Illustrate the complexity of data reporting</a:t>
            </a:r>
          </a:p>
          <a:p>
            <a:pPr marL="800100" lvl="1" indent="-342900">
              <a:spcBef>
                <a:spcPts val="600"/>
              </a:spcBef>
              <a:spcAft>
                <a:spcPts val="600"/>
              </a:spcAft>
              <a:buFont typeface="Wingdings" panose="05000000000000000000" pitchFamily="2" charset="2"/>
              <a:buChar char="q"/>
            </a:pPr>
            <a:r>
              <a:rPr lang="en-US" sz="2000" dirty="0"/>
              <a:t>Verify how the installed SDMX architecture could facilitate the data reporting  </a:t>
            </a:r>
          </a:p>
          <a:p>
            <a:endParaRPr lang="bs-Latn-BA" dirty="0"/>
          </a:p>
        </p:txBody>
      </p:sp>
    </p:spTree>
    <p:extLst>
      <p:ext uri="{BB962C8B-B14F-4D97-AF65-F5344CB8AC3E}">
        <p14:creationId xmlns:p14="http://schemas.microsoft.com/office/powerpoint/2010/main" val="3870492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IPA 2019 project - reporting activities on Short-Term Statistics</a:t>
            </a:r>
            <a:endParaRPr lang="bs-Latn-BA" b="1" dirty="0"/>
          </a:p>
        </p:txBody>
      </p:sp>
      <p:sp>
        <p:nvSpPr>
          <p:cNvPr id="3" name="Content Placeholder 2"/>
          <p:cNvSpPr>
            <a:spLocks noGrp="1"/>
          </p:cNvSpPr>
          <p:nvPr>
            <p:ph idx="1"/>
          </p:nvPr>
        </p:nvSpPr>
        <p:spPr>
          <a:xfrm>
            <a:off x="838200" y="1237674"/>
            <a:ext cx="10515600" cy="5072509"/>
          </a:xfrm>
        </p:spPr>
        <p:txBody>
          <a:bodyPr>
            <a:normAutofit fontScale="92500" lnSpcReduction="20000"/>
          </a:bodyPr>
          <a:lstStyle/>
          <a:p>
            <a:pPr marL="0" indent="0">
              <a:buNone/>
            </a:pPr>
            <a:r>
              <a:rPr lang="en-US" sz="2200" dirty="0"/>
              <a:t>The following Data flows where put in productions, using the DSD STSALL+ESTAT+2.1 </a:t>
            </a:r>
          </a:p>
          <a:p>
            <a:endParaRPr lang="bs-Latn-BA" dirty="0" smtClean="0"/>
          </a:p>
          <a:p>
            <a:endParaRPr lang="bs-Latn-BA" dirty="0"/>
          </a:p>
          <a:p>
            <a:endParaRPr lang="bs-Latn-BA" dirty="0" smtClean="0"/>
          </a:p>
          <a:p>
            <a:endParaRPr lang="bs-Latn-BA" dirty="0"/>
          </a:p>
          <a:p>
            <a:endParaRPr lang="bs-Latn-BA" dirty="0" smtClean="0"/>
          </a:p>
          <a:p>
            <a:endParaRPr lang="bs-Latn-BA" dirty="0"/>
          </a:p>
          <a:p>
            <a:endParaRPr lang="bs-Latn-BA" dirty="0" smtClean="0"/>
          </a:p>
          <a:p>
            <a:endParaRPr lang="bs-Latn-BA" dirty="0"/>
          </a:p>
          <a:p>
            <a:pPr marL="457200" indent="-457200">
              <a:spcBef>
                <a:spcPts val="600"/>
              </a:spcBef>
              <a:spcAft>
                <a:spcPts val="600"/>
              </a:spcAft>
              <a:buFont typeface="Wingdings" panose="05000000000000000000" pitchFamily="2" charset="2"/>
              <a:buChar char="q"/>
            </a:pPr>
            <a:endParaRPr lang="bs-Latn-BA" sz="2000" dirty="0" smtClean="0"/>
          </a:p>
          <a:p>
            <a:pPr marL="457200" indent="-457200">
              <a:spcBef>
                <a:spcPts val="600"/>
              </a:spcBef>
              <a:spcAft>
                <a:spcPts val="600"/>
              </a:spcAft>
              <a:buFont typeface="Wingdings" panose="05000000000000000000" pitchFamily="2" charset="2"/>
              <a:buChar char="q"/>
            </a:pPr>
            <a:r>
              <a:rPr lang="en-US" sz="2200" dirty="0" smtClean="0"/>
              <a:t>From </a:t>
            </a:r>
            <a:r>
              <a:rPr lang="en-US" sz="2200" dirty="0"/>
              <a:t>2024 onwards, the DSD STSALL+ESTAT+2.1 will be phased out and the DSD </a:t>
            </a:r>
            <a:r>
              <a:rPr lang="en-US" sz="2200" dirty="0" smtClean="0"/>
              <a:t>BCS+ESTAT+1.0</a:t>
            </a:r>
            <a:r>
              <a:rPr lang="bs-Latn-BA" sz="2200" dirty="0" smtClean="0"/>
              <a:t> should be used</a:t>
            </a:r>
            <a:endParaRPr lang="en-US" sz="2200" dirty="0"/>
          </a:p>
          <a:p>
            <a:pPr marL="914400" lvl="1" indent="-457200">
              <a:spcBef>
                <a:spcPts val="600"/>
              </a:spcBef>
              <a:spcAft>
                <a:spcPts val="600"/>
              </a:spcAft>
              <a:buFont typeface="Wingdings" panose="05000000000000000000" pitchFamily="2" charset="2"/>
              <a:buChar char="q"/>
            </a:pPr>
            <a:r>
              <a:rPr lang="en-US" sz="2200" dirty="0"/>
              <a:t>Staff were trained to upgrade the DSD</a:t>
            </a:r>
          </a:p>
          <a:p>
            <a:pPr marL="0" indent="0">
              <a:buNone/>
            </a:pPr>
            <a:endParaRPr lang="bs-Latn-BA" dirty="0"/>
          </a:p>
        </p:txBody>
      </p:sp>
      <p:pic>
        <p:nvPicPr>
          <p:cNvPr id="4" name="Picture 6" descr="Graphical user interface, text, application, email&#10;&#10;Description automatically generated"/>
          <p:cNvPicPr/>
          <p:nvPr/>
        </p:nvPicPr>
        <p:blipFill rotWithShape="1">
          <a:blip r:embed="rId2"/>
          <a:srcRect t="38662" r="-653" b="15772"/>
          <a:stretch/>
        </p:blipFill>
        <p:spPr bwMode="auto">
          <a:xfrm>
            <a:off x="1639365" y="1592168"/>
            <a:ext cx="8085403" cy="34572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87817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s-Latn-BA" b="1" dirty="0"/>
              <a:t>BiAS as-is dissemination </a:t>
            </a:r>
            <a:r>
              <a:rPr lang="bs-Latn-BA" b="1" dirty="0" smtClean="0"/>
              <a:t>environment</a:t>
            </a:r>
            <a:endParaRPr lang="bs-Latn-BA" b="1" dirty="0"/>
          </a:p>
        </p:txBody>
      </p:sp>
      <p:sp>
        <p:nvSpPr>
          <p:cNvPr id="3" name="Content Placeholder 2"/>
          <p:cNvSpPr>
            <a:spLocks noGrp="1"/>
          </p:cNvSpPr>
          <p:nvPr>
            <p:ph idx="1"/>
          </p:nvPr>
        </p:nvSpPr>
        <p:spPr>
          <a:xfrm>
            <a:off x="838200" y="1237675"/>
            <a:ext cx="10515600" cy="4985470"/>
          </a:xfrm>
        </p:spPr>
        <p:txBody>
          <a:bodyPr/>
          <a:lstStyle/>
          <a:p>
            <a:pPr marL="342900" indent="-342900">
              <a:spcBef>
                <a:spcPts val="600"/>
              </a:spcBef>
              <a:spcAft>
                <a:spcPts val="600"/>
              </a:spcAft>
              <a:buFont typeface="Wingdings" panose="05000000000000000000" pitchFamily="2" charset="2"/>
              <a:buChar char="q"/>
            </a:pPr>
            <a:r>
              <a:rPr lang="en-US" sz="1800" dirty="0"/>
              <a:t>Data dissemination is organized according to the following process: subject-matter domain statisticians prepare data for press releases in word format in four languages, then the Dissemination Sector performs formal checks and convert in PDF for publishing bulletins.</a:t>
            </a:r>
          </a:p>
          <a:p>
            <a:pPr marL="342900" indent="-342900">
              <a:spcBef>
                <a:spcPts val="600"/>
              </a:spcBef>
              <a:spcAft>
                <a:spcPts val="600"/>
              </a:spcAft>
              <a:buFont typeface="Wingdings" panose="05000000000000000000" pitchFamily="2" charset="2"/>
              <a:buChar char="q"/>
            </a:pPr>
            <a:r>
              <a:rPr lang="en-US" sz="1800" dirty="0"/>
              <a:t>In addition, some production units provide data in the form of “Time Series” (Excel format) which are uniformly structured (Reference Time as the only variable on the header, and all other variables on the side of the Excel table). If excel files are available within a specific domain (“Statistical Group” in the website), a dedicated Tab “Time Series” is activated for browsing data.</a:t>
            </a:r>
          </a:p>
          <a:p>
            <a:endParaRPr lang="bs-Latn-BA" dirty="0"/>
          </a:p>
        </p:txBody>
      </p:sp>
      <p:pic>
        <p:nvPicPr>
          <p:cNvPr id="4" name="Picture 2" descr="Graphical user interface, text, application, Word, email&#10;&#10;Description automatically generated"/>
          <p:cNvPicPr/>
          <p:nvPr/>
        </p:nvPicPr>
        <p:blipFill rotWithShape="1">
          <a:blip r:embed="rId3" cstate="print">
            <a:extLst>
              <a:ext uri="{28A0092B-C50C-407E-A947-70E740481C1C}">
                <a14:useLocalDpi xmlns:a14="http://schemas.microsoft.com/office/drawing/2010/main" val="0"/>
              </a:ext>
            </a:extLst>
          </a:blip>
          <a:srcRect r="1617" b="17229"/>
          <a:stretch/>
        </p:blipFill>
        <p:spPr bwMode="auto">
          <a:xfrm>
            <a:off x="2310913" y="3341651"/>
            <a:ext cx="6482779" cy="317119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685044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1164</TotalTime>
  <Words>1478</Words>
  <Application>Microsoft Office PowerPoint</Application>
  <PresentationFormat>Widescreen</PresentationFormat>
  <Paragraphs>154</Paragraphs>
  <Slides>20</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6" baseType="lpstr">
      <vt:lpstr>Arial</vt:lpstr>
      <vt:lpstr>Calibri</vt:lpstr>
      <vt:lpstr>Calibri Light</vt:lpstr>
      <vt:lpstr>Wingdings</vt:lpstr>
      <vt:lpstr>Office Theme</vt:lpstr>
      <vt:lpstr>Immagine bitmap</vt:lpstr>
      <vt:lpstr>SDMX implementation in BHAS  (Agency for Statistics of Bosnia and Herzegovina) </vt:lpstr>
      <vt:lpstr>Summary</vt:lpstr>
      <vt:lpstr> Statistical system in Bosnia and Herzegovina </vt:lpstr>
      <vt:lpstr>SDMX experiences in BiH (IPA 2017)</vt:lpstr>
      <vt:lpstr>SDMX experiences in BiH (IPA 2019)</vt:lpstr>
      <vt:lpstr>The SDMX architecture installed to support IPA2019 project</vt:lpstr>
      <vt:lpstr> IPA 2019 project - reporting exercise on Trade statistics </vt:lpstr>
      <vt:lpstr>IPA 2019 project - reporting activities on Short-Term Statistics</vt:lpstr>
      <vt:lpstr>BiAS as-is dissemination environment</vt:lpstr>
      <vt:lpstr>IPA 2019 project – the dissemination prototype</vt:lpstr>
      <vt:lpstr>IPA 2019 project – analysis of the data source</vt:lpstr>
      <vt:lpstr>IPA 2019 project : SDMX Concept schemes</vt:lpstr>
      <vt:lpstr>IPA 2019 project : SDMX Data Structure Definitions and data flows</vt:lpstr>
      <vt:lpstr>IPA 2019 project – Data transformation</vt:lpstr>
      <vt:lpstr>IPA 2019 project – Data management</vt:lpstr>
      <vt:lpstr>IPA 2019 project – Data dissemination (1/2)</vt:lpstr>
      <vt:lpstr>IPA 2019 project – Data dissemination (2/2)</vt:lpstr>
      <vt:lpstr>Lesson learnt</vt:lpstr>
      <vt:lpstr>Next steps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Adnan Gušić</cp:lastModifiedBy>
  <cp:revision>67</cp:revision>
  <dcterms:created xsi:type="dcterms:W3CDTF">2021-09-20T19:33:50Z</dcterms:created>
  <dcterms:modified xsi:type="dcterms:W3CDTF">2023-06-01T13:00:58Z</dcterms:modified>
</cp:coreProperties>
</file>