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29"/>
  </p:notesMasterIdLst>
  <p:sldIdLst>
    <p:sldId id="315" r:id="rId6"/>
    <p:sldId id="376" r:id="rId7"/>
    <p:sldId id="350" r:id="rId8"/>
    <p:sldId id="351" r:id="rId9"/>
    <p:sldId id="334" r:id="rId10"/>
    <p:sldId id="353" r:id="rId11"/>
    <p:sldId id="355" r:id="rId12"/>
    <p:sldId id="360" r:id="rId13"/>
    <p:sldId id="356" r:id="rId14"/>
    <p:sldId id="354" r:id="rId15"/>
    <p:sldId id="358" r:id="rId16"/>
    <p:sldId id="359" r:id="rId17"/>
    <p:sldId id="362" r:id="rId18"/>
    <p:sldId id="363" r:id="rId19"/>
    <p:sldId id="365" r:id="rId20"/>
    <p:sldId id="367" r:id="rId21"/>
    <p:sldId id="368" r:id="rId22"/>
    <p:sldId id="370" r:id="rId23"/>
    <p:sldId id="369" r:id="rId24"/>
    <p:sldId id="372" r:id="rId25"/>
    <p:sldId id="373" r:id="rId26"/>
    <p:sldId id="375" r:id="rId27"/>
    <p:sldId id="327" r:id="rId28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401">
          <p15:clr>
            <a:srgbClr val="A4A3A4"/>
          </p15:clr>
        </p15:guide>
        <p15:guide id="2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D79B"/>
    <a:srgbClr val="EA3E3E"/>
    <a:srgbClr val="6870C0"/>
    <a:srgbClr val="FFFF00"/>
    <a:srgbClr val="FFCC00"/>
    <a:srgbClr val="FF6600"/>
    <a:srgbClr val="C6D2F4"/>
    <a:srgbClr val="E3F5FD"/>
    <a:srgbClr val="5DD5FF"/>
    <a:srgbClr val="CC2A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4" autoAdjust="0"/>
    <p:restoredTop sz="85846" autoAdjust="0"/>
  </p:normalViewPr>
  <p:slideViewPr>
    <p:cSldViewPr snapToGrid="0" showGuides="1">
      <p:cViewPr varScale="1">
        <p:scale>
          <a:sx n="100" d="100"/>
          <a:sy n="100" d="100"/>
        </p:scale>
        <p:origin x="996" y="78"/>
      </p:cViewPr>
      <p:guideLst>
        <p:guide pos="7401"/>
        <p:guide orient="horz" pos="41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F835E2-227D-43BA-B3A5-E9E433264387}" type="datetimeFigureOut">
              <a:rPr lang="en-US"/>
              <a:pPr>
                <a:defRPr/>
              </a:pPr>
              <a:t>6/13/2023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5F5882C-B867-4FE7-97C9-87FBF93DC80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64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F5882C-B867-4FE7-97C9-87FBF93DC8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88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F5882C-B867-4FE7-97C9-87FBF93DC8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708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F5882C-B867-4FE7-97C9-87FBF93DC80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1070" y="2621956"/>
            <a:ext cx="9818337" cy="2782819"/>
          </a:xfrm>
          <a:effectLst/>
        </p:spPr>
        <p:txBody>
          <a:bodyPr lIns="0" tIns="0" rIns="0" bIns="0" anchor="ctr">
            <a:normAutofit/>
          </a:bodyPr>
          <a:lstStyle>
            <a:lvl1pPr>
              <a:lnSpc>
                <a:spcPts val="3600"/>
              </a:lnSpc>
              <a:defRPr sz="3400" b="0" cap="none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it-IT" dirty="0"/>
              <a:t>FARE CLIC PER MODIFICARE LO STILE DEL TITOLO DELLO SCHEMA FARE CLIC PER MODIFICARE LO STILE DEL TITOLO DELLO SCHEMA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=""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184" y="6495314"/>
            <a:ext cx="7481115" cy="179536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400"/>
              </a:lnSpc>
              <a:spcAft>
                <a:spcPts val="200"/>
              </a:spcAft>
              <a:buNone/>
              <a:defRPr sz="11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="" xmlns:a16="http://schemas.microsoft.com/office/drawing/2014/main" id="{771492F8-659D-4E4C-A49D-B7C567539112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9185" y="1287956"/>
            <a:ext cx="3689746" cy="2160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500"/>
              </a:lnSpc>
              <a:spcAft>
                <a:spcPts val="600"/>
              </a:spcAft>
              <a:buNone/>
              <a:def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=""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469184" y="1522956"/>
            <a:ext cx="3689747" cy="1080000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2000" b="0">
                <a:solidFill>
                  <a:srgbClr val="636462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=""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69184" y="6297672"/>
            <a:ext cx="7481115" cy="188513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400"/>
              </a:lnSpc>
              <a:spcAft>
                <a:spcPts val="200"/>
              </a:spcAft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2" name="Rectangle 8">
            <a:extLst>
              <a:ext uri="{FF2B5EF4-FFF2-40B4-BE49-F238E27FC236}">
                <a16:creationId xmlns="" xmlns:a16="http://schemas.microsoft.com/office/drawing/2014/main" id="{A8FC9CB7-7D84-419A-988C-7B8817E18EDB}"/>
              </a:ext>
            </a:extLst>
          </p:cNvPr>
          <p:cNvSpPr/>
          <p:nvPr userDrawn="1"/>
        </p:nvSpPr>
        <p:spPr>
          <a:xfrm>
            <a:off x="463550" y="0"/>
            <a:ext cx="3708400" cy="1089025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="" xmlns:a16="http://schemas.microsoft.com/office/drawing/2014/main" id="{F57BA760-D00A-4F5B-B978-07F3F810367F}"/>
              </a:ext>
            </a:extLst>
          </p:cNvPr>
          <p:cNvSpPr/>
          <p:nvPr userDrawn="1"/>
        </p:nvSpPr>
        <p:spPr>
          <a:xfrm>
            <a:off x="4251325" y="0"/>
            <a:ext cx="3706813" cy="1089025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617FA033-79E9-4921-B88E-03D9DAACCE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0841" y="637832"/>
            <a:ext cx="2700000" cy="461927"/>
          </a:xfrm>
          <a:prstGeom prst="rect">
            <a:avLst/>
          </a:prstGeom>
        </p:spPr>
      </p:pic>
      <p:sp>
        <p:nvSpPr>
          <p:cNvPr id="16" name="Rectangle 9">
            <a:extLst>
              <a:ext uri="{FF2B5EF4-FFF2-40B4-BE49-F238E27FC236}">
                <a16:creationId xmlns="" xmlns:a16="http://schemas.microsoft.com/office/drawing/2014/main" id="{821E4C3A-67D5-4B9E-B373-7B560EA0839E}"/>
              </a:ext>
            </a:extLst>
          </p:cNvPr>
          <p:cNvSpPr/>
          <p:nvPr userDrawn="1"/>
        </p:nvSpPr>
        <p:spPr>
          <a:xfrm>
            <a:off x="8037513" y="0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5998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immagini affian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C2F57ACB-1A9A-42A2-B0B9-3C24FCCE916F}"/>
              </a:ext>
            </a:extLst>
          </p:cNvPr>
          <p:cNvSpPr/>
          <p:nvPr userDrawn="1"/>
        </p:nvSpPr>
        <p:spPr>
          <a:xfrm>
            <a:off x="471488" y="1571124"/>
            <a:ext cx="5472112" cy="4392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1" name="Text Placeholder 3">
            <a:extLst>
              <a:ext uri="{FF2B5EF4-FFF2-40B4-BE49-F238E27FC236}">
                <a16:creationId xmlns="" xmlns:a16="http://schemas.microsoft.com/office/drawing/2014/main" id="{A0C542E8-A419-4B8E-8AE4-1D0DC75ADF26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562922" y="1691683"/>
            <a:ext cx="5304733" cy="3873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="" xmlns:a16="http://schemas.microsoft.com/office/drawing/2014/main" id="{3F3446B5-6360-4947-B444-A1DBFD65527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62922" y="2172243"/>
            <a:ext cx="5304733" cy="366873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20" name="Rectangle 8">
            <a:extLst>
              <a:ext uri="{FF2B5EF4-FFF2-40B4-BE49-F238E27FC236}">
                <a16:creationId xmlns="" xmlns:a16="http://schemas.microsoft.com/office/drawing/2014/main" id="{D17306DB-EF2B-46DB-BE4C-67BA4581EC8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10">
            <a:extLst>
              <a:ext uri="{FF2B5EF4-FFF2-40B4-BE49-F238E27FC236}">
                <a16:creationId xmlns="" xmlns:a16="http://schemas.microsoft.com/office/drawing/2014/main" id="{27663729-5A18-460D-BCC5-1C121255BEC2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9">
            <a:extLst>
              <a:ext uri="{FF2B5EF4-FFF2-40B4-BE49-F238E27FC236}">
                <a16:creationId xmlns="" xmlns:a16="http://schemas.microsoft.com/office/drawing/2014/main" id="{88AE038F-3265-4340-AFAF-203DBF97366C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5" name="Immagine 24">
            <a:extLst>
              <a:ext uri="{FF2B5EF4-FFF2-40B4-BE49-F238E27FC236}">
                <a16:creationId xmlns="" xmlns:a16="http://schemas.microsoft.com/office/drawing/2014/main" id="{5203E877-BB68-4C3E-A95D-262A3B3831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ooter Placeholder 4">
            <a:extLst>
              <a:ext uri="{FF2B5EF4-FFF2-40B4-BE49-F238E27FC236}">
                <a16:creationId xmlns="" xmlns:a16="http://schemas.microsoft.com/office/drawing/2014/main" id="{DDB77A0D-9AB4-48A1-82C5-A09A7D4F72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="" xmlns:a16="http://schemas.microsoft.com/office/drawing/2014/main" id="{ABB3C7F1-D02D-4858-A51B-B1211EF06EF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323469" y="6405108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30" name="Rettangolo 29">
            <a:extLst>
              <a:ext uri="{FF2B5EF4-FFF2-40B4-BE49-F238E27FC236}">
                <a16:creationId xmlns="" xmlns:a16="http://schemas.microsoft.com/office/drawing/2014/main" id="{2E11952F-B65E-4BC4-A306-BA5F2E5E1051}"/>
              </a:ext>
            </a:extLst>
          </p:cNvPr>
          <p:cNvSpPr/>
          <p:nvPr userDrawn="1"/>
        </p:nvSpPr>
        <p:spPr>
          <a:xfrm>
            <a:off x="6256216" y="1557338"/>
            <a:ext cx="5472000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1" name="Text Placeholder 3">
            <a:extLst>
              <a:ext uri="{FF2B5EF4-FFF2-40B4-BE49-F238E27FC236}">
                <a16:creationId xmlns="" xmlns:a16="http://schemas.microsoft.com/office/drawing/2014/main" id="{10FF5994-804D-479E-8547-F402AE8DD1D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376432" y="1684420"/>
            <a:ext cx="5231635" cy="457200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="" xmlns:a16="http://schemas.microsoft.com/office/drawing/2014/main" id="{4C0547B4-6D28-4C23-830C-984AB52D9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6432" y="2220577"/>
            <a:ext cx="5231636" cy="362039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32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dascalia+grafico o tavol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11283042" cy="66255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86" y="2319687"/>
            <a:ext cx="11283042" cy="36302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pic>
        <p:nvPicPr>
          <p:cNvPr id="13" name="Immagine 12">
            <a:extLst>
              <a:ext uri="{FF2B5EF4-FFF2-40B4-BE49-F238E27FC236}">
                <a16:creationId xmlns="" xmlns:a16="http://schemas.microsoft.com/office/drawing/2014/main" id="{D0FB10A6-C138-494B-9E13-24A27B8289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>
            <a:extLst>
              <a:ext uri="{FF2B5EF4-FFF2-40B4-BE49-F238E27FC236}">
                <a16:creationId xmlns="" xmlns:a16="http://schemas.microsoft.com/office/drawing/2014/main" id="{A4B33C25-F53C-40FF-87FE-5A1021509E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" name="Rectangle 8">
            <a:extLst>
              <a:ext uri="{FF2B5EF4-FFF2-40B4-BE49-F238E27FC236}">
                <a16:creationId xmlns="" xmlns:a16="http://schemas.microsoft.com/office/drawing/2014/main" id="{96897485-CF07-4D6A-ABB8-A29D7DC57109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0">
            <a:extLst>
              <a:ext uri="{FF2B5EF4-FFF2-40B4-BE49-F238E27FC236}">
                <a16:creationId xmlns="" xmlns:a16="http://schemas.microsoft.com/office/drawing/2014/main" id="{BC91E05A-8494-49B6-B257-61F68DA8B315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422199A7-2A62-43D5-872A-CD0B9A3D6E61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Slide Number Placeholder 5">
            <a:extLst>
              <a:ext uri="{FF2B5EF4-FFF2-40B4-BE49-F238E27FC236}">
                <a16:creationId xmlns="" xmlns:a16="http://schemas.microsoft.com/office/drawing/2014/main" id="{1B2ED1D9-25D5-4BB7-87C2-D519D93363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949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="" xmlns:a16="http://schemas.microsoft.com/office/drawing/2014/main" id="{18A4B74D-95FF-4ECC-AED0-C183993F87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48324380-A91B-40DB-8B06-87F1716A8E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9376CEDB-6160-4575-AAD8-45EA5C0ED5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2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ngrazia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786" y="1796902"/>
            <a:ext cx="11283042" cy="1839433"/>
          </a:xfrm>
          <a:effectLst/>
        </p:spPr>
        <p:txBody>
          <a:bodyPr anchor="ctr">
            <a:noAutofit/>
          </a:bodyPr>
          <a:lstStyle>
            <a:lvl1pPr algn="ctr">
              <a:defRPr sz="7000" b="0" cap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05894EA2-4831-F84E-BBDE-8E89A3516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96093" y="3683529"/>
            <a:ext cx="5624623" cy="423612"/>
          </a:xfrm>
        </p:spPr>
        <p:txBody>
          <a:bodyPr spcCol="360000" anchor="ctr">
            <a:noAutofit/>
          </a:bodyPr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="" xmlns:a16="http://schemas.microsoft.com/office/drawing/2014/main" id="{02837C0E-8F15-489B-800B-6F1CBBB23F06}"/>
              </a:ext>
            </a:extLst>
          </p:cNvPr>
          <p:cNvSpPr/>
          <p:nvPr userDrawn="1"/>
        </p:nvSpPr>
        <p:spPr>
          <a:xfrm>
            <a:off x="463550" y="5773825"/>
            <a:ext cx="3708400" cy="1089025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10">
            <a:extLst>
              <a:ext uri="{FF2B5EF4-FFF2-40B4-BE49-F238E27FC236}">
                <a16:creationId xmlns="" xmlns:a16="http://schemas.microsoft.com/office/drawing/2014/main" id="{1C3885B9-D4F0-42E8-A6EE-EB419237E845}"/>
              </a:ext>
            </a:extLst>
          </p:cNvPr>
          <p:cNvSpPr/>
          <p:nvPr userDrawn="1"/>
        </p:nvSpPr>
        <p:spPr>
          <a:xfrm>
            <a:off x="4251325" y="5773825"/>
            <a:ext cx="3706813" cy="1089025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Immagine 10">
            <a:extLst>
              <a:ext uri="{FF2B5EF4-FFF2-40B4-BE49-F238E27FC236}">
                <a16:creationId xmlns="" xmlns:a16="http://schemas.microsoft.com/office/drawing/2014/main" id="{1F54AFB7-6D67-44BA-975B-F9E2C29BB4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0841" y="6092375"/>
            <a:ext cx="2700000" cy="461927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B4CD4512-1FFA-4544-ACEE-31F0A9CA9D05}"/>
              </a:ext>
            </a:extLst>
          </p:cNvPr>
          <p:cNvSpPr/>
          <p:nvPr userDrawn="1"/>
        </p:nvSpPr>
        <p:spPr>
          <a:xfrm>
            <a:off x="8037513" y="6790850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739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 o elenco punt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01" y="1557338"/>
            <a:ext cx="11264002" cy="4481153"/>
          </a:xfrm>
        </p:spPr>
        <p:txBody>
          <a:bodyPr lIns="0" tIns="0" rIns="0" bIns="0">
            <a:noAutofit/>
          </a:bodyPr>
          <a:lstStyle>
            <a:lvl1pPr marL="285750" indent="-285750">
              <a:spcAft>
                <a:spcPts val="1800"/>
              </a:spcAft>
              <a:buSzPct val="120000"/>
              <a:buFont typeface="Courier New" panose="02070309020205020404" pitchFamily="49" charset="0"/>
              <a:buChar char="o"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C2053620-96AC-EF47-823B-D2E90BBCE5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FF4E3F12-6C4D-C642-90EC-9F9AE3161A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1" name="Rectangle 8">
            <a:extLst>
              <a:ext uri="{FF2B5EF4-FFF2-40B4-BE49-F238E27FC236}">
                <a16:creationId xmlns="" xmlns:a16="http://schemas.microsoft.com/office/drawing/2014/main" id="{6BE73488-10D2-46C5-8886-B5262B4036E9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0">
            <a:extLst>
              <a:ext uri="{FF2B5EF4-FFF2-40B4-BE49-F238E27FC236}">
                <a16:creationId xmlns="" xmlns:a16="http://schemas.microsoft.com/office/drawing/2014/main" id="{9DFCC48B-BCC3-4AAB-8EE4-592BE912D5A8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02EE5703-F2FA-4A41-8927-030A564B0F80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39054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1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01" y="1557338"/>
            <a:ext cx="11264002" cy="447252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="" xmlns:a16="http://schemas.microsoft.com/office/drawing/2014/main" id="{86F2967F-3AC1-482F-9FA1-FB5058EEC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Rectangle 8">
            <a:extLst>
              <a:ext uri="{FF2B5EF4-FFF2-40B4-BE49-F238E27FC236}">
                <a16:creationId xmlns="" xmlns:a16="http://schemas.microsoft.com/office/drawing/2014/main" id="{BB147208-B303-4867-B415-427BFDB712A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="" xmlns:a16="http://schemas.microsoft.com/office/drawing/2014/main" id="{3AC1916D-DE81-4DEB-837D-9B1EBBEBAB9E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="" xmlns:a16="http://schemas.microsoft.com/office/drawing/2014/main" id="{EA5C2815-3F5D-4F03-A9B8-AD61D140AB8F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="" xmlns:a16="http://schemas.microsoft.com/office/drawing/2014/main" id="{211B9727-26D5-42C6-AA8E-16F0A95510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="" xmlns:a16="http://schemas.microsoft.com/office/drawing/2014/main" id="{3DB52600-6114-4FF8-A64F-1419078C06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="" xmlns:a16="http://schemas.microsoft.com/office/drawing/2014/main" id="{C98E623A-5D96-4DDD-91E6-E567C5082E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28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11276765" cy="4472526"/>
          </a:xfrm>
        </p:spPr>
        <p:txBody>
          <a:bodyPr lIns="0" tIns="0" rIns="0" bIns="0" numCol="2" spcCol="54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="" xmlns:a16="http://schemas.microsoft.com/office/drawing/2014/main" id="{85F80FCE-DB62-4AE9-8E37-C5ECE83CEA2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="" xmlns:a16="http://schemas.microsoft.com/office/drawing/2014/main" id="{5337BA55-D4F4-482D-9902-A7DF343CF4BD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="" xmlns:a16="http://schemas.microsoft.com/office/drawing/2014/main" id="{1E77F523-A47D-4ED1-A730-DF5462674088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="" xmlns:a16="http://schemas.microsoft.com/office/drawing/2014/main" id="{B35A5DA5-9B3D-430B-9B7D-12A49C8960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="" xmlns:a16="http://schemas.microsoft.com/office/drawing/2014/main" id="{BC87520E-C40B-4CBE-A2FA-D2587AA999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="" xmlns:a16="http://schemas.microsoft.com/office/drawing/2014/main" id="{98ED1510-B77E-4E58-8FB2-F06301CA45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88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7" y="1557337"/>
            <a:ext cx="11269308" cy="4392613"/>
          </a:xfrm>
        </p:spPr>
        <p:txBody>
          <a:bodyPr lIns="0" tIns="0" rIns="0" bIns="0" numCol="3" spcCol="432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="" xmlns:a16="http://schemas.microsoft.com/office/drawing/2014/main" id="{A97EA33F-8FE6-43F7-B87B-F8A75881DC82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="" xmlns:a16="http://schemas.microsoft.com/office/drawing/2014/main" id="{4457ED34-8FD7-4334-B58D-DE5268F487BB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="" xmlns:a16="http://schemas.microsoft.com/office/drawing/2014/main" id="{DE95361B-2753-4630-8435-D8D6DFA2E2B3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="" xmlns:a16="http://schemas.microsoft.com/office/drawing/2014/main" id="{9953CB5C-8C23-4943-AA23-507887A04C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="" xmlns:a16="http://schemas.microsoft.com/office/drawing/2014/main" id="{2EA2B975-3B1B-40A2-9512-420987E416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="" xmlns:a16="http://schemas.microsoft.com/office/drawing/2014/main" id="{2FD83117-18D4-4F50-B150-B24C3ADCCA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07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+grafico picc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8081963" y="1557338"/>
            <a:ext cx="365378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519" y="1557338"/>
            <a:ext cx="7305513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="" xmlns:a16="http://schemas.microsoft.com/office/drawing/2014/main" id="{8FE997AC-2DEF-4982-9219-0DE8E80C2C1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8162224" y="1696688"/>
            <a:ext cx="3492000" cy="4572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="" xmlns:a16="http://schemas.microsoft.com/office/drawing/2014/main" id="{5014FC49-70B3-48C6-AAEA-1B6DEB76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62222" y="2261938"/>
            <a:ext cx="3492000" cy="3600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8" name="Rectangle 8">
            <a:extLst>
              <a:ext uri="{FF2B5EF4-FFF2-40B4-BE49-F238E27FC236}">
                <a16:creationId xmlns="" xmlns:a16="http://schemas.microsoft.com/office/drawing/2014/main" id="{BFF0EAD9-FB2A-4B10-AC7E-2867676F5114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0">
            <a:extLst>
              <a:ext uri="{FF2B5EF4-FFF2-40B4-BE49-F238E27FC236}">
                <a16:creationId xmlns="" xmlns:a16="http://schemas.microsoft.com/office/drawing/2014/main" id="{4DE85F56-C820-4265-A4F2-F29B8154D702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9">
            <a:extLst>
              <a:ext uri="{FF2B5EF4-FFF2-40B4-BE49-F238E27FC236}">
                <a16:creationId xmlns="" xmlns:a16="http://schemas.microsoft.com/office/drawing/2014/main" id="{6D6C4BEC-89CF-43B7-9CD5-49EE71B27928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Immagine 20">
            <a:extLst>
              <a:ext uri="{FF2B5EF4-FFF2-40B4-BE49-F238E27FC236}">
                <a16:creationId xmlns="" xmlns:a16="http://schemas.microsoft.com/office/drawing/2014/main" id="{665B96CC-8D49-494F-9C8A-BD85351377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ooter Placeholder 4">
            <a:extLst>
              <a:ext uri="{FF2B5EF4-FFF2-40B4-BE49-F238E27FC236}">
                <a16:creationId xmlns="" xmlns:a16="http://schemas.microsoft.com/office/drawing/2014/main" id="{C1DD249C-FFFA-4674-9CB5-ABEFDF5041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="" xmlns:a16="http://schemas.microsoft.com/office/drawing/2014/main" id="{48756CF5-11CA-40E9-BF7A-4F15C16E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17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piccolo+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4251325" y="1557338"/>
            <a:ext cx="748506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895" y="1557338"/>
            <a:ext cx="3528947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="" xmlns:a16="http://schemas.microsoft.com/office/drawing/2014/main" id="{10E25EF9-674A-4A68-B7E8-41ACE37CAFA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66950" y="1679423"/>
            <a:ext cx="7253812" cy="45738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="" xmlns:a16="http://schemas.microsoft.com/office/drawing/2014/main" id="{9BCFAF2C-DE26-450A-8C7B-A22A26FF4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6949" y="2165685"/>
            <a:ext cx="7253813" cy="37041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="" xmlns:a16="http://schemas.microsoft.com/office/drawing/2014/main" id="{D9D4E6DC-14B8-4843-AA1D-57AA39AE5B3E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="" xmlns:a16="http://schemas.microsoft.com/office/drawing/2014/main" id="{91CC3821-0B1E-41AB-852F-4CB74E2EA3CC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="" xmlns:a16="http://schemas.microsoft.com/office/drawing/2014/main" id="{75FDA81B-88AF-4AF4-8B43-18134CE8E446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="" xmlns:a16="http://schemas.microsoft.com/office/drawing/2014/main" id="{A12972DC-41D2-4C0E-AD61-A73383B82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="" xmlns:a16="http://schemas.microsoft.com/office/drawing/2014/main" id="{51A03A1C-8D78-4F26-8F73-B711C52ED0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="" xmlns:a16="http://schemas.microsoft.com/office/drawing/2014/main" id="{6C03E07E-3B47-479C-ADF1-A58628B5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56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 + colonna libera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473075" y="1557338"/>
            <a:ext cx="748506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439" y="1560749"/>
            <a:ext cx="3528947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="" xmlns:a16="http://schemas.microsoft.com/office/drawing/2014/main" id="{10E25EF9-674A-4A68-B7E8-41ACE37CAFA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588700" y="1679423"/>
            <a:ext cx="7253812" cy="45738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="" xmlns:a16="http://schemas.microsoft.com/office/drawing/2014/main" id="{9BCFAF2C-DE26-450A-8C7B-A22A26FF4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8699" y="2165685"/>
            <a:ext cx="7253813" cy="37041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="" xmlns:a16="http://schemas.microsoft.com/office/drawing/2014/main" id="{D9D4E6DC-14B8-4843-AA1D-57AA39AE5B3E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="" xmlns:a16="http://schemas.microsoft.com/office/drawing/2014/main" id="{91CC3821-0B1E-41AB-852F-4CB74E2EA3CC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="" xmlns:a16="http://schemas.microsoft.com/office/drawing/2014/main" id="{75FDA81B-88AF-4AF4-8B43-18134CE8E446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="" xmlns:a16="http://schemas.microsoft.com/office/drawing/2014/main" id="{A12972DC-41D2-4C0E-AD61-A73383B82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="" xmlns:a16="http://schemas.microsoft.com/office/drawing/2014/main" id="{51A03A1C-8D78-4F26-8F73-B711C52ED0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FB3668A3-50F9-4865-BCB1-15BD808B5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22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04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à testo+metà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6256216" y="1557338"/>
            <a:ext cx="5472000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5472000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="" xmlns:a16="http://schemas.microsoft.com/office/drawing/2014/main" id="{1BE1843A-CB5F-4920-B032-23C22AAE931F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376432" y="1684420"/>
            <a:ext cx="5231635" cy="457200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="" xmlns:a16="http://schemas.microsoft.com/office/drawing/2014/main" id="{22E57A97-B19C-4884-84CD-94CF8F62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6432" y="2220577"/>
            <a:ext cx="5231636" cy="362039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="" xmlns:a16="http://schemas.microsoft.com/office/drawing/2014/main" id="{EBDED907-CBCE-4C48-8974-1732296AB56B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="" xmlns:a16="http://schemas.microsoft.com/office/drawing/2014/main" id="{F1D4BD23-7064-4A1A-B3B8-22936DC971AB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="" xmlns:a16="http://schemas.microsoft.com/office/drawing/2014/main" id="{45DD4428-CB25-4CE0-B3BD-9E45A9B024CE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="" xmlns:a16="http://schemas.microsoft.com/office/drawing/2014/main" id="{ACFFE7A2-271E-4180-8862-1207E565D1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="" xmlns:a16="http://schemas.microsoft.com/office/drawing/2014/main" id="{0A34ABB8-E594-41C5-B46B-F19275F5E5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="" xmlns:a16="http://schemas.microsoft.com/office/drawing/2014/main" id="{EB9757BE-24B5-4D77-9B24-FA598161B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=""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47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939800"/>
            <a:ext cx="112045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  <a:endParaRPr lang="en-US" altLang="it-IT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2103438"/>
            <a:ext cx="11204575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20" r:id="rId8"/>
    <p:sldLayoutId id="2147483714" r:id="rId9"/>
    <p:sldLayoutId id="2147483716" r:id="rId10"/>
    <p:sldLayoutId id="2147483715" r:id="rId11"/>
    <p:sldLayoutId id="2147483717" r:id="rId12"/>
    <p:sldLayoutId id="2147483718" r:id="rId13"/>
  </p:sldLayoutIdLst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2400" b="1" kern="1200">
          <a:solidFill>
            <a:srgbClr val="5959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algn="l" defTabSz="457200" rtl="0" fontAlgn="t">
        <a:spcBef>
          <a:spcPct val="0"/>
        </a:spcBef>
        <a:spcAft>
          <a:spcPts val="1200"/>
        </a:spcAft>
        <a:buClr>
          <a:srgbClr val="CC2A2A"/>
        </a:buClr>
        <a:buSzPct val="100000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23850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06475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66838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loradati.istat.it/coeweb" TargetMode="External"/><Relationship Id="rId2" Type="http://schemas.openxmlformats.org/officeDocument/2006/relationships/hyperlink" Target="https://esploradati.istat.i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sploradati.censimentopopolazione.istat.it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60BFAD7-8051-44E7-952E-F8647A1CB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070" y="2621956"/>
            <a:ext cx="11197055" cy="2782819"/>
          </a:xfrm>
        </p:spPr>
        <p:txBody>
          <a:bodyPr>
            <a:normAutofit/>
          </a:bodyPr>
          <a:lstStyle/>
          <a:p>
            <a:r>
              <a:rPr lang="en-US" dirty="0"/>
              <a:t>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  <a:endParaRPr lang="it-IT" sz="3400" dirty="0"/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ADFE67CC-0EAE-4BEC-A961-535FE506A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184" y="6495314"/>
            <a:ext cx="7481115" cy="179536"/>
          </a:xfrm>
        </p:spPr>
        <p:txBody>
          <a:bodyPr/>
          <a:lstStyle/>
          <a:p>
            <a:r>
              <a:rPr lang="it-IT" dirty="0"/>
              <a:t>Istat | </a:t>
            </a:r>
            <a:r>
              <a:rPr lang="it-IT" dirty="0" err="1"/>
              <a:t>Directorate</a:t>
            </a:r>
            <a:r>
              <a:rPr lang="it-IT" dirty="0"/>
              <a:t> for </a:t>
            </a:r>
            <a:r>
              <a:rPr lang="it-IT" dirty="0" err="1"/>
              <a:t>Communication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9F54B89B-F96C-4A34-BA9E-083269BE1EC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it-IT" dirty="0"/>
              <a:t>On line, </a:t>
            </a:r>
            <a:r>
              <a:rPr lang="it-IT" dirty="0" err="1"/>
              <a:t>June</a:t>
            </a:r>
            <a:r>
              <a:rPr lang="it-IT" dirty="0"/>
              <a:t> 14 2023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7353B436-6816-4A46-BDBE-42E64EB27CB6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9184" y="1522956"/>
            <a:ext cx="10208341" cy="1080000"/>
          </a:xfrm>
        </p:spPr>
        <p:txBody>
          <a:bodyPr/>
          <a:lstStyle/>
          <a:p>
            <a:r>
              <a:rPr lang="en-US" dirty="0"/>
              <a:t>2023 - SDMX Tools and implementations : Knowledge sharing Workshop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="" xmlns:a16="http://schemas.microsoft.com/office/drawing/2014/main" id="{1D87B255-EFEE-4DEF-9FE3-EB483176489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69184" y="6296377"/>
            <a:ext cx="7481115" cy="188513"/>
          </a:xfrm>
        </p:spPr>
        <p:txBody>
          <a:bodyPr/>
          <a:lstStyle/>
          <a:p>
            <a:r>
              <a:rPr lang="it-IT" b="1" dirty="0"/>
              <a:t>CARLO BOSELLI: </a:t>
            </a:r>
            <a:r>
              <a:rPr lang="it-IT" b="1" dirty="0" err="1"/>
              <a:t>Responsible</a:t>
            </a:r>
            <a:r>
              <a:rPr lang="it-IT" b="1" dirty="0"/>
              <a:t> for the </a:t>
            </a:r>
            <a:r>
              <a:rPr lang="it-IT" b="1" dirty="0" err="1"/>
              <a:t>statistical</a:t>
            </a:r>
            <a:r>
              <a:rPr lang="it-IT" b="1" dirty="0"/>
              <a:t> </a:t>
            </a:r>
            <a:r>
              <a:rPr lang="it-IT" b="1" dirty="0" err="1"/>
              <a:t>contents</a:t>
            </a:r>
            <a:r>
              <a:rPr lang="it-IT" b="1" dirty="0"/>
              <a:t> of Istat corporate data </a:t>
            </a:r>
            <a:r>
              <a:rPr lang="it-IT" b="1" dirty="0" err="1"/>
              <a:t>warehouse</a:t>
            </a:r>
            <a:r>
              <a:rPr lang="it-IT" b="1" dirty="0"/>
              <a:t> - </a:t>
            </a:r>
            <a:r>
              <a:rPr lang="it-IT" b="1" dirty="0" err="1"/>
              <a:t>IstatData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730702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it-IT" dirty="0" err="1"/>
              <a:t>Concept</a:t>
            </a:r>
            <a:r>
              <a:rPr lang="it-IT" dirty="0"/>
              <a:t> </a:t>
            </a:r>
            <a:r>
              <a:rPr lang="it-IT" dirty="0" err="1"/>
              <a:t>interpretation</a:t>
            </a:r>
            <a:r>
              <a:rPr lang="it-IT" dirty="0"/>
              <a:t> and </a:t>
            </a:r>
            <a:r>
              <a:rPr lang="it-IT" dirty="0" err="1"/>
              <a:t>coding</a:t>
            </a:r>
            <a:r>
              <a:rPr lang="it-IT" dirty="0"/>
              <a:t>. </a:t>
            </a:r>
            <a:r>
              <a:rPr lang="it-IT" dirty="0" err="1"/>
              <a:t>Concept</a:t>
            </a:r>
            <a:r>
              <a:rPr lang="it-IT" dirty="0"/>
              <a:t> </a:t>
            </a:r>
            <a:r>
              <a:rPr lang="it-IT" dirty="0" err="1"/>
              <a:t>schemes</a:t>
            </a:r>
            <a:r>
              <a:rPr lang="it-IT" dirty="0"/>
              <a:t> </a:t>
            </a:r>
            <a:r>
              <a:rPr lang="it-IT" dirty="0" err="1"/>
              <a:t>subdivision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95" y="1762125"/>
            <a:ext cx="11269308" cy="4508242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68895" y="1115794"/>
            <a:ext cx="112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added</a:t>
            </a:r>
            <a:r>
              <a:rPr lang="it-IT" dirty="0"/>
              <a:t> ID to </a:t>
            </a:r>
            <a:r>
              <a:rPr lang="it-IT" dirty="0" err="1"/>
              <a:t>concepts</a:t>
            </a:r>
            <a:r>
              <a:rPr lang="it-IT" dirty="0"/>
              <a:t>, </a:t>
            </a:r>
            <a:r>
              <a:rPr lang="it-IT" dirty="0" err="1" smtClean="0"/>
              <a:t>harmonized</a:t>
            </a:r>
            <a:r>
              <a:rPr lang="it-IT" dirty="0" smtClean="0"/>
              <a:t> </a:t>
            </a:r>
            <a:r>
              <a:rPr lang="it-IT" dirty="0" err="1"/>
              <a:t>descpritions</a:t>
            </a:r>
            <a:r>
              <a:rPr lang="it-IT" dirty="0"/>
              <a:t>, </a:t>
            </a:r>
            <a:r>
              <a:rPr lang="it-IT" dirty="0" err="1"/>
              <a:t>defined</a:t>
            </a:r>
            <a:r>
              <a:rPr lang="it-IT" dirty="0"/>
              <a:t> domain </a:t>
            </a:r>
            <a:r>
              <a:rPr lang="it-IT" dirty="0" err="1"/>
              <a:t>subdivision</a:t>
            </a:r>
            <a:r>
              <a:rPr lang="it-IT" dirty="0"/>
              <a:t>.  EXAMPLE</a:t>
            </a:r>
          </a:p>
        </p:txBody>
      </p:sp>
      <p:sp>
        <p:nvSpPr>
          <p:cNvPr id="2" name="Rettangolo 1"/>
          <p:cNvSpPr/>
          <p:nvPr/>
        </p:nvSpPr>
        <p:spPr>
          <a:xfrm>
            <a:off x="1009650" y="1762125"/>
            <a:ext cx="504825" cy="533400"/>
          </a:xfrm>
          <a:prstGeom prst="rect">
            <a:avLst/>
          </a:prstGeom>
          <a:solidFill>
            <a:srgbClr val="C4D7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tx1"/>
                </a:solidFill>
              </a:rPr>
              <a:t>Theme</a:t>
            </a:r>
          </a:p>
        </p:txBody>
      </p:sp>
      <p:sp>
        <p:nvSpPr>
          <p:cNvPr id="8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328226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370" y="1295400"/>
            <a:ext cx="3693530" cy="463867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it-IT" dirty="0"/>
              <a:t>For </a:t>
            </a:r>
            <a:r>
              <a:rPr lang="it-IT" dirty="0" err="1"/>
              <a:t>each</a:t>
            </a:r>
            <a:r>
              <a:rPr lang="it-IT" dirty="0"/>
              <a:t> DSD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considered</a:t>
            </a: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r>
              <a:rPr lang="it-IT" dirty="0" err="1"/>
              <a:t>Mandatory</a:t>
            </a:r>
            <a:r>
              <a:rPr lang="it-IT" dirty="0"/>
              <a:t> </a:t>
            </a:r>
            <a:r>
              <a:rPr lang="it-IT" dirty="0" err="1"/>
              <a:t>dimension</a:t>
            </a:r>
            <a:r>
              <a:rPr lang="it-IT" dirty="0"/>
              <a:t> (for </a:t>
            </a:r>
            <a:r>
              <a:rPr lang="it-IT" dirty="0" err="1"/>
              <a:t>example</a:t>
            </a:r>
            <a:r>
              <a:rPr lang="it-IT" dirty="0"/>
              <a:t> FREQ, REF_AREA, DATA_TYPE, …, TIME PERIOD)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endParaRPr lang="it-IT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r>
              <a:rPr lang="it-IT" dirty="0"/>
              <a:t>A specular </a:t>
            </a:r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attribute</a:t>
            </a:r>
            <a:r>
              <a:rPr lang="it-IT" dirty="0"/>
              <a:t> (</a:t>
            </a:r>
            <a:r>
              <a:rPr lang="it-IT" dirty="0" err="1"/>
              <a:t>footnotes</a:t>
            </a:r>
            <a:r>
              <a:rPr lang="it-IT" dirty="0"/>
              <a:t>) </a:t>
            </a:r>
            <a:r>
              <a:rPr lang="it-IT" dirty="0" err="1"/>
              <a:t>dimensions</a:t>
            </a:r>
            <a:r>
              <a:rPr lang="it-IT" dirty="0"/>
              <a:t> </a:t>
            </a:r>
            <a:r>
              <a:rPr lang="en-US" dirty="0"/>
              <a:t>(for example NOTE_REF_AREA, NOTE_DATA_TYPE, …, NOTE_TIME PERIOD)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In the new version of M&amp;DM will be possible to integrate or reduce the number of </a:t>
            </a:r>
            <a:r>
              <a:rPr lang="it-IT" dirty="0" err="1"/>
              <a:t>attribute</a:t>
            </a:r>
            <a:r>
              <a:rPr lang="it-IT" dirty="0"/>
              <a:t> (</a:t>
            </a:r>
            <a:r>
              <a:rPr lang="it-IT" dirty="0" err="1"/>
              <a:t>footnotes</a:t>
            </a:r>
            <a:r>
              <a:rPr lang="it-IT" dirty="0"/>
              <a:t>) </a:t>
            </a:r>
            <a:r>
              <a:rPr lang="it-IT" dirty="0" err="1"/>
              <a:t>dimensions</a:t>
            </a:r>
            <a:r>
              <a:rPr lang="it-IT" dirty="0"/>
              <a:t>.</a:t>
            </a:r>
            <a:endParaRPr lang="en-US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Defining a standard Data Structure Definition architecture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7675" y="1234030"/>
            <a:ext cx="7480528" cy="4776788"/>
          </a:xfrm>
          <a:prstGeom prst="rect">
            <a:avLst/>
          </a:prstGeom>
        </p:spPr>
      </p:pic>
      <p:sp>
        <p:nvSpPr>
          <p:cNvPr id="7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950346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it-IT" dirty="0" err="1"/>
              <a:t>Automate</a:t>
            </a:r>
            <a:r>
              <a:rPr lang="it-IT" dirty="0"/>
              <a:t> the </a:t>
            </a:r>
            <a:r>
              <a:rPr lang="it-IT" dirty="0" err="1"/>
              <a:t>creation</a:t>
            </a:r>
            <a:r>
              <a:rPr lang="it-IT" dirty="0"/>
              <a:t> of the </a:t>
            </a:r>
            <a:r>
              <a:rPr lang="it-IT" dirty="0" err="1"/>
              <a:t>DSDs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CARLO BOSELLI - DATA BROWSER AND METADATA MANAGER: THE NEW DISSEMINATION PLATFORM FOR ISTAT AGGREGATE DATA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95" y="1762125"/>
            <a:ext cx="11269308" cy="4508242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68895" y="1115794"/>
            <a:ext cx="112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We</a:t>
            </a:r>
            <a:r>
              <a:rPr lang="it-IT" dirty="0"/>
              <a:t> made a VBA macro in EXCEL to export </a:t>
            </a:r>
            <a:r>
              <a:rPr lang="it-IT" dirty="0" err="1"/>
              <a:t>DSDs</a:t>
            </a:r>
            <a:r>
              <a:rPr lang="it-IT" dirty="0"/>
              <a:t> in XML </a:t>
            </a:r>
            <a:r>
              <a:rPr lang="it-IT" dirty="0" err="1"/>
              <a:t>files</a:t>
            </a:r>
            <a:r>
              <a:rPr lang="it-IT" dirty="0"/>
              <a:t>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175" y="2290762"/>
            <a:ext cx="3048000" cy="300037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548" y="2743200"/>
            <a:ext cx="5432654" cy="3119437"/>
          </a:xfrm>
          <a:prstGeom prst="rect">
            <a:avLst/>
          </a:prstGeom>
          <a:ln w="73025">
            <a:solidFill>
              <a:srgbClr val="0070C0"/>
            </a:solidFill>
          </a:ln>
        </p:spPr>
      </p:pic>
      <p:sp>
        <p:nvSpPr>
          <p:cNvPr id="7" name="Freccia curva 6"/>
          <p:cNvSpPr/>
          <p:nvPr/>
        </p:nvSpPr>
        <p:spPr>
          <a:xfrm rot="10800000" flipH="1">
            <a:off x="2000250" y="3120627"/>
            <a:ext cx="1200150" cy="1340643"/>
          </a:xfrm>
          <a:prstGeom prst="ben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curva 11"/>
          <p:cNvSpPr/>
          <p:nvPr/>
        </p:nvSpPr>
        <p:spPr>
          <a:xfrm rot="10800000" flipH="1">
            <a:off x="5655000" y="4074880"/>
            <a:ext cx="1200150" cy="1340643"/>
          </a:xfrm>
          <a:prstGeom prst="ben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305549" y="2335470"/>
            <a:ext cx="5432653" cy="407730"/>
          </a:xfrm>
          <a:prstGeom prst="rect">
            <a:avLst/>
          </a:prstGeom>
          <a:ln w="730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XML FILE</a:t>
            </a:r>
          </a:p>
        </p:txBody>
      </p:sp>
    </p:spTree>
    <p:extLst>
      <p:ext uri="{BB962C8B-B14F-4D97-AF65-F5344CB8AC3E}">
        <p14:creationId xmlns:p14="http://schemas.microsoft.com/office/powerpoint/2010/main" val="1366001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962150"/>
            <a:ext cx="11269308" cy="309562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Each</a:t>
            </a:r>
            <a:r>
              <a:rPr lang="it-IT" dirty="0"/>
              <a:t> DSD and </a:t>
            </a:r>
            <a:r>
              <a:rPr lang="it-IT" dirty="0" err="1"/>
              <a:t>datacube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: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>
              <a:spcBef>
                <a:spcPts val="0"/>
              </a:spcBef>
              <a:defRPr/>
            </a:pPr>
            <a:r>
              <a:rPr lang="it-IT" dirty="0" err="1"/>
              <a:t>One</a:t>
            </a:r>
            <a:r>
              <a:rPr lang="it-IT" dirty="0"/>
              <a:t> </a:t>
            </a:r>
            <a:r>
              <a:rPr lang="it-IT" dirty="0" err="1"/>
              <a:t>reference</a:t>
            </a:r>
            <a:r>
              <a:rPr lang="it-IT" dirty="0"/>
              <a:t> </a:t>
            </a:r>
            <a:r>
              <a:rPr lang="it-IT" dirty="0" err="1"/>
              <a:t>metadata</a:t>
            </a:r>
            <a:r>
              <a:rPr lang="it-IT" dirty="0"/>
              <a:t> </a:t>
            </a:r>
            <a:r>
              <a:rPr lang="it-IT" dirty="0" err="1"/>
              <a:t>template</a:t>
            </a:r>
            <a:r>
              <a:rPr lang="it-IT" dirty="0"/>
              <a:t> (</a:t>
            </a:r>
            <a:r>
              <a:rPr lang="en-US" dirty="0"/>
              <a:t>general information related with the dataset, for example the data source, data characteristics, links </a:t>
            </a:r>
            <a:r>
              <a:rPr lang="en-US" dirty="0" err="1"/>
              <a:t>etc</a:t>
            </a:r>
            <a:r>
              <a:rPr lang="en-US" dirty="0"/>
              <a:t>…)</a:t>
            </a:r>
            <a:endParaRPr lang="it-IT" dirty="0"/>
          </a:p>
          <a:p>
            <a:pPr>
              <a:spcBef>
                <a:spcPts val="0"/>
              </a:spcBef>
              <a:defRPr/>
            </a:pPr>
            <a:endParaRPr lang="it-IT" dirty="0"/>
          </a:p>
          <a:p>
            <a:pPr>
              <a:spcBef>
                <a:spcPts val="0"/>
              </a:spcBef>
              <a:defRPr/>
            </a:pPr>
            <a:r>
              <a:rPr lang="it-IT" dirty="0"/>
              <a:t>A large </a:t>
            </a:r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footnotes</a:t>
            </a:r>
            <a:r>
              <a:rPr lang="it-IT" dirty="0"/>
              <a:t> </a:t>
            </a:r>
            <a:r>
              <a:rPr lang="it-IT" dirty="0" err="1"/>
              <a:t>metadata</a:t>
            </a:r>
            <a:r>
              <a:rPr lang="it-IT" dirty="0"/>
              <a:t> (</a:t>
            </a:r>
            <a:r>
              <a:rPr lang="it-IT" dirty="0" err="1"/>
              <a:t>describing</a:t>
            </a:r>
            <a:r>
              <a:rPr lang="it-IT" dirty="0"/>
              <a:t> </a:t>
            </a:r>
            <a:r>
              <a:rPr lang="it-IT" dirty="0" err="1"/>
              <a:t>various</a:t>
            </a:r>
            <a:r>
              <a:rPr lang="it-IT" dirty="0"/>
              <a:t> </a:t>
            </a:r>
            <a:r>
              <a:rPr lang="it-IT" dirty="0" err="1"/>
              <a:t>aspects</a:t>
            </a:r>
            <a:r>
              <a:rPr lang="it-IT" dirty="0"/>
              <a:t> of the </a:t>
            </a:r>
            <a:r>
              <a:rPr lang="it-IT" dirty="0" err="1"/>
              <a:t>modalities</a:t>
            </a:r>
            <a:r>
              <a:rPr lang="it-IT" dirty="0"/>
              <a:t> of a </a:t>
            </a:r>
            <a:r>
              <a:rPr lang="it-IT" dirty="0" err="1"/>
              <a:t>dimension</a:t>
            </a:r>
            <a:r>
              <a:rPr lang="it-IT" dirty="0"/>
              <a:t> of </a:t>
            </a:r>
            <a:r>
              <a:rPr lang="it-IT" dirty="0" err="1"/>
              <a:t>analysis</a:t>
            </a:r>
            <a:r>
              <a:rPr lang="it-IT" dirty="0"/>
              <a:t> (for </a:t>
            </a:r>
            <a:r>
              <a:rPr lang="it-IT" dirty="0" err="1"/>
              <a:t>example</a:t>
            </a:r>
            <a:r>
              <a:rPr lang="it-IT" dirty="0"/>
              <a:t>: the </a:t>
            </a:r>
            <a:r>
              <a:rPr lang="it-IT" dirty="0" err="1"/>
              <a:t>description</a:t>
            </a:r>
            <a:r>
              <a:rPr lang="it-IT" dirty="0"/>
              <a:t> of the </a:t>
            </a:r>
            <a:r>
              <a:rPr lang="it-IT" dirty="0" err="1"/>
              <a:t>calculation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of an </a:t>
            </a:r>
            <a:r>
              <a:rPr lang="it-IT" dirty="0" err="1"/>
              <a:t>indicator</a:t>
            </a:r>
            <a:r>
              <a:rPr lang="it-IT" dirty="0"/>
              <a:t>, </a:t>
            </a:r>
            <a:r>
              <a:rPr lang="it-IT" dirty="0" err="1"/>
              <a:t>footnotes</a:t>
            </a:r>
            <a:r>
              <a:rPr lang="it-IT" dirty="0"/>
              <a:t> for a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territory</a:t>
            </a:r>
            <a:r>
              <a:rPr lang="it-IT" dirty="0"/>
              <a:t>, the </a:t>
            </a:r>
            <a:r>
              <a:rPr lang="it-IT" dirty="0" err="1"/>
              <a:t>unit</a:t>
            </a:r>
            <a:r>
              <a:rPr lang="it-IT" dirty="0"/>
              <a:t> </a:t>
            </a:r>
            <a:r>
              <a:rPr lang="it-IT" dirty="0" err="1"/>
              <a:t>measure</a:t>
            </a:r>
            <a:r>
              <a:rPr lang="it-IT" dirty="0"/>
              <a:t> of an </a:t>
            </a:r>
            <a:r>
              <a:rPr lang="it-IT" dirty="0" err="1"/>
              <a:t>indicator</a:t>
            </a:r>
            <a:r>
              <a:rPr lang="it-IT" dirty="0"/>
              <a:t> etc.)</a:t>
            </a: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Referential and footnotes metadata editing, coding and retrieving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3559177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399"/>
            <a:ext cx="11269308" cy="482917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In the legacy .Stat 7 </a:t>
            </a:r>
            <a:r>
              <a:rPr lang="en-US" dirty="0" err="1"/>
              <a:t>db</a:t>
            </a:r>
            <a:r>
              <a:rPr lang="en-US" dirty="0"/>
              <a:t> </a:t>
            </a:r>
            <a:r>
              <a:rPr lang="it-IT" dirty="0" err="1"/>
              <a:t>footnotes</a:t>
            </a:r>
            <a:r>
              <a:rPr lang="en-US" dirty="0"/>
              <a:t> were matched with the modalities of the </a:t>
            </a:r>
            <a:r>
              <a:rPr lang="en-US" dirty="0" err="1"/>
              <a:t>codelist</a:t>
            </a:r>
            <a:r>
              <a:rPr lang="en-US" dirty="0"/>
              <a:t> under the dimension of </a:t>
            </a:r>
            <a:r>
              <a:rPr lang="en-US" dirty="0" err="1"/>
              <a:t>anlysis</a:t>
            </a:r>
            <a:r>
              <a:rPr lang="en-US" dirty="0"/>
              <a:t>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In the legacy .Stat 7 </a:t>
            </a:r>
            <a:r>
              <a:rPr lang="en-US" dirty="0" err="1"/>
              <a:t>db</a:t>
            </a:r>
            <a:r>
              <a:rPr lang="en-US" dirty="0"/>
              <a:t> </a:t>
            </a:r>
            <a:r>
              <a:rPr lang="it-IT" dirty="0" err="1"/>
              <a:t>footnotes</a:t>
            </a:r>
            <a:r>
              <a:rPr lang="en-US" dirty="0"/>
              <a:t> modalities were not codified.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Retrieving footnotes required these actions</a:t>
            </a:r>
            <a:r>
              <a:rPr lang="it-IT" dirty="0"/>
              <a:t>: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/>
              <a:t>Create </a:t>
            </a:r>
            <a:r>
              <a:rPr lang="it-IT" dirty="0" err="1"/>
              <a:t>DSDs</a:t>
            </a:r>
            <a:r>
              <a:rPr lang="it-IT" dirty="0"/>
              <a:t> with </a:t>
            </a:r>
            <a:r>
              <a:rPr lang="it-IT" dirty="0" err="1"/>
              <a:t>attribute</a:t>
            </a:r>
            <a:r>
              <a:rPr lang="it-IT" dirty="0"/>
              <a:t> </a:t>
            </a:r>
            <a:r>
              <a:rPr lang="it-IT" dirty="0" err="1"/>
              <a:t>dimension</a:t>
            </a:r>
            <a:r>
              <a:rPr lang="it-IT" dirty="0"/>
              <a:t> </a:t>
            </a:r>
            <a:r>
              <a:rPr lang="it-IT" dirty="0" err="1"/>
              <a:t>associated</a:t>
            </a:r>
            <a:r>
              <a:rPr lang="it-IT" dirty="0"/>
              <a:t> to </a:t>
            </a:r>
            <a:r>
              <a:rPr lang="it-IT" dirty="0" err="1"/>
              <a:t>mandatory</a:t>
            </a:r>
            <a:r>
              <a:rPr lang="it-IT" dirty="0"/>
              <a:t> </a:t>
            </a:r>
            <a:r>
              <a:rPr lang="it-IT" dirty="0" err="1"/>
              <a:t>dimension</a:t>
            </a:r>
            <a:r>
              <a:rPr lang="it-IT" dirty="0"/>
              <a:t> (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shown</a:t>
            </a:r>
            <a:r>
              <a:rPr lang="it-IT" dirty="0"/>
              <a:t> </a:t>
            </a:r>
            <a:r>
              <a:rPr lang="it-IT" dirty="0" err="1"/>
              <a:t>before</a:t>
            </a:r>
            <a:r>
              <a:rPr lang="it-IT" dirty="0"/>
              <a:t>) 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/>
              <a:t>Download </a:t>
            </a:r>
            <a:r>
              <a:rPr lang="it-IT" dirty="0" err="1"/>
              <a:t>all</a:t>
            </a:r>
            <a:r>
              <a:rPr lang="it-IT" dirty="0"/>
              <a:t> the notes from the </a:t>
            </a:r>
            <a:r>
              <a:rPr lang="it-IT" dirty="0" err="1"/>
              <a:t>legacy</a:t>
            </a:r>
            <a:r>
              <a:rPr lang="it-IT" dirty="0"/>
              <a:t> data </a:t>
            </a:r>
            <a:r>
              <a:rPr lang="it-IT" dirty="0" err="1"/>
              <a:t>warehouse</a:t>
            </a:r>
            <a:r>
              <a:rPr lang="it-IT" dirty="0"/>
              <a:t> for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datacube</a:t>
            </a:r>
            <a:endParaRPr lang="it-IT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all</a:t>
            </a:r>
            <a:r>
              <a:rPr lang="it-IT" dirty="0"/>
              <a:t> the </a:t>
            </a:r>
            <a:r>
              <a:rPr lang="it-IT" dirty="0" err="1"/>
              <a:t>footnotes</a:t>
            </a:r>
            <a:r>
              <a:rPr lang="it-IT" dirty="0"/>
              <a:t> </a:t>
            </a:r>
            <a:r>
              <a:rPr lang="it-IT" dirty="0" err="1"/>
              <a:t>deleting</a:t>
            </a:r>
            <a:r>
              <a:rPr lang="it-IT" dirty="0"/>
              <a:t> </a:t>
            </a:r>
            <a:r>
              <a:rPr lang="it-IT" dirty="0" err="1"/>
              <a:t>duplication</a:t>
            </a:r>
            <a:r>
              <a:rPr lang="it-IT" dirty="0"/>
              <a:t> for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theme</a:t>
            </a:r>
            <a:r>
              <a:rPr lang="it-IT" dirty="0"/>
              <a:t> of </a:t>
            </a:r>
            <a:r>
              <a:rPr lang="it-IT" dirty="0" err="1"/>
              <a:t>analysis</a:t>
            </a:r>
            <a:r>
              <a:rPr lang="it-IT" dirty="0"/>
              <a:t> (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created</a:t>
            </a:r>
            <a:r>
              <a:rPr lang="it-IT" dirty="0"/>
              <a:t> a macro in VBA to </a:t>
            </a:r>
            <a:r>
              <a:rPr lang="it-IT" dirty="0" err="1"/>
              <a:t>easily</a:t>
            </a:r>
            <a:r>
              <a:rPr lang="it-IT" dirty="0"/>
              <a:t> compare notes in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cubes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highlight</a:t>
            </a:r>
            <a:r>
              <a:rPr lang="it-IT" dirty="0"/>
              <a:t> </a:t>
            </a:r>
            <a:r>
              <a:rPr lang="it-IT" dirty="0" err="1"/>
              <a:t>duplicates</a:t>
            </a:r>
            <a:r>
              <a:rPr lang="it-IT" dirty="0"/>
              <a:t> and </a:t>
            </a:r>
            <a:r>
              <a:rPr lang="it-IT" dirty="0" err="1"/>
              <a:t>differences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footnotes</a:t>
            </a:r>
            <a:r>
              <a:rPr lang="it-IT" dirty="0"/>
              <a:t>)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/>
              <a:t>Create a </a:t>
            </a:r>
            <a:r>
              <a:rPr lang="it-IT" dirty="0" err="1"/>
              <a:t>codelist</a:t>
            </a:r>
            <a:r>
              <a:rPr lang="it-IT" dirty="0"/>
              <a:t> note for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theme</a:t>
            </a:r>
            <a:r>
              <a:rPr lang="it-IT" dirty="0"/>
              <a:t> of </a:t>
            </a:r>
            <a:r>
              <a:rPr lang="it-IT" dirty="0" err="1"/>
              <a:t>analysis</a:t>
            </a:r>
            <a:endParaRPr lang="it-IT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/>
              <a:t>Code </a:t>
            </a:r>
            <a:r>
              <a:rPr lang="it-IT" dirty="0" err="1"/>
              <a:t>all</a:t>
            </a:r>
            <a:r>
              <a:rPr lang="it-IT" dirty="0"/>
              <a:t> the notes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Footnotes metadata editing, coding and retrieving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3347151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400"/>
            <a:ext cx="11269308" cy="443865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Match the </a:t>
            </a:r>
            <a:r>
              <a:rPr lang="it-IT" dirty="0" err="1"/>
              <a:t>mandatory</a:t>
            </a:r>
            <a:r>
              <a:rPr lang="it-IT" dirty="0"/>
              <a:t> </a:t>
            </a:r>
            <a:r>
              <a:rPr lang="it-IT" dirty="0" err="1"/>
              <a:t>dimension</a:t>
            </a:r>
            <a:r>
              <a:rPr lang="it-IT" dirty="0"/>
              <a:t> </a:t>
            </a:r>
            <a:r>
              <a:rPr lang="it-IT" dirty="0" err="1"/>
              <a:t>codelist</a:t>
            </a:r>
            <a:r>
              <a:rPr lang="it-IT" dirty="0"/>
              <a:t> code with the </a:t>
            </a:r>
            <a:r>
              <a:rPr lang="it-IT" dirty="0" err="1"/>
              <a:t>attribute</a:t>
            </a:r>
            <a:r>
              <a:rPr lang="it-IT" dirty="0"/>
              <a:t> </a:t>
            </a:r>
            <a:r>
              <a:rPr lang="it-IT" dirty="0" err="1"/>
              <a:t>dimension</a:t>
            </a:r>
            <a:r>
              <a:rPr lang="it-IT" dirty="0"/>
              <a:t> </a:t>
            </a:r>
            <a:r>
              <a:rPr lang="it-IT" dirty="0" err="1"/>
              <a:t>codelist</a:t>
            </a:r>
            <a:r>
              <a:rPr lang="it-IT" dirty="0"/>
              <a:t> code </a:t>
            </a:r>
            <a:r>
              <a:rPr lang="it-IT" dirty="0" err="1"/>
              <a:t>using</a:t>
            </a:r>
            <a:r>
              <a:rPr lang="it-IT" dirty="0"/>
              <a:t> M&amp;DM </a:t>
            </a:r>
            <a:r>
              <a:rPr lang="it-IT" dirty="0" err="1"/>
              <a:t>tools</a:t>
            </a: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FOOTNOTES ATTRIBUTE FILE EXAMPLE using M&amp;DM tools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Footnotes metadata editing, coding and retrieving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95" y="2232620"/>
            <a:ext cx="11269308" cy="3260934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8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977751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400"/>
            <a:ext cx="11269308" cy="443865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Reference </a:t>
            </a:r>
            <a:r>
              <a:rPr lang="it-IT" dirty="0" err="1"/>
              <a:t>metadata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template</a:t>
            </a:r>
            <a:r>
              <a:rPr lang="it-IT" dirty="0"/>
              <a:t> with general information </a:t>
            </a:r>
            <a:r>
              <a:rPr lang="it-IT" dirty="0" err="1"/>
              <a:t>related</a:t>
            </a:r>
            <a:r>
              <a:rPr lang="it-IT" dirty="0"/>
              <a:t> with the </a:t>
            </a:r>
            <a:r>
              <a:rPr lang="it-IT" dirty="0" err="1"/>
              <a:t>dataset</a:t>
            </a:r>
            <a:r>
              <a:rPr lang="it-IT" dirty="0"/>
              <a:t> (for </a:t>
            </a:r>
            <a:r>
              <a:rPr lang="it-IT" dirty="0" err="1"/>
              <a:t>example</a:t>
            </a:r>
            <a:r>
              <a:rPr lang="it-IT" dirty="0"/>
              <a:t> the data source, data </a:t>
            </a:r>
            <a:r>
              <a:rPr lang="it-IT" dirty="0" err="1"/>
              <a:t>characteristics</a:t>
            </a:r>
            <a:r>
              <a:rPr lang="it-IT" dirty="0"/>
              <a:t>, </a:t>
            </a:r>
            <a:r>
              <a:rPr lang="it-IT" dirty="0" err="1"/>
              <a:t>links</a:t>
            </a:r>
            <a:r>
              <a:rPr lang="it-IT" dirty="0"/>
              <a:t> etc.)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retrieve</a:t>
            </a:r>
            <a:r>
              <a:rPr lang="it-IT" dirty="0"/>
              <a:t> </a:t>
            </a:r>
            <a:r>
              <a:rPr lang="it-IT" dirty="0" err="1"/>
              <a:t>metadata</a:t>
            </a:r>
            <a:r>
              <a:rPr lang="it-IT" dirty="0"/>
              <a:t> </a:t>
            </a:r>
            <a:r>
              <a:rPr lang="it-IT" dirty="0" err="1"/>
              <a:t>template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considered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steps</a:t>
            </a:r>
            <a:r>
              <a:rPr lang="it-IT" dirty="0"/>
              <a:t>: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b="1" dirty="0"/>
              <a:t>STEP1</a:t>
            </a:r>
            <a:r>
              <a:rPr lang="it-IT" dirty="0"/>
              <a:t> – </a:t>
            </a:r>
            <a:r>
              <a:rPr lang="it-IT" dirty="0" err="1"/>
              <a:t>Metadata</a:t>
            </a:r>
            <a:r>
              <a:rPr lang="it-IT" dirty="0"/>
              <a:t> MSD: Create a </a:t>
            </a:r>
            <a:r>
              <a:rPr lang="it-IT" dirty="0" err="1"/>
              <a:t>Metada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in M&amp;DM </a:t>
            </a:r>
            <a:r>
              <a:rPr lang="it-IT" dirty="0" err="1"/>
              <a:t>defining</a:t>
            </a:r>
            <a:r>
              <a:rPr lang="it-IT" dirty="0"/>
              <a:t> the general </a:t>
            </a:r>
            <a:r>
              <a:rPr lang="it-IT" dirty="0" err="1"/>
              <a:t>template</a:t>
            </a:r>
            <a:r>
              <a:rPr lang="it-IT" dirty="0"/>
              <a:t> for </a:t>
            </a:r>
            <a:r>
              <a:rPr lang="it-IT" dirty="0" err="1"/>
              <a:t>each</a:t>
            </a:r>
            <a:r>
              <a:rPr lang="it-IT" dirty="0"/>
              <a:t> report.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The single report </a:t>
            </a:r>
            <a:r>
              <a:rPr lang="it-IT" dirty="0" err="1"/>
              <a:t>is</a:t>
            </a:r>
            <a:r>
              <a:rPr lang="it-IT" dirty="0"/>
              <a:t> an </a:t>
            </a:r>
            <a:r>
              <a:rPr lang="it-IT" dirty="0" err="1"/>
              <a:t>instance</a:t>
            </a:r>
            <a:r>
              <a:rPr lang="it-IT" dirty="0"/>
              <a:t> of the general </a:t>
            </a:r>
            <a:r>
              <a:rPr lang="it-IT" dirty="0" err="1"/>
              <a:t>template</a:t>
            </a:r>
            <a:r>
              <a:rPr lang="it-IT" dirty="0"/>
              <a:t>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450 report for the 450 </a:t>
            </a:r>
            <a:r>
              <a:rPr lang="it-IT" dirty="0" err="1"/>
              <a:t>datacube</a:t>
            </a:r>
            <a:r>
              <a:rPr lang="it-IT" dirty="0"/>
              <a:t> of </a:t>
            </a:r>
            <a:r>
              <a:rPr lang="it-IT" dirty="0" err="1"/>
              <a:t>IstatData</a:t>
            </a: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attached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report to </a:t>
            </a:r>
            <a:r>
              <a:rPr lang="it-IT" dirty="0" err="1"/>
              <a:t>all</a:t>
            </a:r>
            <a:r>
              <a:rPr lang="it-IT" dirty="0"/>
              <a:t> the </a:t>
            </a:r>
            <a:r>
              <a:rPr lang="it-IT" dirty="0" err="1"/>
              <a:t>dataflows</a:t>
            </a:r>
            <a:r>
              <a:rPr lang="it-IT" dirty="0"/>
              <a:t> of the cube </a:t>
            </a:r>
            <a:r>
              <a:rPr lang="it-IT" dirty="0" err="1"/>
              <a:t>using</a:t>
            </a:r>
            <a:r>
              <a:rPr lang="it-IT" dirty="0"/>
              <a:t> a link in the </a:t>
            </a:r>
            <a:r>
              <a:rPr lang="it-IT" dirty="0" err="1"/>
              <a:t>annotation</a:t>
            </a: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Reference metadata </a:t>
            </a:r>
            <a:r>
              <a:rPr lang="en-US" dirty="0" err="1"/>
              <a:t>tamplate</a:t>
            </a:r>
            <a:r>
              <a:rPr lang="en-US" dirty="0"/>
              <a:t> retrieving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CARLO BOSELLI - DATA BROWSER AND METADATA MANAGER: THE NEW DISSEMINATION PLATFORM FOR ISTAT AGGREGATE DATA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644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399"/>
            <a:ext cx="11269308" cy="482830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b="1" dirty="0"/>
              <a:t>STEP2</a:t>
            </a:r>
            <a:r>
              <a:rPr lang="it-IT" dirty="0"/>
              <a:t> –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downloaded</a:t>
            </a:r>
            <a:r>
              <a:rPr lang="it-IT" dirty="0"/>
              <a:t> </a:t>
            </a:r>
            <a:r>
              <a:rPr lang="it-IT" dirty="0" err="1"/>
              <a:t>all</a:t>
            </a:r>
            <a:r>
              <a:rPr lang="it-IT" dirty="0"/>
              <a:t> the </a:t>
            </a:r>
            <a:r>
              <a:rPr lang="it-IT" dirty="0" err="1"/>
              <a:t>reference</a:t>
            </a:r>
            <a:r>
              <a:rPr lang="it-IT" dirty="0"/>
              <a:t> </a:t>
            </a:r>
            <a:r>
              <a:rPr lang="it-IT" dirty="0" err="1"/>
              <a:t>metadata</a:t>
            </a:r>
            <a:r>
              <a:rPr lang="it-IT" dirty="0"/>
              <a:t> </a:t>
            </a:r>
            <a:r>
              <a:rPr lang="it-IT" dirty="0" err="1"/>
              <a:t>template</a:t>
            </a:r>
            <a:r>
              <a:rPr lang="it-IT" dirty="0"/>
              <a:t> of </a:t>
            </a:r>
            <a:r>
              <a:rPr lang="it-IT" dirty="0" err="1"/>
              <a:t>I.Stat</a:t>
            </a:r>
            <a:r>
              <a:rPr lang="it-IT" dirty="0"/>
              <a:t> (450 </a:t>
            </a:r>
            <a:r>
              <a:rPr lang="it-IT" dirty="0" err="1"/>
              <a:t>template</a:t>
            </a:r>
            <a:r>
              <a:rPr lang="it-IT" dirty="0"/>
              <a:t> in Excel format </a:t>
            </a:r>
            <a:r>
              <a:rPr lang="it-IT" dirty="0" err="1"/>
              <a:t>gathered</a:t>
            </a:r>
            <a:r>
              <a:rPr lang="it-IT" dirty="0"/>
              <a:t> in a folder)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created</a:t>
            </a:r>
            <a:r>
              <a:rPr lang="it-IT" dirty="0"/>
              <a:t> a macro in VBA to </a:t>
            </a:r>
            <a:r>
              <a:rPr lang="it-IT" dirty="0" err="1"/>
              <a:t>transform</a:t>
            </a:r>
            <a:r>
              <a:rPr lang="it-IT" dirty="0"/>
              <a:t> </a:t>
            </a:r>
            <a:r>
              <a:rPr lang="it-IT" dirty="0" err="1"/>
              <a:t>all</a:t>
            </a:r>
            <a:r>
              <a:rPr lang="it-IT" dirty="0"/>
              <a:t> the Excel </a:t>
            </a:r>
            <a:r>
              <a:rPr lang="it-IT" dirty="0" err="1"/>
              <a:t>files</a:t>
            </a:r>
            <a:r>
              <a:rPr lang="it-IT" dirty="0"/>
              <a:t> in </a:t>
            </a:r>
            <a:r>
              <a:rPr lang="it-IT" dirty="0" err="1"/>
              <a:t>json</a:t>
            </a:r>
            <a:r>
              <a:rPr lang="it-IT" dirty="0"/>
              <a:t> reports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uploaded</a:t>
            </a:r>
            <a:r>
              <a:rPr lang="it-IT" dirty="0"/>
              <a:t> the </a:t>
            </a:r>
            <a:r>
              <a:rPr lang="it-IT" dirty="0" err="1"/>
              <a:t>json</a:t>
            </a:r>
            <a:r>
              <a:rPr lang="it-IT" dirty="0"/>
              <a:t> file in the </a:t>
            </a:r>
            <a:r>
              <a:rPr lang="it-IT" dirty="0" err="1"/>
              <a:t>Metadata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Report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Reference metadata </a:t>
            </a:r>
            <a:r>
              <a:rPr lang="en-US" dirty="0" err="1"/>
              <a:t>tamplate</a:t>
            </a:r>
            <a:r>
              <a:rPr lang="en-US" dirty="0"/>
              <a:t> retrieving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1" y="3089162"/>
            <a:ext cx="2665566" cy="263103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7" name="Freccia a destra 6"/>
          <p:cNvSpPr/>
          <p:nvPr/>
        </p:nvSpPr>
        <p:spPr>
          <a:xfrm>
            <a:off x="3884766" y="4485664"/>
            <a:ext cx="2817340" cy="727393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4476372" y="4300998"/>
            <a:ext cx="163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VBA MACRO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2106" y="3089163"/>
            <a:ext cx="3476625" cy="2631036"/>
          </a:xfrm>
          <a:prstGeom prst="rect">
            <a:avLst/>
          </a:prstGeom>
          <a:ln w="22225">
            <a:solidFill>
              <a:schemeClr val="tx2"/>
            </a:solidFill>
          </a:ln>
        </p:spPr>
      </p:pic>
      <p:sp>
        <p:nvSpPr>
          <p:cNvPr id="11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088423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399"/>
            <a:ext cx="11269308" cy="447675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Foreign</a:t>
            </a:r>
            <a:r>
              <a:rPr lang="it-IT" dirty="0"/>
              <a:t> </a:t>
            </a:r>
            <a:r>
              <a:rPr lang="it-IT" dirty="0" err="1"/>
              <a:t>trade</a:t>
            </a:r>
            <a:r>
              <a:rPr lang="it-IT" dirty="0"/>
              <a:t> </a:t>
            </a:r>
            <a:r>
              <a:rPr lang="it-IT" dirty="0" err="1"/>
              <a:t>migration</a:t>
            </a:r>
            <a:r>
              <a:rPr lang="it-IT" dirty="0"/>
              <a:t> case </a:t>
            </a:r>
            <a:r>
              <a:rPr lang="it-IT" dirty="0" err="1"/>
              <a:t>study</a:t>
            </a: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/>
              <a:t>High </a:t>
            </a:r>
            <a:r>
              <a:rPr lang="it-IT" dirty="0" err="1"/>
              <a:t>storage</a:t>
            </a:r>
            <a:r>
              <a:rPr lang="it-IT" dirty="0"/>
              <a:t> </a:t>
            </a:r>
            <a:r>
              <a:rPr lang="it-IT" dirty="0" err="1"/>
              <a:t>capacity</a:t>
            </a:r>
            <a:r>
              <a:rPr lang="it-IT" dirty="0"/>
              <a:t> (More </a:t>
            </a:r>
            <a:r>
              <a:rPr lang="it-IT" dirty="0" err="1"/>
              <a:t>then</a:t>
            </a:r>
            <a:r>
              <a:rPr lang="it-IT" dirty="0"/>
              <a:t> 10 </a:t>
            </a:r>
            <a:r>
              <a:rPr lang="it-IT" dirty="0" err="1"/>
              <a:t>billion</a:t>
            </a:r>
            <a:r>
              <a:rPr lang="it-IT" dirty="0"/>
              <a:t> </a:t>
            </a:r>
            <a:r>
              <a:rPr lang="it-IT" dirty="0" err="1"/>
              <a:t>records</a:t>
            </a:r>
            <a:r>
              <a:rPr lang="it-IT" dirty="0"/>
              <a:t> of data;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datacubes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on M&amp;DM </a:t>
            </a:r>
            <a:r>
              <a:rPr lang="it-IT" dirty="0" err="1"/>
              <a:t>have</a:t>
            </a:r>
            <a:r>
              <a:rPr lang="it-IT" dirty="0"/>
              <a:t> more </a:t>
            </a:r>
            <a:r>
              <a:rPr lang="it-IT" dirty="0" err="1"/>
              <a:t>then</a:t>
            </a:r>
            <a:r>
              <a:rPr lang="it-IT" dirty="0"/>
              <a:t> 3 </a:t>
            </a:r>
            <a:r>
              <a:rPr lang="it-IT" dirty="0" err="1"/>
              <a:t>hundred</a:t>
            </a:r>
            <a:r>
              <a:rPr lang="it-IT" dirty="0"/>
              <a:t> </a:t>
            </a:r>
            <a:r>
              <a:rPr lang="it-IT" dirty="0" err="1"/>
              <a:t>million</a:t>
            </a:r>
            <a:r>
              <a:rPr lang="it-IT" dirty="0"/>
              <a:t> </a:t>
            </a:r>
            <a:r>
              <a:rPr lang="it-IT" dirty="0" err="1"/>
              <a:t>records</a:t>
            </a:r>
            <a:r>
              <a:rPr lang="it-IT" dirty="0"/>
              <a:t>) 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endParaRPr lang="it-IT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 err="1"/>
              <a:t>Starting</a:t>
            </a:r>
            <a:r>
              <a:rPr lang="it-IT" dirty="0"/>
              <a:t> from micro data                                                                                                                               </a:t>
            </a:r>
            <a:r>
              <a:rPr lang="it-IT" dirty="0" err="1"/>
              <a:t>Following</a:t>
            </a:r>
            <a:r>
              <a:rPr lang="it-IT" dirty="0"/>
              <a:t> the </a:t>
            </a:r>
            <a:r>
              <a:rPr lang="it-IT" dirty="0" err="1"/>
              <a:t>DSDs</a:t>
            </a:r>
            <a:r>
              <a:rPr lang="it-IT" dirty="0"/>
              <a:t> </a:t>
            </a:r>
            <a:r>
              <a:rPr lang="it-IT"/>
              <a:t>defined</a:t>
            </a:r>
            <a:r>
              <a:rPr lang="it-IT" dirty="0"/>
              <a:t> by the </a:t>
            </a:r>
            <a:r>
              <a:rPr lang="it-IT" dirty="0" err="1"/>
              <a:t>Dissemination</a:t>
            </a:r>
            <a:r>
              <a:rPr lang="it-IT" dirty="0"/>
              <a:t> </a:t>
            </a:r>
            <a:r>
              <a:rPr lang="it-IT" dirty="0" err="1"/>
              <a:t>Division</a:t>
            </a:r>
            <a:r>
              <a:rPr lang="it-IT" dirty="0"/>
              <a:t>, the IT </a:t>
            </a:r>
            <a:r>
              <a:rPr lang="it-IT" dirty="0" err="1"/>
              <a:t>Division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a </a:t>
            </a:r>
            <a:r>
              <a:rPr lang="it-IT" dirty="0" err="1"/>
              <a:t>generalized</a:t>
            </a:r>
            <a:r>
              <a:rPr lang="it-IT" dirty="0"/>
              <a:t> software CUBUS to produce aggregate data. CUBUS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by the IT </a:t>
            </a:r>
            <a:r>
              <a:rPr lang="it-IT" dirty="0" err="1"/>
              <a:t>Division</a:t>
            </a:r>
            <a:r>
              <a:rPr lang="it-IT" dirty="0"/>
              <a:t> (</a:t>
            </a:r>
            <a:r>
              <a:rPr lang="it-IT" dirty="0" err="1"/>
              <a:t>developed</a:t>
            </a:r>
            <a:r>
              <a:rPr lang="it-IT" dirty="0"/>
              <a:t> by Luca </a:t>
            </a:r>
            <a:r>
              <a:rPr lang="it-IT" dirty="0" err="1"/>
              <a:t>Ramadori</a:t>
            </a:r>
            <a:r>
              <a:rPr lang="it-IT" dirty="0"/>
              <a:t>)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endParaRPr lang="it-IT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dirty="0"/>
              <a:t>Data </a:t>
            </a:r>
            <a:r>
              <a:rPr lang="it-IT" dirty="0" err="1"/>
              <a:t>modelling</a:t>
            </a:r>
            <a:r>
              <a:rPr lang="it-IT" dirty="0"/>
              <a:t> </a:t>
            </a:r>
            <a:r>
              <a:rPr lang="it-IT" dirty="0" err="1"/>
              <a:t>solutions</a:t>
            </a:r>
            <a:r>
              <a:rPr lang="it-IT" dirty="0"/>
              <a:t>,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attribute</a:t>
            </a:r>
            <a:r>
              <a:rPr lang="it-IT" dirty="0"/>
              <a:t> </a:t>
            </a:r>
            <a:r>
              <a:rPr lang="it-IT" dirty="0" err="1"/>
              <a:t>files</a:t>
            </a:r>
            <a:r>
              <a:rPr lang="it-IT" dirty="0"/>
              <a:t> </a:t>
            </a:r>
            <a:r>
              <a:rPr lang="it-IT" dirty="0" err="1"/>
              <a:t>tools</a:t>
            </a:r>
            <a:r>
              <a:rPr lang="it-IT" dirty="0"/>
              <a:t>, for </a:t>
            </a:r>
            <a:r>
              <a:rPr lang="it-IT" dirty="0" err="1"/>
              <a:t>complex</a:t>
            </a:r>
            <a:r>
              <a:rPr lang="it-IT" dirty="0"/>
              <a:t> </a:t>
            </a:r>
            <a:r>
              <a:rPr lang="it-IT" dirty="0" err="1"/>
              <a:t>codelists</a:t>
            </a: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Solutions for data modelling using attributes and M&amp;MD tools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42654478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400"/>
            <a:ext cx="11269308" cy="443865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Complex</a:t>
            </a:r>
            <a:r>
              <a:rPr lang="it-IT" dirty="0"/>
              <a:t> </a:t>
            </a:r>
            <a:r>
              <a:rPr lang="it-IT" dirty="0" err="1"/>
              <a:t>codelist</a:t>
            </a:r>
            <a:r>
              <a:rPr lang="it-IT" dirty="0"/>
              <a:t>: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b="1" dirty="0"/>
              <a:t>GEONOMENCLATURE</a:t>
            </a:r>
            <a:r>
              <a:rPr lang="it-IT" dirty="0"/>
              <a:t> code list </a:t>
            </a:r>
            <a:r>
              <a:rPr lang="it-IT" dirty="0" err="1"/>
              <a:t>considering</a:t>
            </a:r>
            <a:r>
              <a:rPr lang="it-IT" dirty="0"/>
              <a:t>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alphabetic</a:t>
            </a:r>
            <a:r>
              <a:rPr lang="it-IT" dirty="0"/>
              <a:t> and </a:t>
            </a:r>
            <a:r>
              <a:rPr lang="it-IT" dirty="0" err="1"/>
              <a:t>numeric</a:t>
            </a:r>
            <a:r>
              <a:rPr lang="it-IT" dirty="0"/>
              <a:t> code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endParaRPr lang="it-IT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b="1" dirty="0"/>
              <a:t>COMBINED NOMENCLATURE </a:t>
            </a:r>
            <a:r>
              <a:rPr lang="it-IT" dirty="0" err="1"/>
              <a:t>codelist</a:t>
            </a:r>
            <a:r>
              <a:rPr lang="it-IT" dirty="0"/>
              <a:t> </a:t>
            </a:r>
            <a:r>
              <a:rPr lang="it-IT" dirty="0" err="1"/>
              <a:t>considering</a:t>
            </a:r>
            <a:r>
              <a:rPr lang="it-IT" dirty="0"/>
              <a:t> </a:t>
            </a:r>
            <a:r>
              <a:rPr lang="it-IT" dirty="0" err="1"/>
              <a:t>changes</a:t>
            </a:r>
            <a:r>
              <a:rPr lang="it-IT" dirty="0"/>
              <a:t> in </a:t>
            </a:r>
            <a:r>
              <a:rPr lang="it-IT" dirty="0" err="1"/>
              <a:t>product</a:t>
            </a:r>
            <a:r>
              <a:rPr lang="it-IT" dirty="0"/>
              <a:t> </a:t>
            </a:r>
            <a:r>
              <a:rPr lang="it-IT" dirty="0" err="1"/>
              <a:t>description</a:t>
            </a:r>
            <a:r>
              <a:rPr lang="it-IT" dirty="0"/>
              <a:t>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maintaining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code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Solutions for data modelling using attributes and M&amp;MD tools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1386639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arrotondato 9"/>
          <p:cNvSpPr/>
          <p:nvPr/>
        </p:nvSpPr>
        <p:spPr>
          <a:xfrm>
            <a:off x="522922" y="1297765"/>
            <a:ext cx="3639504" cy="4864909"/>
          </a:xfrm>
          <a:prstGeom prst="roundRect">
            <a:avLst>
              <a:gd name="adj" fmla="val 3144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t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A2A"/>
              </a:buClr>
              <a:buSzPct val="120000"/>
              <a:defRPr/>
            </a:pPr>
            <a:r>
              <a:rPr lang="it-I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</a:t>
            </a:r>
            <a:r>
              <a:rPr lang="it-I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r>
              <a:rPr lang="it-I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fontAlgn="t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A2A"/>
              </a:buClr>
              <a:buSzPct val="120000"/>
              <a:defRPr/>
            </a:pPr>
            <a:r>
              <a: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data </a:t>
            </a:r>
            <a:r>
              <a:rPr lang="it-IT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migration</a:t>
            </a:r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t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A2A"/>
              </a:buClr>
              <a:buSzPct val="120000"/>
              <a:defRPr/>
            </a:pPr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Defining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DSD, concepts and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codelists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mapping and loading, browser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customization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data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(Carlo Boselli, Giovanna Coiro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Virginia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Lacquaniti</a:t>
            </a:r>
            <a:r>
              <a:rPr lang="it-IT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Enrica </a:t>
            </a:r>
            <a:r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Massi, 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Federico Tocco)</a:t>
            </a:r>
          </a:p>
          <a:p>
            <a:pPr marL="285750" indent="-285750" algn="just"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IT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machine to machine support (Simone Coccia)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</p:spPr>
        <p:txBody>
          <a:bodyPr/>
          <a:lstStyle/>
          <a:p>
            <a:r>
              <a:rPr lang="it-IT" dirty="0"/>
              <a:t>ORGANISATIONAL STRUCTURE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4" name="Rettangolo arrotondato 13"/>
          <p:cNvSpPr/>
          <p:nvPr/>
        </p:nvSpPr>
        <p:spPr>
          <a:xfrm>
            <a:off x="6677024" y="3312324"/>
            <a:ext cx="5058333" cy="2850350"/>
          </a:xfrm>
          <a:prstGeom prst="roundRect">
            <a:avLst>
              <a:gd name="adj" fmla="val 3144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defRPr/>
            </a:pPr>
            <a:r>
              <a:rPr lang="it-I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</a:t>
            </a:r>
            <a:r>
              <a:rPr lang="it-I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endParaRPr lang="it-IT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Domain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involved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data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Statiscians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involved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production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under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Eurostat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as a combination of administrative and survey data)</a:t>
            </a:r>
            <a:endParaRPr lang="it-IT" dirty="0"/>
          </a:p>
        </p:txBody>
      </p:sp>
      <p:sp>
        <p:nvSpPr>
          <p:cNvPr id="11" name="Rettangolo arrotondato 10"/>
          <p:cNvSpPr/>
          <p:nvPr/>
        </p:nvSpPr>
        <p:spPr>
          <a:xfrm>
            <a:off x="6677025" y="1204832"/>
            <a:ext cx="5058334" cy="1900318"/>
          </a:xfrm>
          <a:prstGeom prst="roundRect">
            <a:avLst>
              <a:gd name="adj" fmla="val 3144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t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A2A"/>
              </a:buClr>
              <a:buSzPct val="120000"/>
              <a:defRPr/>
            </a:pPr>
            <a:r>
              <a:rPr lang="it-I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it-I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it-I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endParaRPr lang="it-IT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t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A2A"/>
              </a:buClr>
              <a:buSzPct val="120000"/>
              <a:defRPr/>
            </a:pPr>
            <a:r>
              <a: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software </a:t>
            </a:r>
            <a:r>
              <a:rPr lang="it-IT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t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A2A"/>
              </a:buClr>
              <a:buSzPct val="120000"/>
              <a:defRPr/>
            </a:pPr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M&amp; DM and Data Browser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t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servers</a:t>
            </a:r>
            <a:endParaRPr lang="it-IT" dirty="0"/>
          </a:p>
        </p:txBody>
      </p:sp>
      <p:sp>
        <p:nvSpPr>
          <p:cNvPr id="6" name="Freccia tridirezionale 5"/>
          <p:cNvSpPr/>
          <p:nvPr/>
        </p:nvSpPr>
        <p:spPr>
          <a:xfrm rot="16200000">
            <a:off x="4562475" y="2533651"/>
            <a:ext cx="1714500" cy="2057400"/>
          </a:xfrm>
          <a:prstGeom prst="leftRightUpArrow">
            <a:avLst>
              <a:gd name="adj1" fmla="val 7222"/>
              <a:gd name="adj2" fmla="val 2333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2219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152525"/>
            <a:ext cx="11269308" cy="512445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GENONOMENCLATURE </a:t>
            </a:r>
            <a:r>
              <a:rPr lang="it-IT" dirty="0" err="1"/>
              <a:t>codelist</a:t>
            </a:r>
            <a:r>
              <a:rPr lang="it-IT" dirty="0"/>
              <a:t>: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implemented</a:t>
            </a:r>
            <a:r>
              <a:rPr lang="it-IT" dirty="0"/>
              <a:t>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alphabetic</a:t>
            </a:r>
            <a:r>
              <a:rPr lang="it-IT" dirty="0"/>
              <a:t> and </a:t>
            </a:r>
            <a:r>
              <a:rPr lang="it-IT" dirty="0" err="1"/>
              <a:t>numeric</a:t>
            </a:r>
            <a:r>
              <a:rPr lang="it-IT" dirty="0"/>
              <a:t> code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b="1" dirty="0" err="1"/>
              <a:t>Exportation</a:t>
            </a:r>
            <a:r>
              <a:rPr lang="it-IT" b="1" dirty="0"/>
              <a:t> </a:t>
            </a:r>
            <a:r>
              <a:rPr lang="it-IT" b="1" dirty="0" err="1"/>
              <a:t>csv</a:t>
            </a:r>
            <a:r>
              <a:rPr lang="it-IT" b="1" dirty="0"/>
              <a:t> </a:t>
            </a:r>
            <a:r>
              <a:rPr lang="it-IT" b="1" dirty="0" err="1"/>
              <a:t>conteins</a:t>
            </a:r>
            <a:r>
              <a:rPr lang="it-IT" b="1" dirty="0"/>
              <a:t> </a:t>
            </a:r>
            <a:r>
              <a:rPr lang="it-IT" b="1" dirty="0" err="1"/>
              <a:t>both</a:t>
            </a:r>
            <a:r>
              <a:rPr lang="it-IT" b="1" dirty="0"/>
              <a:t> </a:t>
            </a:r>
            <a:r>
              <a:rPr lang="it-IT" b="1" dirty="0" err="1"/>
              <a:t>codes</a:t>
            </a:r>
            <a:r>
              <a:rPr lang="it-IT" b="1" dirty="0"/>
              <a:t> (</a:t>
            </a:r>
            <a:r>
              <a:rPr lang="it-IT" b="1" dirty="0" err="1"/>
              <a:t>alphabetic</a:t>
            </a:r>
            <a:r>
              <a:rPr lang="it-IT" b="1" dirty="0"/>
              <a:t> in the </a:t>
            </a:r>
            <a:r>
              <a:rPr lang="it-IT" b="1" dirty="0" err="1"/>
              <a:t>mandatory</a:t>
            </a:r>
            <a:r>
              <a:rPr lang="it-IT" b="1" dirty="0"/>
              <a:t> </a:t>
            </a:r>
            <a:r>
              <a:rPr lang="it-IT" b="1" dirty="0" err="1"/>
              <a:t>dimension</a:t>
            </a:r>
            <a:r>
              <a:rPr lang="it-IT" b="1" dirty="0"/>
              <a:t>, </a:t>
            </a:r>
            <a:r>
              <a:rPr lang="it-IT" b="1" dirty="0" err="1"/>
              <a:t>numeric</a:t>
            </a:r>
            <a:r>
              <a:rPr lang="it-IT" b="1" dirty="0"/>
              <a:t> in the </a:t>
            </a:r>
            <a:r>
              <a:rPr lang="it-IT" b="1" dirty="0" err="1"/>
              <a:t>attribute</a:t>
            </a:r>
            <a:r>
              <a:rPr lang="it-IT" b="1" dirty="0"/>
              <a:t> </a:t>
            </a:r>
            <a:r>
              <a:rPr lang="it-IT" b="1" dirty="0" err="1"/>
              <a:t>footnotes</a:t>
            </a:r>
            <a:r>
              <a:rPr lang="it-IT" b="1" dirty="0"/>
              <a:t> </a:t>
            </a:r>
            <a:r>
              <a:rPr lang="it-IT" b="1" dirty="0" err="1"/>
              <a:t>dimension</a:t>
            </a:r>
            <a:r>
              <a:rPr lang="it-IT" b="1" dirty="0"/>
              <a:t>)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b="1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b="1" dirty="0"/>
              <a:t>With </a:t>
            </a:r>
            <a:r>
              <a:rPr lang="it-IT" b="1" dirty="0" err="1"/>
              <a:t>this</a:t>
            </a:r>
            <a:r>
              <a:rPr lang="it-IT" b="1" dirty="0"/>
              <a:t> </a:t>
            </a:r>
            <a:r>
              <a:rPr lang="it-IT" b="1" dirty="0" err="1"/>
              <a:t>solution</a:t>
            </a:r>
            <a:r>
              <a:rPr lang="it-IT" b="1" dirty="0"/>
              <a:t> multiple </a:t>
            </a:r>
            <a:r>
              <a:rPr lang="it-IT" b="1" dirty="0" err="1"/>
              <a:t>codification</a:t>
            </a:r>
            <a:r>
              <a:rPr lang="it-IT" b="1" dirty="0"/>
              <a:t> can be </a:t>
            </a:r>
            <a:r>
              <a:rPr lang="it-IT" b="1" dirty="0" err="1"/>
              <a:t>represented</a:t>
            </a:r>
            <a:r>
              <a:rPr lang="it-IT" b="1" dirty="0"/>
              <a:t> in the </a:t>
            </a:r>
            <a:r>
              <a:rPr lang="it-IT" b="1" dirty="0" err="1"/>
              <a:t>same</a:t>
            </a:r>
            <a:r>
              <a:rPr lang="it-IT" b="1" dirty="0"/>
              <a:t> record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Solutions for data modelling using attributes and M&amp;MD tools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95" y="2507225"/>
            <a:ext cx="11269308" cy="325447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7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460381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400"/>
            <a:ext cx="11269308" cy="48387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Complex</a:t>
            </a:r>
            <a:r>
              <a:rPr lang="it-IT" dirty="0"/>
              <a:t> </a:t>
            </a:r>
            <a:r>
              <a:rPr lang="it-IT" dirty="0" err="1"/>
              <a:t>codelist</a:t>
            </a:r>
            <a:r>
              <a:rPr lang="it-IT" dirty="0"/>
              <a:t>:</a:t>
            </a:r>
          </a:p>
          <a:p>
            <a:pPr>
              <a:spcBef>
                <a:spcPts val="0"/>
              </a:spcBef>
              <a:defRPr/>
            </a:pPr>
            <a:r>
              <a:rPr lang="it-IT" dirty="0" err="1"/>
              <a:t>Geonomenclature</a:t>
            </a:r>
            <a:r>
              <a:rPr lang="it-IT" dirty="0"/>
              <a:t> code list </a:t>
            </a:r>
            <a:r>
              <a:rPr lang="it-IT" dirty="0" err="1"/>
              <a:t>considering</a:t>
            </a:r>
            <a:r>
              <a:rPr lang="it-IT" dirty="0"/>
              <a:t> </a:t>
            </a:r>
            <a:r>
              <a:rPr lang="it-IT" dirty="0" err="1"/>
              <a:t>changes</a:t>
            </a:r>
            <a:r>
              <a:rPr lang="it-IT" dirty="0"/>
              <a:t> in country </a:t>
            </a:r>
            <a:r>
              <a:rPr lang="it-IT" dirty="0" err="1"/>
              <a:t>description</a:t>
            </a:r>
            <a:r>
              <a:rPr lang="it-IT" dirty="0"/>
              <a:t> </a:t>
            </a:r>
            <a:r>
              <a:rPr lang="it-IT" dirty="0" err="1"/>
              <a:t>maintaining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code</a:t>
            </a:r>
          </a:p>
          <a:p>
            <a:pPr>
              <a:spcBef>
                <a:spcPts val="0"/>
              </a:spcBef>
              <a:defRPr/>
            </a:pPr>
            <a:r>
              <a:rPr lang="it-IT" dirty="0" err="1"/>
              <a:t>Combined</a:t>
            </a:r>
            <a:r>
              <a:rPr lang="it-IT" dirty="0"/>
              <a:t> Nomenclature </a:t>
            </a:r>
            <a:r>
              <a:rPr lang="it-IT" dirty="0" err="1"/>
              <a:t>codelist</a:t>
            </a:r>
            <a:r>
              <a:rPr lang="it-IT" dirty="0"/>
              <a:t> </a:t>
            </a:r>
            <a:r>
              <a:rPr lang="it-IT" dirty="0" err="1"/>
              <a:t>considering</a:t>
            </a:r>
            <a:r>
              <a:rPr lang="it-IT" dirty="0"/>
              <a:t> </a:t>
            </a:r>
            <a:r>
              <a:rPr lang="it-IT" dirty="0" err="1"/>
              <a:t>changes</a:t>
            </a:r>
            <a:r>
              <a:rPr lang="it-IT" dirty="0"/>
              <a:t> in </a:t>
            </a:r>
            <a:r>
              <a:rPr lang="it-IT" dirty="0" err="1"/>
              <a:t>product</a:t>
            </a:r>
            <a:r>
              <a:rPr lang="it-IT" dirty="0"/>
              <a:t> </a:t>
            </a:r>
            <a:r>
              <a:rPr lang="it-IT" dirty="0" err="1"/>
              <a:t>description</a:t>
            </a:r>
            <a:r>
              <a:rPr lang="it-IT" dirty="0"/>
              <a:t> </a:t>
            </a:r>
            <a:r>
              <a:rPr lang="it-IT" dirty="0" err="1"/>
              <a:t>maintaining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code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PROBLEM: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The </a:t>
            </a:r>
            <a:r>
              <a:rPr lang="it-IT" dirty="0" err="1"/>
              <a:t>official</a:t>
            </a:r>
            <a:r>
              <a:rPr lang="it-IT" dirty="0"/>
              <a:t> </a:t>
            </a:r>
            <a:r>
              <a:rPr lang="it-IT" dirty="0" err="1"/>
              <a:t>codelist</a:t>
            </a:r>
            <a:r>
              <a:rPr lang="it-IT" dirty="0"/>
              <a:t> </a:t>
            </a:r>
            <a:r>
              <a:rPr lang="it-IT" dirty="0" err="1"/>
              <a:t>manteins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code </a:t>
            </a:r>
            <a:r>
              <a:rPr lang="it-IT" dirty="0" err="1"/>
              <a:t>even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the </a:t>
            </a:r>
            <a:r>
              <a:rPr lang="it-IT" dirty="0" err="1"/>
              <a:t>description</a:t>
            </a:r>
            <a:r>
              <a:rPr lang="it-IT" dirty="0"/>
              <a:t> </a:t>
            </a:r>
            <a:r>
              <a:rPr lang="it-IT" dirty="0" err="1"/>
              <a:t>changes</a:t>
            </a:r>
            <a:r>
              <a:rPr lang="it-IT" dirty="0"/>
              <a:t> for a </a:t>
            </a:r>
            <a:r>
              <a:rPr lang="it-IT" dirty="0" err="1"/>
              <a:t>specific</a:t>
            </a:r>
            <a:r>
              <a:rPr lang="it-IT" dirty="0"/>
              <a:t> time </a:t>
            </a:r>
            <a:r>
              <a:rPr lang="it-IT" dirty="0" err="1"/>
              <a:t>range</a:t>
            </a:r>
            <a:r>
              <a:rPr lang="it-IT" dirty="0"/>
              <a:t>.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Example</a:t>
            </a:r>
            <a:r>
              <a:rPr lang="it-IT" dirty="0"/>
              <a:t> for the </a:t>
            </a:r>
            <a:r>
              <a:rPr lang="it-IT" dirty="0" err="1"/>
              <a:t>Combined</a:t>
            </a:r>
            <a:r>
              <a:rPr lang="it-IT" dirty="0"/>
              <a:t> Nomenclature: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[01069000] - from 2012 to 2022 - live </a:t>
            </a:r>
            <a:r>
              <a:rPr lang="it-IT" dirty="0" err="1"/>
              <a:t>animals</a:t>
            </a:r>
            <a:r>
              <a:rPr lang="it-IT" dirty="0"/>
              <a:t> (</a:t>
            </a:r>
            <a:r>
              <a:rPr lang="it-IT" dirty="0" err="1"/>
              <a:t>excl</a:t>
            </a:r>
            <a:r>
              <a:rPr lang="it-IT" dirty="0"/>
              <a:t>. </a:t>
            </a:r>
            <a:r>
              <a:rPr lang="it-IT" dirty="0" err="1"/>
              <a:t>mammals</a:t>
            </a:r>
            <a:r>
              <a:rPr lang="it-IT" dirty="0"/>
              <a:t>, </a:t>
            </a:r>
            <a:r>
              <a:rPr lang="it-IT" dirty="0" err="1"/>
              <a:t>reptiles</a:t>
            </a:r>
            <a:r>
              <a:rPr lang="it-IT" dirty="0"/>
              <a:t>, </a:t>
            </a:r>
            <a:r>
              <a:rPr lang="it-IT" dirty="0" err="1"/>
              <a:t>birds</a:t>
            </a:r>
            <a:r>
              <a:rPr lang="it-IT" dirty="0"/>
              <a:t>, </a:t>
            </a:r>
            <a:r>
              <a:rPr lang="it-IT" b="1" dirty="0" err="1">
                <a:solidFill>
                  <a:srgbClr val="EA3E3E"/>
                </a:solidFill>
              </a:rPr>
              <a:t>insects</a:t>
            </a:r>
            <a:r>
              <a:rPr lang="it-IT" dirty="0"/>
              <a:t>, </a:t>
            </a:r>
            <a:r>
              <a:rPr lang="it-IT" dirty="0" err="1"/>
              <a:t>fish</a:t>
            </a:r>
            <a:r>
              <a:rPr lang="it-IT" dirty="0"/>
              <a:t>, </a:t>
            </a:r>
            <a:r>
              <a:rPr lang="it-IT" dirty="0" err="1"/>
              <a:t>crustaceans</a:t>
            </a:r>
            <a:r>
              <a:rPr lang="it-IT" dirty="0"/>
              <a:t>, </a:t>
            </a:r>
            <a:r>
              <a:rPr lang="it-IT" dirty="0" err="1"/>
              <a:t>molluscs</a:t>
            </a:r>
            <a:r>
              <a:rPr lang="it-IT" dirty="0"/>
              <a:t> and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aquatic</a:t>
            </a:r>
            <a:r>
              <a:rPr lang="it-IT" dirty="0"/>
              <a:t> </a:t>
            </a:r>
            <a:r>
              <a:rPr lang="it-IT" dirty="0" err="1"/>
              <a:t>invertebrates</a:t>
            </a:r>
            <a:r>
              <a:rPr lang="it-IT" dirty="0"/>
              <a:t> and </a:t>
            </a:r>
            <a:r>
              <a:rPr lang="it-IT" dirty="0" err="1"/>
              <a:t>cultures</a:t>
            </a:r>
            <a:r>
              <a:rPr lang="it-IT" dirty="0"/>
              <a:t> of micro-</a:t>
            </a:r>
            <a:r>
              <a:rPr lang="it-IT" dirty="0" err="1"/>
              <a:t>organisms</a:t>
            </a:r>
            <a:r>
              <a:rPr lang="it-IT" dirty="0"/>
              <a:t>, etc.):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[01069000] - from 2002 to 2011 - live </a:t>
            </a:r>
            <a:r>
              <a:rPr lang="it-IT" dirty="0" err="1"/>
              <a:t>animals</a:t>
            </a:r>
            <a:r>
              <a:rPr lang="it-IT" dirty="0"/>
              <a:t> (</a:t>
            </a:r>
            <a:r>
              <a:rPr lang="it-IT" dirty="0" err="1"/>
              <a:t>excl</a:t>
            </a:r>
            <a:r>
              <a:rPr lang="it-IT" dirty="0"/>
              <a:t>. </a:t>
            </a:r>
            <a:r>
              <a:rPr lang="it-IT" dirty="0" err="1"/>
              <a:t>mammals</a:t>
            </a:r>
            <a:r>
              <a:rPr lang="it-IT" dirty="0"/>
              <a:t>, </a:t>
            </a:r>
            <a:r>
              <a:rPr lang="it-IT" dirty="0" err="1"/>
              <a:t>reptiles</a:t>
            </a:r>
            <a:r>
              <a:rPr lang="it-IT" dirty="0"/>
              <a:t>, </a:t>
            </a:r>
            <a:r>
              <a:rPr lang="it-IT" dirty="0" err="1"/>
              <a:t>birds</a:t>
            </a:r>
            <a:r>
              <a:rPr lang="it-IT" dirty="0"/>
              <a:t>, </a:t>
            </a:r>
            <a:r>
              <a:rPr lang="it-IT" dirty="0" err="1"/>
              <a:t>fish</a:t>
            </a:r>
            <a:r>
              <a:rPr lang="it-IT" dirty="0"/>
              <a:t>, </a:t>
            </a:r>
            <a:r>
              <a:rPr lang="it-IT" dirty="0" err="1"/>
              <a:t>crustaceans</a:t>
            </a:r>
            <a:r>
              <a:rPr lang="it-IT" dirty="0"/>
              <a:t>, </a:t>
            </a:r>
            <a:r>
              <a:rPr lang="it-IT" dirty="0" err="1"/>
              <a:t>molluscs</a:t>
            </a:r>
            <a:r>
              <a:rPr lang="it-IT" dirty="0"/>
              <a:t> and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aquatic</a:t>
            </a:r>
            <a:r>
              <a:rPr lang="it-IT" dirty="0"/>
              <a:t> </a:t>
            </a:r>
            <a:r>
              <a:rPr lang="it-IT" dirty="0" err="1"/>
              <a:t>invertebrates</a:t>
            </a:r>
            <a:r>
              <a:rPr lang="it-IT" dirty="0"/>
              <a:t> and </a:t>
            </a:r>
            <a:r>
              <a:rPr lang="it-IT" dirty="0" err="1"/>
              <a:t>cultures</a:t>
            </a:r>
            <a:r>
              <a:rPr lang="it-IT" dirty="0"/>
              <a:t> of micro-</a:t>
            </a:r>
            <a:r>
              <a:rPr lang="it-IT" dirty="0" err="1"/>
              <a:t>organisms</a:t>
            </a:r>
            <a:r>
              <a:rPr lang="it-IT" dirty="0"/>
              <a:t>, etc.)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Solutions for data modelling using attributes and M&amp;MD tools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311754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895" y="1295400"/>
            <a:ext cx="11269308" cy="443865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Solutions for data modelling using attributes and M&amp;MD tools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94" y="1809750"/>
            <a:ext cx="11163909" cy="4253416"/>
          </a:xfrm>
          <a:prstGeom prst="rect">
            <a:avLst/>
          </a:prstGeom>
        </p:spPr>
      </p:pic>
      <p:sp>
        <p:nvSpPr>
          <p:cNvPr id="8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 txBox="1">
            <a:spLocks/>
          </p:cNvSpPr>
          <p:nvPr/>
        </p:nvSpPr>
        <p:spPr bwMode="auto">
          <a:xfrm>
            <a:off x="468895" y="1295400"/>
            <a:ext cx="1126930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Bef>
                <a:spcPts val="0"/>
              </a:spcBef>
              <a:buFont typeface="Courier New" panose="02070309020205020404" pitchFamily="49" charset="0"/>
              <a:buNone/>
              <a:defRPr/>
            </a:pPr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result</a:t>
            </a:r>
            <a:r>
              <a:rPr lang="it-IT" dirty="0"/>
              <a:t> </a:t>
            </a:r>
            <a:r>
              <a:rPr lang="it-IT" dirty="0" err="1"/>
              <a:t>browsing</a:t>
            </a:r>
            <a:r>
              <a:rPr lang="it-IT" dirty="0"/>
              <a:t> data</a:t>
            </a:r>
          </a:p>
          <a:p>
            <a:pPr marL="0" indent="0" eaLnBrk="1" hangingPunct="1">
              <a:spcBef>
                <a:spcPts val="0"/>
              </a:spcBef>
              <a:buFont typeface="Courier New" panose="02070309020205020404" pitchFamily="49" charset="0"/>
              <a:buNone/>
              <a:defRPr/>
            </a:pPr>
            <a:endParaRPr lang="it-IT" dirty="0"/>
          </a:p>
          <a:p>
            <a:pPr marL="0" indent="0" eaLnBrk="1" hangingPunct="1">
              <a:spcBef>
                <a:spcPts val="0"/>
              </a:spcBef>
              <a:buFont typeface="Courier New" panose="02070309020205020404" pitchFamily="49" charset="0"/>
              <a:buNone/>
              <a:defRPr/>
            </a:pPr>
            <a:endParaRPr lang="it-IT" dirty="0"/>
          </a:p>
          <a:p>
            <a:pPr marL="0" indent="0" eaLnBrk="1" hangingPunct="1">
              <a:spcBef>
                <a:spcPts val="0"/>
              </a:spcBef>
              <a:buFont typeface="Courier New" panose="02070309020205020404" pitchFamily="49" charset="0"/>
              <a:buNone/>
              <a:defRPr/>
            </a:pPr>
            <a:endParaRPr lang="it-IT" dirty="0"/>
          </a:p>
          <a:p>
            <a:pPr marL="0" indent="0" eaLnBrk="1" hangingPunct="1">
              <a:spcBef>
                <a:spcPts val="0"/>
              </a:spcBef>
              <a:buFont typeface="Courier New" panose="02070309020205020404" pitchFamily="49" charset="0"/>
              <a:buNone/>
              <a:defRPr/>
            </a:pPr>
            <a:endParaRPr lang="it-IT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  <a:defRPr/>
            </a:pP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  <a:defRPr/>
            </a:pPr>
            <a:endParaRPr lang="it-IT" dirty="0"/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6508715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907821B-5649-449D-A1C2-3F67CA468A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52857493-CE83-4A58-B836-860B262B8C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CARLO BOSELLI | carlo.boselli@istat.it</a:t>
            </a:r>
          </a:p>
        </p:txBody>
      </p:sp>
    </p:spTree>
    <p:extLst>
      <p:ext uri="{BB962C8B-B14F-4D97-AF65-F5344CB8AC3E}">
        <p14:creationId xmlns:p14="http://schemas.microsoft.com/office/powerpoint/2010/main" val="197541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arrotondato 9"/>
          <p:cNvSpPr/>
          <p:nvPr/>
        </p:nvSpPr>
        <p:spPr>
          <a:xfrm>
            <a:off x="706628" y="2139436"/>
            <a:ext cx="3884422" cy="2381764"/>
          </a:xfrm>
          <a:prstGeom prst="roundRect">
            <a:avLst>
              <a:gd name="adj" fmla="val 3144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Systems to migrate to the new SDMX </a:t>
            </a:r>
            <a:r>
              <a:rPr lang="it-IT" dirty="0" err="1"/>
              <a:t>platform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Segnaposto testo 1"/>
          <p:cNvSpPr>
            <a:spLocks noGrp="1"/>
          </p:cNvSpPr>
          <p:nvPr>
            <p:ph type="body" idx="1"/>
          </p:nvPr>
        </p:nvSpPr>
        <p:spPr>
          <a:xfrm>
            <a:off x="6235585" y="1515265"/>
            <a:ext cx="5502618" cy="4406169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it-IT" altLang="it-IT" b="1" dirty="0"/>
              <a:t>Single </a:t>
            </a:r>
            <a:r>
              <a:rPr lang="it-IT" altLang="it-IT" b="1" dirty="0" err="1"/>
              <a:t>platform</a:t>
            </a:r>
            <a:r>
              <a:rPr lang="it-IT" altLang="it-IT" b="1" dirty="0"/>
              <a:t> </a:t>
            </a:r>
            <a:r>
              <a:rPr lang="it-IT" altLang="it-IT" b="1" dirty="0" err="1"/>
              <a:t>based</a:t>
            </a:r>
            <a:r>
              <a:rPr lang="it-IT" altLang="it-IT" b="1" dirty="0"/>
              <a:t> on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it-IT" altLang="it-IT" b="1" dirty="0"/>
              <a:t>M&amp;DM and DATA BROWSER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it-IT" altLang="it-IT" b="1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altLang="it-IT" b="1" dirty="0" err="1"/>
              <a:t>IstatData</a:t>
            </a:r>
            <a:r>
              <a:rPr lang="it-IT" altLang="it-IT" dirty="0"/>
              <a:t> - </a:t>
            </a:r>
            <a:r>
              <a:rPr lang="en-US" altLang="it-IT" dirty="0"/>
              <a:t>The Italian National Institute of Statistics data warehouse (</a:t>
            </a:r>
            <a:r>
              <a:rPr lang="en-US" altLang="it-IT" dirty="0">
                <a:hlinkClick r:id="rId2"/>
              </a:rPr>
              <a:t>h</a:t>
            </a:r>
            <a:r>
              <a:rPr lang="it-IT" altLang="it-IT" dirty="0">
                <a:hlinkClick r:id="rId2"/>
              </a:rPr>
              <a:t>ttps://esploradati.istat.it</a:t>
            </a:r>
            <a:r>
              <a:rPr lang="it-IT" altLang="it-IT" dirty="0"/>
              <a:t>). More </a:t>
            </a:r>
            <a:r>
              <a:rPr lang="it-IT" altLang="it-IT" dirty="0" err="1"/>
              <a:t>then</a:t>
            </a:r>
            <a:r>
              <a:rPr lang="it-IT" altLang="it-IT" dirty="0"/>
              <a:t> 450 </a:t>
            </a:r>
            <a:r>
              <a:rPr lang="it-IT" altLang="it-IT" dirty="0" err="1" smtClean="0"/>
              <a:t>datacubes</a:t>
            </a:r>
            <a:r>
              <a:rPr lang="it-IT" altLang="it-IT" dirty="0" smtClean="0"/>
              <a:t> </a:t>
            </a:r>
            <a:r>
              <a:rPr lang="it-IT" altLang="it-IT" dirty="0"/>
              <a:t>– </a:t>
            </a:r>
            <a:r>
              <a:rPr lang="it-IT" altLang="it-IT" b="1" dirty="0"/>
              <a:t>2 </a:t>
            </a:r>
            <a:r>
              <a:rPr lang="it-IT" altLang="it-IT" b="1" dirty="0" err="1"/>
              <a:t>billion</a:t>
            </a:r>
            <a:r>
              <a:rPr lang="it-IT" altLang="it-IT" b="1" dirty="0"/>
              <a:t> of data </a:t>
            </a:r>
            <a:r>
              <a:rPr lang="it-IT" altLang="it-IT" b="1" dirty="0" err="1"/>
              <a:t>records</a:t>
            </a:r>
            <a:endParaRPr lang="it-IT" altLang="it-IT" b="1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altLang="it-IT" b="1" dirty="0" err="1"/>
              <a:t>External</a:t>
            </a:r>
            <a:r>
              <a:rPr lang="it-IT" altLang="it-IT" b="1" dirty="0"/>
              <a:t> </a:t>
            </a:r>
            <a:r>
              <a:rPr lang="it-IT" altLang="it-IT" b="1" dirty="0" err="1"/>
              <a:t>Trade</a:t>
            </a:r>
            <a:r>
              <a:rPr lang="it-IT" altLang="it-IT" b="1" dirty="0"/>
              <a:t> </a:t>
            </a:r>
            <a:r>
              <a:rPr lang="it-IT" altLang="it-IT" b="1" dirty="0" err="1"/>
              <a:t>statistics</a:t>
            </a:r>
            <a:r>
              <a:rPr lang="it-IT" altLang="it-IT" b="1" dirty="0"/>
              <a:t> (Beta </a:t>
            </a:r>
            <a:r>
              <a:rPr lang="it-IT" altLang="it-IT" b="1" dirty="0" err="1"/>
              <a:t>version</a:t>
            </a:r>
            <a:r>
              <a:rPr lang="it-IT" altLang="it-IT" b="1" dirty="0"/>
              <a:t>) </a:t>
            </a:r>
            <a:r>
              <a:rPr lang="it-IT" altLang="it-IT" dirty="0"/>
              <a:t>(</a:t>
            </a:r>
            <a:r>
              <a:rPr lang="it-IT" altLang="it-IT" dirty="0">
                <a:hlinkClick r:id="rId3"/>
              </a:rPr>
              <a:t>https://esploradati.istat.it/coeweb</a:t>
            </a:r>
            <a:r>
              <a:rPr lang="it-IT" altLang="it-IT" dirty="0"/>
              <a:t>) . More </a:t>
            </a:r>
            <a:r>
              <a:rPr lang="it-IT" altLang="it-IT" dirty="0" err="1"/>
              <a:t>then</a:t>
            </a:r>
            <a:r>
              <a:rPr lang="it-IT" altLang="it-IT" dirty="0"/>
              <a:t> 47 </a:t>
            </a:r>
            <a:r>
              <a:rPr lang="it-IT" altLang="it-IT" dirty="0" err="1" smtClean="0"/>
              <a:t>datacubes</a:t>
            </a:r>
            <a:r>
              <a:rPr lang="it-IT" altLang="it-IT" dirty="0" smtClean="0"/>
              <a:t> </a:t>
            </a:r>
            <a:r>
              <a:rPr lang="it-IT" altLang="it-IT" dirty="0"/>
              <a:t>–</a:t>
            </a:r>
            <a:r>
              <a:rPr lang="it-IT" altLang="it-IT" b="1" dirty="0"/>
              <a:t>10 </a:t>
            </a:r>
            <a:r>
              <a:rPr lang="it-IT" altLang="it-IT" b="1" dirty="0" err="1"/>
              <a:t>billion</a:t>
            </a:r>
            <a:r>
              <a:rPr lang="it-IT" altLang="it-IT" b="1" dirty="0"/>
              <a:t> of data </a:t>
            </a:r>
            <a:r>
              <a:rPr lang="it-IT" altLang="it-IT" b="1" dirty="0" err="1"/>
              <a:t>records</a:t>
            </a:r>
            <a:endParaRPr lang="it-IT" altLang="it-IT" b="1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it-IT" b="1" dirty="0"/>
              <a:t>Permanent census of population and housing </a:t>
            </a:r>
            <a:r>
              <a:rPr lang="en-US" altLang="it-IT" dirty="0"/>
              <a:t>(</a:t>
            </a:r>
            <a:r>
              <a:rPr lang="en-US" altLang="it-IT" dirty="0">
                <a:hlinkClick r:id="rId4"/>
              </a:rPr>
              <a:t>https://esploradati.censimentopopolazione.istat.it</a:t>
            </a:r>
            <a:r>
              <a:rPr lang="en-US" altLang="it-IT" dirty="0"/>
              <a:t>)</a:t>
            </a:r>
            <a:endParaRPr lang="it-IT" alt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alt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alt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altLang="it-IT" dirty="0"/>
          </a:p>
          <a:p>
            <a:pPr marL="0" indent="0">
              <a:spcBef>
                <a:spcPts val="0"/>
              </a:spcBef>
              <a:buNone/>
              <a:defRPr/>
            </a:pPr>
            <a:endParaRPr lang="it-IT" altLang="it-IT" dirty="0"/>
          </a:p>
        </p:txBody>
      </p:sp>
      <p:sp>
        <p:nvSpPr>
          <p:cNvPr id="7" name="Segnaposto testo 6">
            <a:extLst>
              <a:ext uri="{FF2B5EF4-FFF2-40B4-BE49-F238E27FC236}">
                <a16:creationId xmlns="" xmlns:a16="http://schemas.microsoft.com/office/drawing/2014/main" id="{5F8F062E-2E8A-E846-8EB4-A4C71AC94CC2}"/>
              </a:ext>
            </a:extLst>
          </p:cNvPr>
          <p:cNvSpPr txBox="1">
            <a:spLocks/>
          </p:cNvSpPr>
          <p:nvPr/>
        </p:nvSpPr>
        <p:spPr>
          <a:xfrm>
            <a:off x="736630" y="1204470"/>
            <a:ext cx="4129964" cy="45520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Istat </a:t>
            </a:r>
            <a:r>
              <a:rPr lang="it-IT" alt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legacy</a:t>
            </a:r>
            <a:r>
              <a:rPr lang="it-IT" alt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lang="it-IT" alt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aggregate data </a:t>
            </a:r>
            <a:r>
              <a:rPr lang="it-IT" alt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</a:t>
            </a:r>
            <a:endParaRPr lang="it-IT" altLang="it-I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endParaRPr lang="it-IT" altLang="it-IT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endParaRPr lang="it-IT" altLang="it-IT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I.Stat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defTabSz="45720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Permanent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Census</a:t>
            </a:r>
            <a:endParaRPr lang="it-IT" altLang="it-IT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Thematic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Youth.Stat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Elders.Stat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HumanCapital.Stat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ViolenceAgainstWomen.Stat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…)</a:t>
            </a:r>
          </a:p>
          <a:p>
            <a:pPr marL="285750" indent="-285750" defTabSz="45720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COEWEB (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defTabSz="45720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it-IT" altLang="it-IT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warehouse</a:t>
            </a:r>
            <a:endParaRPr lang="it-IT" altLang="it-IT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it-IT" altLang="it-I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ccia in giù 7"/>
          <p:cNvSpPr/>
          <p:nvPr/>
        </p:nvSpPr>
        <p:spPr>
          <a:xfrm rot="16200000">
            <a:off x="4875640" y="2715478"/>
            <a:ext cx="1170723" cy="12699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arrotondato 8"/>
          <p:cNvSpPr/>
          <p:nvPr/>
        </p:nvSpPr>
        <p:spPr>
          <a:xfrm>
            <a:off x="468895" y="1204469"/>
            <a:ext cx="4357105" cy="4698022"/>
          </a:xfrm>
          <a:prstGeom prst="roundRect">
            <a:avLst>
              <a:gd name="adj" fmla="val 3144"/>
            </a:avLst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000188" y="2139438"/>
            <a:ext cx="196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.Stat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Tecnology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6126002" y="1204469"/>
            <a:ext cx="5642203" cy="4698022"/>
          </a:xfrm>
          <a:prstGeom prst="roundRect">
            <a:avLst>
              <a:gd name="adj" fmla="val 3144"/>
            </a:avLst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483332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>
          <a:xfrm>
            <a:off x="7463648" y="1964828"/>
            <a:ext cx="4274555" cy="3451221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For the .Stat migration to </a:t>
            </a:r>
            <a:r>
              <a:rPr lang="en-US" dirty="0" err="1"/>
              <a:t>IstatData</a:t>
            </a:r>
            <a:r>
              <a:rPr lang="en-US" dirty="0"/>
              <a:t> we are in </a:t>
            </a:r>
            <a:r>
              <a:rPr lang="en-US" b="1" dirty="0"/>
              <a:t>placement number 4</a:t>
            </a:r>
            <a:r>
              <a:rPr lang="en-US" dirty="0"/>
              <a:t>:</a:t>
            </a:r>
          </a:p>
          <a:p>
            <a:pPr marL="0">
              <a:spcAft>
                <a:spcPts val="0"/>
              </a:spcAft>
            </a:pPr>
            <a:r>
              <a:rPr lang="en-US" dirty="0"/>
              <a:t>Huge number of </a:t>
            </a:r>
            <a:r>
              <a:rPr lang="en-US" dirty="0" err="1" smtClean="0"/>
              <a:t>datacubes</a:t>
            </a:r>
            <a:r>
              <a:rPr lang="en-US" dirty="0" smtClean="0"/>
              <a:t> </a:t>
            </a:r>
            <a:r>
              <a:rPr lang="en-US" dirty="0"/>
              <a:t>and data records, high level of semantic activity</a:t>
            </a:r>
          </a:p>
          <a:p>
            <a:pPr marL="0">
              <a:spcAft>
                <a:spcPts val="0"/>
              </a:spcAft>
            </a:pPr>
            <a:r>
              <a:rPr lang="en-US" dirty="0"/>
              <a:t>Concepts interpretation and codification</a:t>
            </a:r>
          </a:p>
          <a:p>
            <a:pPr marL="0">
              <a:spcAft>
                <a:spcPts val="0"/>
              </a:spcAft>
            </a:pPr>
            <a:r>
              <a:rPr lang="en-US" dirty="0"/>
              <a:t>Attribute footnotes editing and codification </a:t>
            </a:r>
          </a:p>
          <a:p>
            <a:pPr marL="0">
              <a:spcAft>
                <a:spcPts val="0"/>
              </a:spcAft>
            </a:pPr>
            <a:r>
              <a:rPr lang="en-US" dirty="0"/>
              <a:t>Solutions for </a:t>
            </a:r>
            <a:r>
              <a:rPr lang="en-US" dirty="0" smtClean="0"/>
              <a:t>automate </a:t>
            </a:r>
            <a:r>
              <a:rPr lang="en-US" dirty="0"/>
              <a:t>processes </a:t>
            </a:r>
          </a:p>
          <a:p>
            <a:pPr marL="0">
              <a:spcAft>
                <a:spcPts val="0"/>
              </a:spcAft>
            </a:pPr>
            <a:r>
              <a:rPr lang="en-US" dirty="0"/>
              <a:t>High effort for dataflow creation and customization</a:t>
            </a:r>
          </a:p>
          <a:p>
            <a:pPr marL="0">
              <a:spcAft>
                <a:spcPts val="0"/>
              </a:spcAft>
            </a:pPr>
            <a:r>
              <a:rPr lang="en-US" dirty="0"/>
              <a:t>High complexity in data modelling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Data </a:t>
            </a:r>
            <a:r>
              <a:rPr lang="it-IT" dirty="0" err="1"/>
              <a:t>migration</a:t>
            </a:r>
            <a:r>
              <a:rPr lang="it-IT" dirty="0"/>
              <a:t>: </a:t>
            </a:r>
            <a:r>
              <a:rPr lang="it-IT" dirty="0" err="1"/>
              <a:t>Context</a:t>
            </a:r>
            <a:r>
              <a:rPr lang="it-IT" dirty="0"/>
              <a:t> and </a:t>
            </a:r>
            <a:r>
              <a:rPr lang="it-IT" dirty="0" err="1"/>
              <a:t>Strategies</a:t>
            </a:r>
            <a:r>
              <a:rPr lang="it-IT" dirty="0"/>
              <a:t>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Rettangolo 5"/>
          <p:cNvSpPr/>
          <p:nvPr/>
        </p:nvSpPr>
        <p:spPr>
          <a:xfrm>
            <a:off x="1226868" y="1254129"/>
            <a:ext cx="2907618" cy="197167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Data Copy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High </a:t>
            </a:r>
            <a:r>
              <a:rPr lang="it-IT" dirty="0" err="1">
                <a:solidFill>
                  <a:schemeClr val="tx1"/>
                </a:solidFill>
              </a:rPr>
              <a:t>storage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capacity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Short processing time</a:t>
            </a:r>
          </a:p>
        </p:txBody>
      </p:sp>
      <p:sp>
        <p:nvSpPr>
          <p:cNvPr id="7" name="Rettangolo 6"/>
          <p:cNvSpPr/>
          <p:nvPr/>
        </p:nvSpPr>
        <p:spPr>
          <a:xfrm>
            <a:off x="4141518" y="1254129"/>
            <a:ext cx="2907618" cy="197167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High </a:t>
            </a:r>
            <a:r>
              <a:rPr lang="it-IT" dirty="0" err="1">
                <a:solidFill>
                  <a:schemeClr val="tx1"/>
                </a:solidFill>
              </a:rPr>
              <a:t>complexity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Human </a:t>
            </a:r>
            <a:r>
              <a:rPr lang="it-IT" dirty="0" err="1">
                <a:solidFill>
                  <a:schemeClr val="tx1"/>
                </a:solidFill>
              </a:rPr>
              <a:t>interpretation</a:t>
            </a:r>
            <a:r>
              <a:rPr lang="it-IT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High </a:t>
            </a:r>
            <a:r>
              <a:rPr lang="it-IT" dirty="0" err="1">
                <a:solidFill>
                  <a:schemeClr val="tx1"/>
                </a:solidFill>
              </a:rPr>
              <a:t>storage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capacity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High </a:t>
            </a:r>
            <a:r>
              <a:rPr lang="it-IT" dirty="0" err="1">
                <a:solidFill>
                  <a:schemeClr val="tx1"/>
                </a:solidFill>
              </a:rPr>
              <a:t>effort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Long processing time</a:t>
            </a:r>
          </a:p>
        </p:txBody>
      </p:sp>
      <p:sp>
        <p:nvSpPr>
          <p:cNvPr id="8" name="Rettangolo 7"/>
          <p:cNvSpPr/>
          <p:nvPr/>
        </p:nvSpPr>
        <p:spPr>
          <a:xfrm>
            <a:off x="1226868" y="3225800"/>
            <a:ext cx="2907618" cy="2008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Data Copy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Short processing time</a:t>
            </a:r>
          </a:p>
        </p:txBody>
      </p:sp>
      <p:sp>
        <p:nvSpPr>
          <p:cNvPr id="9" name="Rettangolo 8"/>
          <p:cNvSpPr/>
          <p:nvPr/>
        </p:nvSpPr>
        <p:spPr>
          <a:xfrm>
            <a:off x="4141518" y="3246904"/>
            <a:ext cx="2907618" cy="198700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High </a:t>
            </a:r>
            <a:r>
              <a:rPr lang="it-IT" dirty="0" err="1">
                <a:solidFill>
                  <a:schemeClr val="tx1"/>
                </a:solidFill>
              </a:rPr>
              <a:t>complexity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Human </a:t>
            </a:r>
            <a:r>
              <a:rPr lang="it-IT" dirty="0" err="1">
                <a:solidFill>
                  <a:schemeClr val="tx1"/>
                </a:solidFill>
              </a:rPr>
              <a:t>interpretation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Medium/Long processing time </a:t>
            </a:r>
          </a:p>
        </p:txBody>
      </p:sp>
      <p:sp>
        <p:nvSpPr>
          <p:cNvPr id="11" name="CasellaDiTesto 10"/>
          <p:cNvSpPr txBox="1"/>
          <p:nvPr/>
        </p:nvSpPr>
        <p:spPr>
          <a:xfrm rot="16200000">
            <a:off x="-1038535" y="3232041"/>
            <a:ext cx="338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records</a:t>
            </a:r>
            <a:r>
              <a:rPr lang="it-IT" dirty="0"/>
              <a:t> and </a:t>
            </a:r>
            <a:r>
              <a:rPr lang="it-IT" dirty="0" err="1" smtClean="0"/>
              <a:t>datacubes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484094" y="5286117"/>
            <a:ext cx="5218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Semantic</a:t>
            </a:r>
            <a:r>
              <a:rPr lang="it-IT" sz="2000" dirty="0"/>
              <a:t> </a:t>
            </a:r>
            <a:r>
              <a:rPr lang="it-IT" sz="2000" dirty="0" err="1"/>
              <a:t>activity</a:t>
            </a:r>
            <a:r>
              <a:rPr lang="it-IT" sz="2000" dirty="0"/>
              <a:t>: data </a:t>
            </a:r>
            <a:r>
              <a:rPr lang="it-IT" sz="2000" dirty="0" err="1"/>
              <a:t>modelling</a:t>
            </a:r>
            <a:r>
              <a:rPr lang="it-IT" sz="2000" dirty="0"/>
              <a:t> and </a:t>
            </a:r>
            <a:r>
              <a:rPr lang="it-IT" sz="2000" dirty="0" err="1"/>
              <a:t>codification</a:t>
            </a:r>
            <a:endParaRPr lang="it-IT" sz="2000" dirty="0"/>
          </a:p>
        </p:txBody>
      </p:sp>
      <p:sp>
        <p:nvSpPr>
          <p:cNvPr id="14" name="Freccia in su 13"/>
          <p:cNvSpPr/>
          <p:nvPr/>
        </p:nvSpPr>
        <p:spPr>
          <a:xfrm rot="5400000">
            <a:off x="3985144" y="2878439"/>
            <a:ext cx="305716" cy="5822268"/>
          </a:xfrm>
          <a:prstGeom prst="upArrow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85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1362498" y="3367005"/>
            <a:ext cx="39052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1362497" y="1358900"/>
            <a:ext cx="39052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4218105" y="3367005"/>
            <a:ext cx="39052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218232" y="1340518"/>
            <a:ext cx="40469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" name="Freccia circolare a destra 9"/>
          <p:cNvSpPr/>
          <p:nvPr/>
        </p:nvSpPr>
        <p:spPr>
          <a:xfrm rot="5400000" flipV="1">
            <a:off x="6851426" y="522248"/>
            <a:ext cx="980621" cy="166026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9" name="Freccia in su 18"/>
          <p:cNvSpPr/>
          <p:nvPr/>
        </p:nvSpPr>
        <p:spPr>
          <a:xfrm>
            <a:off x="845259" y="1180964"/>
            <a:ext cx="305716" cy="4052942"/>
          </a:xfrm>
          <a:prstGeom prst="upArrow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85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1592771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8895" y="529636"/>
            <a:ext cx="11269308" cy="358560"/>
          </a:xfrm>
        </p:spPr>
        <p:txBody>
          <a:bodyPr/>
          <a:lstStyle/>
          <a:p>
            <a:r>
              <a:rPr lang="it-IT" sz="2400" dirty="0"/>
              <a:t>Data </a:t>
            </a:r>
            <a:r>
              <a:rPr lang="it-IT" sz="2400" dirty="0" err="1"/>
              <a:t>migration</a:t>
            </a:r>
            <a:r>
              <a:rPr lang="it-IT" sz="2400" dirty="0"/>
              <a:t>: </a:t>
            </a:r>
            <a:r>
              <a:rPr lang="it-IT" sz="2400" dirty="0" err="1"/>
              <a:t>Context</a:t>
            </a:r>
            <a:r>
              <a:rPr lang="it-IT" sz="2400" dirty="0"/>
              <a:t> and </a:t>
            </a:r>
            <a:r>
              <a:rPr lang="it-IT" sz="2400" dirty="0" err="1"/>
              <a:t>Strategies</a:t>
            </a:r>
            <a:r>
              <a:rPr lang="it-IT" sz="2400" dirty="0"/>
              <a:t>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6" name="Segnaposto testo 1"/>
          <p:cNvSpPr txBox="1">
            <a:spLocks/>
          </p:cNvSpPr>
          <p:nvPr/>
        </p:nvSpPr>
        <p:spPr bwMode="auto">
          <a:xfrm>
            <a:off x="468895" y="1275560"/>
            <a:ext cx="3684361" cy="410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Courier New" panose="02070309020205020404" pitchFamily="49" charset="0"/>
              <a:buNone/>
            </a:pPr>
            <a:r>
              <a:rPr lang="it-IT" b="1" dirty="0" err="1"/>
              <a:t>Process</a:t>
            </a:r>
            <a:r>
              <a:rPr lang="it-IT" b="1" dirty="0"/>
              <a:t> </a:t>
            </a:r>
            <a:r>
              <a:rPr lang="it-IT" b="1" dirty="0" err="1"/>
              <a:t>approach</a:t>
            </a:r>
            <a:r>
              <a:rPr lang="it-IT" b="1" dirty="0"/>
              <a:t> (Deming </a:t>
            </a:r>
            <a:r>
              <a:rPr lang="it-IT" b="1" dirty="0" err="1"/>
              <a:t>cycle</a:t>
            </a:r>
            <a:r>
              <a:rPr lang="it-IT" b="1" dirty="0"/>
              <a:t>)</a:t>
            </a:r>
          </a:p>
          <a:p>
            <a:pPr marL="0" indent="0" eaLnBrk="1" hangingPunct="1">
              <a:buFont typeface="Courier New" panose="02070309020205020404" pitchFamily="49" charset="0"/>
              <a:buNone/>
            </a:pPr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95" y="1832278"/>
            <a:ext cx="4541254" cy="3228975"/>
          </a:xfrm>
          <a:prstGeom prst="rect">
            <a:avLst/>
          </a:prstGeom>
        </p:spPr>
      </p:pic>
      <p:sp>
        <p:nvSpPr>
          <p:cNvPr id="14" name="Segnaposto testo 1"/>
          <p:cNvSpPr>
            <a:spLocks noGrp="1"/>
          </p:cNvSpPr>
          <p:nvPr>
            <p:ph type="body" idx="1"/>
          </p:nvPr>
        </p:nvSpPr>
        <p:spPr>
          <a:xfrm>
            <a:off x="5095875" y="1308042"/>
            <a:ext cx="6642328" cy="4940358"/>
          </a:xfrm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Iterative process </a:t>
            </a:r>
          </a:p>
          <a:p>
            <a:pPr marL="0" indent="0">
              <a:buNone/>
            </a:pPr>
            <a:r>
              <a:rPr lang="en-US" dirty="0"/>
              <a:t>Start with a representative sample of the whole complexity. We started with a single theme of analysis (National accounts) and extended solution to whole data.</a:t>
            </a:r>
          </a:p>
          <a:p>
            <a:pPr marL="0" indent="0">
              <a:buNone/>
            </a:pPr>
            <a:r>
              <a:rPr lang="en-US" dirty="0"/>
              <a:t>We had 1 year of sperimentation finding solution for the following actions:</a:t>
            </a:r>
          </a:p>
          <a:p>
            <a:r>
              <a:rPr lang="en-US" dirty="0"/>
              <a:t>Retrieving Data</a:t>
            </a:r>
          </a:p>
          <a:p>
            <a:r>
              <a:rPr lang="en-US" dirty="0"/>
              <a:t>Integrating metadata with concepts codification and harmonization, DSD construction</a:t>
            </a:r>
          </a:p>
          <a:p>
            <a:r>
              <a:rPr lang="en-US" dirty="0"/>
              <a:t>Finding solution for process automation</a:t>
            </a:r>
          </a:p>
          <a:p>
            <a:r>
              <a:rPr lang="en-US" dirty="0"/>
              <a:t>Creating schemes for work subdivision</a:t>
            </a:r>
          </a:p>
          <a:p>
            <a:pPr marL="0" indent="0">
              <a:buNone/>
            </a:pPr>
            <a:r>
              <a:rPr lang="en-US" dirty="0"/>
              <a:t>1 year for extend all solutions and complete the whole migration</a:t>
            </a:r>
          </a:p>
        </p:txBody>
      </p:sp>
      <p:sp>
        <p:nvSpPr>
          <p:cNvPr id="8" name="Freccia circolare a destra 7"/>
          <p:cNvSpPr/>
          <p:nvPr/>
        </p:nvSpPr>
        <p:spPr>
          <a:xfrm rot="4173649" flipV="1">
            <a:off x="4519838" y="403786"/>
            <a:ext cx="980621" cy="24371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3691456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>
          <a:xfrm>
            <a:off x="474201" y="1182584"/>
            <a:ext cx="11264002" cy="4980091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it-IT" dirty="0"/>
              <a:t>Full migration of data and metadata (notes and referential metadata)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Migration </a:t>
            </a:r>
            <a:r>
              <a:rPr lang="it-IT" dirty="0" err="1"/>
              <a:t>process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M&amp;DM </a:t>
            </a:r>
            <a:r>
              <a:rPr lang="it-IT" dirty="0" err="1"/>
              <a:t>tools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95" y="1742773"/>
            <a:ext cx="11269308" cy="4419901"/>
          </a:xfrm>
          <a:prstGeom prst="rect">
            <a:avLst/>
          </a:prstGeom>
        </p:spPr>
      </p:pic>
      <p:sp>
        <p:nvSpPr>
          <p:cNvPr id="8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19522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it-IT" dirty="0"/>
              <a:t>Data </a:t>
            </a:r>
            <a:r>
              <a:rPr lang="it-IT" dirty="0" err="1"/>
              <a:t>mapping</a:t>
            </a:r>
            <a:r>
              <a:rPr lang="it-IT" dirty="0"/>
              <a:t> and </a:t>
            </a:r>
            <a:r>
              <a:rPr lang="it-IT" dirty="0" err="1"/>
              <a:t>retrieving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M&amp;DM </a:t>
            </a:r>
            <a:r>
              <a:rPr lang="it-IT" dirty="0" err="1"/>
              <a:t>tools</a:t>
            </a:r>
            <a:endParaRPr lang="it-IT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it-IT" dirty="0" err="1"/>
              <a:t>Metadata</a:t>
            </a:r>
            <a:r>
              <a:rPr lang="it-IT" dirty="0"/>
              <a:t> </a:t>
            </a:r>
            <a:r>
              <a:rPr lang="it-IT" dirty="0" err="1"/>
              <a:t>integration</a:t>
            </a:r>
            <a:r>
              <a:rPr lang="it-IT" dirty="0"/>
              <a:t>: </a:t>
            </a:r>
          </a:p>
          <a:p>
            <a:pPr>
              <a:spcBef>
                <a:spcPts val="0"/>
              </a:spcBef>
              <a:defRPr/>
            </a:pPr>
            <a:r>
              <a:rPr lang="it-IT" dirty="0"/>
              <a:t>Concepts </a:t>
            </a:r>
            <a:r>
              <a:rPr lang="it-IT" dirty="0" err="1"/>
              <a:t>harmonization</a:t>
            </a:r>
            <a:r>
              <a:rPr lang="it-IT" dirty="0"/>
              <a:t> and coding, concept </a:t>
            </a:r>
            <a:r>
              <a:rPr lang="it-IT" dirty="0" err="1"/>
              <a:t>schemes</a:t>
            </a:r>
            <a:r>
              <a:rPr lang="it-IT" dirty="0"/>
              <a:t> </a:t>
            </a:r>
            <a:r>
              <a:rPr lang="it-IT" dirty="0" err="1"/>
              <a:t>subdivision</a:t>
            </a:r>
            <a:endParaRPr lang="it-IT" dirty="0"/>
          </a:p>
          <a:p>
            <a:pPr>
              <a:spcBef>
                <a:spcPts val="0"/>
              </a:spcBef>
              <a:defRPr/>
            </a:pPr>
            <a:r>
              <a:rPr lang="it-IT" dirty="0" err="1"/>
              <a:t>Defining</a:t>
            </a:r>
            <a:r>
              <a:rPr lang="it-IT" dirty="0"/>
              <a:t> Data </a:t>
            </a:r>
            <a:r>
              <a:rPr lang="it-IT" dirty="0" err="1"/>
              <a:t>Structure</a:t>
            </a:r>
            <a:r>
              <a:rPr lang="it-IT" dirty="0"/>
              <a:t> Definition </a:t>
            </a:r>
            <a:r>
              <a:rPr lang="it-IT" dirty="0" err="1"/>
              <a:t>architecture</a:t>
            </a:r>
            <a:r>
              <a:rPr lang="it-IT" dirty="0"/>
              <a:t> (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solutions</a:t>
            </a:r>
            <a:r>
              <a:rPr lang="it-IT" dirty="0"/>
              <a:t> for </a:t>
            </a:r>
            <a:r>
              <a:rPr lang="it-IT" dirty="0" err="1"/>
              <a:t>process</a:t>
            </a:r>
            <a:r>
              <a:rPr lang="it-IT" dirty="0"/>
              <a:t> </a:t>
            </a:r>
            <a:r>
              <a:rPr lang="it-IT" dirty="0" err="1"/>
              <a:t>automation</a:t>
            </a:r>
            <a:r>
              <a:rPr lang="it-IT" dirty="0"/>
              <a:t>: </a:t>
            </a:r>
            <a:r>
              <a:rPr lang="it-IT" dirty="0" err="1"/>
              <a:t>DSDs</a:t>
            </a:r>
            <a:r>
              <a:rPr lang="it-IT" dirty="0"/>
              <a:t> in xml)</a:t>
            </a:r>
          </a:p>
          <a:p>
            <a:pPr>
              <a:spcBef>
                <a:spcPts val="0"/>
              </a:spcBef>
              <a:defRPr/>
            </a:pPr>
            <a:r>
              <a:rPr lang="it-IT" dirty="0" err="1"/>
              <a:t>Footnotes</a:t>
            </a:r>
            <a:r>
              <a:rPr lang="it-IT" dirty="0"/>
              <a:t> </a:t>
            </a:r>
            <a:r>
              <a:rPr lang="it-IT" dirty="0" err="1"/>
              <a:t>metadata</a:t>
            </a:r>
            <a:r>
              <a:rPr lang="it-IT" dirty="0"/>
              <a:t> editing, </a:t>
            </a:r>
            <a:r>
              <a:rPr lang="it-IT" dirty="0" err="1"/>
              <a:t>coding</a:t>
            </a:r>
            <a:r>
              <a:rPr lang="it-IT" dirty="0"/>
              <a:t> and </a:t>
            </a:r>
            <a:r>
              <a:rPr lang="it-IT" dirty="0" err="1"/>
              <a:t>retrieving</a:t>
            </a:r>
            <a:endParaRPr lang="it-IT" dirty="0"/>
          </a:p>
          <a:p>
            <a:pPr>
              <a:spcBef>
                <a:spcPts val="0"/>
              </a:spcBef>
              <a:defRPr/>
            </a:pPr>
            <a:r>
              <a:rPr lang="it-IT" dirty="0"/>
              <a:t>Reference </a:t>
            </a:r>
            <a:r>
              <a:rPr lang="it-IT" dirty="0" err="1"/>
              <a:t>metadata</a:t>
            </a:r>
            <a:r>
              <a:rPr lang="it-IT" dirty="0"/>
              <a:t> </a:t>
            </a:r>
            <a:r>
              <a:rPr lang="it-IT" dirty="0" err="1"/>
              <a:t>retrieving</a:t>
            </a:r>
            <a:r>
              <a:rPr lang="it-IT" dirty="0"/>
              <a:t> (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solutions</a:t>
            </a:r>
            <a:r>
              <a:rPr lang="it-IT" dirty="0"/>
              <a:t> for </a:t>
            </a:r>
            <a:r>
              <a:rPr lang="it-IT" dirty="0" err="1"/>
              <a:t>process</a:t>
            </a:r>
            <a:r>
              <a:rPr lang="it-IT" dirty="0"/>
              <a:t> </a:t>
            </a:r>
            <a:r>
              <a:rPr lang="it-IT" dirty="0" err="1"/>
              <a:t>automation</a:t>
            </a:r>
            <a:r>
              <a:rPr lang="it-IT" dirty="0"/>
              <a:t>: </a:t>
            </a:r>
            <a:r>
              <a:rPr lang="it-IT" dirty="0" err="1"/>
              <a:t>reference</a:t>
            </a:r>
            <a:r>
              <a:rPr lang="it-IT" dirty="0"/>
              <a:t> reports in </a:t>
            </a:r>
            <a:r>
              <a:rPr lang="it-IT" dirty="0" err="1"/>
              <a:t>json</a:t>
            </a:r>
            <a:r>
              <a:rPr lang="it-IT" dirty="0"/>
              <a:t>)</a:t>
            </a:r>
          </a:p>
          <a:p>
            <a:pPr>
              <a:spcBef>
                <a:spcPts val="0"/>
              </a:spcBef>
              <a:defRPr/>
            </a:pPr>
            <a:r>
              <a:rPr lang="it-IT" dirty="0"/>
              <a:t>Solutions for data </a:t>
            </a:r>
            <a:r>
              <a:rPr lang="it-IT" dirty="0" err="1"/>
              <a:t>modelling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attributes</a:t>
            </a:r>
            <a:r>
              <a:rPr lang="it-IT" dirty="0"/>
              <a:t> and M&amp;MD </a:t>
            </a:r>
            <a:r>
              <a:rPr lang="it-IT" dirty="0" err="1"/>
              <a:t>tools</a:t>
            </a:r>
            <a:r>
              <a:rPr lang="it-IT" dirty="0"/>
              <a:t> (</a:t>
            </a:r>
            <a:r>
              <a:rPr lang="it-IT" dirty="0" err="1"/>
              <a:t>Foreign</a:t>
            </a:r>
            <a:r>
              <a:rPr lang="it-IT" dirty="0"/>
              <a:t> </a:t>
            </a:r>
            <a:r>
              <a:rPr lang="it-IT" dirty="0" err="1"/>
              <a:t>trade</a:t>
            </a:r>
            <a:r>
              <a:rPr lang="it-IT" dirty="0"/>
              <a:t> </a:t>
            </a:r>
            <a:r>
              <a:rPr lang="it-IT" dirty="0" err="1"/>
              <a:t>migration</a:t>
            </a:r>
            <a:r>
              <a:rPr lang="it-IT" dirty="0"/>
              <a:t>)</a:t>
            </a:r>
          </a:p>
          <a:p>
            <a:pPr>
              <a:spcBef>
                <a:spcPts val="0"/>
              </a:spcBef>
              <a:defRPr/>
            </a:pPr>
            <a:endParaRPr lang="it-IT" dirty="0"/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migration</a:t>
            </a:r>
            <a:r>
              <a:rPr lang="it-IT" dirty="0"/>
              <a:t> </a:t>
            </a:r>
            <a:r>
              <a:rPr lang="it-IT" dirty="0" err="1"/>
              <a:t>process</a:t>
            </a:r>
            <a:r>
              <a:rPr lang="it-IT" dirty="0"/>
              <a:t>: </a:t>
            </a:r>
            <a:r>
              <a:rPr lang="it-IT" dirty="0" err="1"/>
              <a:t>Actions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346708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=""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370" y="1295400"/>
            <a:ext cx="3690127" cy="460057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Retrieve data from the production sectors (more then 450 dataset, considering annual and </a:t>
            </a:r>
            <a:r>
              <a:rPr lang="en-US" dirty="0" err="1"/>
              <a:t>conjunctural</a:t>
            </a:r>
            <a:r>
              <a:rPr lang="en-US" dirty="0"/>
              <a:t> updates)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Without changes in the data production processes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Without changes in csv files format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/>
              <a:t>Using M&amp;DM File Mapping tools to: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reduce the burden on the production sectors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reduce the lead time of the entire migration process</a:t>
            </a: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it-IT" dirty="0"/>
              <a:t>Data </a:t>
            </a:r>
            <a:r>
              <a:rPr lang="it-IT" dirty="0" err="1"/>
              <a:t>mapping</a:t>
            </a:r>
            <a:r>
              <a:rPr lang="it-IT" dirty="0"/>
              <a:t> and </a:t>
            </a:r>
            <a:r>
              <a:rPr lang="it-IT" dirty="0" err="1"/>
              <a:t>retrieving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162050"/>
            <a:ext cx="3686175" cy="23241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587448"/>
            <a:ext cx="3686175" cy="270857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0209" y="1175053"/>
            <a:ext cx="3617994" cy="512097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1" name="Rettangolo 10"/>
          <p:cNvSpPr/>
          <p:nvPr/>
        </p:nvSpPr>
        <p:spPr>
          <a:xfrm>
            <a:off x="7277100" y="1295400"/>
            <a:ext cx="39052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7277100" y="3806324"/>
            <a:ext cx="39052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1239500" y="5686425"/>
            <a:ext cx="39052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4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</p:spPr>
        <p:txBody>
          <a:bodyPr/>
          <a:lstStyle/>
          <a:p>
            <a:pPr>
              <a:defRPr/>
            </a:pPr>
            <a:r>
              <a:rPr lang="en-US" dirty="0"/>
              <a:t>CARLO BOSELLI - Migrating legacy </a:t>
            </a:r>
            <a:r>
              <a:rPr lang="en-US" dirty="0" err="1"/>
              <a:t>Istat</a:t>
            </a:r>
            <a:r>
              <a:rPr lang="en-US" dirty="0"/>
              <a:t> dissemination systems to the new platform SDMX based</a:t>
            </a:r>
          </a:p>
        </p:txBody>
      </p:sp>
    </p:spTree>
    <p:extLst>
      <p:ext uri="{BB962C8B-B14F-4D97-AF65-F5344CB8AC3E}">
        <p14:creationId xmlns:p14="http://schemas.microsoft.com/office/powerpoint/2010/main" val="2447918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=""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it-IT" dirty="0" err="1"/>
              <a:t>Concept</a:t>
            </a:r>
            <a:r>
              <a:rPr lang="it-IT" dirty="0"/>
              <a:t> </a:t>
            </a:r>
            <a:r>
              <a:rPr lang="it-IT" dirty="0" err="1"/>
              <a:t>interpretation</a:t>
            </a:r>
            <a:r>
              <a:rPr lang="it-IT" dirty="0"/>
              <a:t> and </a:t>
            </a:r>
            <a:r>
              <a:rPr lang="it-IT" dirty="0" err="1"/>
              <a:t>coding</a:t>
            </a:r>
            <a:r>
              <a:rPr lang="it-IT" dirty="0"/>
              <a:t>. </a:t>
            </a:r>
            <a:r>
              <a:rPr lang="it-IT" dirty="0" err="1"/>
              <a:t>Concept</a:t>
            </a:r>
            <a:r>
              <a:rPr lang="it-IT" dirty="0"/>
              <a:t> </a:t>
            </a:r>
            <a:r>
              <a:rPr lang="it-IT" dirty="0" err="1"/>
              <a:t>schemes</a:t>
            </a:r>
            <a:r>
              <a:rPr lang="it-IT" dirty="0"/>
              <a:t> </a:t>
            </a:r>
            <a:r>
              <a:rPr lang="it-IT" dirty="0" err="1"/>
              <a:t>subdivision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CARLO BOSELLI - DATA BROWSER AND METADATA MANAGER: THE NEW DISSEMINATION PLATFORM FOR ISTAT AGGREGATE DATA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Rettangolo 5"/>
          <p:cNvSpPr/>
          <p:nvPr/>
        </p:nvSpPr>
        <p:spPr>
          <a:xfrm>
            <a:off x="468895" y="1219200"/>
            <a:ext cx="3684005" cy="37576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None/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legacy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.Stat 7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codification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None/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None/>
              <a:defRPr/>
            </a:pP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Territory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Sex,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Labour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status, Time etc.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definded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labels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single cube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common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codification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6308344" y="1219200"/>
            <a:ext cx="5429859" cy="4724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new SDMX system we carried out a metadata integration:</a:t>
            </a:r>
          </a:p>
          <a:p>
            <a:pPr marL="285750" indent="-28575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concepts</a:t>
            </a:r>
          </a:p>
          <a:p>
            <a:pPr marL="285750" indent="-28575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harmonize descriptions</a:t>
            </a:r>
          </a:p>
          <a:p>
            <a:pPr marL="285750" indent="-28575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the number of concept schemes </a:t>
            </a:r>
          </a:p>
          <a:p>
            <a:pPr marL="285750" indent="-28575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 concepts into concept schemes</a:t>
            </a:r>
          </a:p>
          <a:p>
            <a:pPr marL="285750" indent="-285750" fontAlgn="t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ccia a destra 8"/>
          <p:cNvSpPr/>
          <p:nvPr/>
        </p:nvSpPr>
        <p:spPr>
          <a:xfrm>
            <a:off x="4433881" y="3236662"/>
            <a:ext cx="1669668" cy="809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1182759"/>
      </p:ext>
    </p:extLst>
  </p:cSld>
  <p:clrMapOvr>
    <a:masterClrMapping/>
  </p:clrMapOvr>
</p:sld>
</file>

<file path=ppt/theme/theme1.xml><?xml version="1.0" encoding="utf-8"?>
<a:theme xmlns:a="http://schemas.openxmlformats.org/drawingml/2006/main" name="elenco puntato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INTRANET-14-158</_dlc_DocId>
    <_dlc_DocIdUrl xmlns="459159c4-d20a-4ff3-9b11-fbd127bd52e5">
      <Url>https://intranet.istat.it/Collaborativi/_layouts/15/DocIdRedir.aspx?ID=INTRANET-14-158</Url>
      <Description>INTRANET-14-158</Description>
    </_dlc_DocIdUrl>
    <Ordine xmlns="679261c3-551f-4e86-913f-177e0e52966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5" ma:contentTypeDescription="Creare un nuovo documento." ma:contentTypeScope="" ma:versionID="b74c87ac489b73827490412ee3cfe72c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e2cc380ee14def62782d85c4be25510e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  <xsd:element ref="ns4:Ordin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Sfondi virtuali" ma:format="Dropdown" ma:internalName="Categoria">
      <xsd:simpleType>
        <xsd:restriction base="dms:Choice">
          <xsd:enumeration value="Sfondi virtuali"/>
          <xsd:enumeration value="1- Marchio/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  <xsd:enumeration value="Censimenti permanent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  <xsd:enumeration value="7- CP Agricoltura2020"/>
        </xsd:restriction>
      </xsd:simpleType>
    </xsd:element>
    <xsd:element name="Ordine" ma:index="13" nillable="true" ma:displayName="Ordine" ma:decimals="0" ma:internalName="Ordin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EF378BC-F4D0-4510-B4EC-07B6EFE18CF8}">
  <ds:schemaRefs>
    <ds:schemaRef ds:uri="http://purl.org/dc/dcmitype/"/>
    <ds:schemaRef ds:uri="http://purl.org/dc/terms/"/>
    <ds:schemaRef ds:uri="459159c4-d20a-4ff3-9b11-fbd127bd52e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679261c3-551f-4e86-913f-177e0e529669"/>
    <ds:schemaRef ds:uri="c58f2efd-82a8-4ecf-b395-8c25e928921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44F034E-DE69-4892-9E35-DE49F97F6E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D9C238D-4D5C-4783-820B-4854DCE45D4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9296C4F-9DE9-4B43-AA80-1FC85656CFF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Dividendi</Template>
  <TotalTime>24</TotalTime>
  <Words>1852</Words>
  <Application>Microsoft Office PowerPoint</Application>
  <PresentationFormat>Widescreen</PresentationFormat>
  <Paragraphs>263</Paragraphs>
  <Slides>23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0" baseType="lpstr">
      <vt:lpstr>Arial</vt:lpstr>
      <vt:lpstr>Arial Narrow</vt:lpstr>
      <vt:lpstr>Calibri</vt:lpstr>
      <vt:lpstr>Courier New</vt:lpstr>
      <vt:lpstr>Gill Sans MT</vt:lpstr>
      <vt:lpstr>Wingdings 2</vt:lpstr>
      <vt:lpstr>elenco puntato</vt:lpstr>
      <vt:lpstr>Migrating legacy Istat dissemination systems to the new platform SDMX based</vt:lpstr>
      <vt:lpstr>ORGANISATIONAL STRUCTURE</vt:lpstr>
      <vt:lpstr>Systems to migrate to the new SDMX platform</vt:lpstr>
      <vt:lpstr>Data migration: Context and Strategies </vt:lpstr>
      <vt:lpstr>Data migration: Context and Strategies </vt:lpstr>
      <vt:lpstr>Migration process using M&amp;DM tools</vt:lpstr>
      <vt:lpstr>The migration process: Actions</vt:lpstr>
      <vt:lpstr>Data mapping and retrieving</vt:lpstr>
      <vt:lpstr>Concept interpretation and coding. Concept schemes subdivision</vt:lpstr>
      <vt:lpstr>Concept interpretation and coding. Concept schemes subdivision</vt:lpstr>
      <vt:lpstr>Defining a standard Data Structure Definition architecture</vt:lpstr>
      <vt:lpstr>Automate the creation of the DSDs</vt:lpstr>
      <vt:lpstr>Referential and footnotes metadata editing, coding and retrieving</vt:lpstr>
      <vt:lpstr>Footnotes metadata editing, coding and retrieving</vt:lpstr>
      <vt:lpstr>Footnotes metadata editing, coding and retrieving</vt:lpstr>
      <vt:lpstr>Reference metadata tamplate retrieving</vt:lpstr>
      <vt:lpstr>Reference metadata tamplate retrieving</vt:lpstr>
      <vt:lpstr>Solutions for data modelling using attributes and M&amp;MD tools</vt:lpstr>
      <vt:lpstr>Solutions for data modelling using attributes and M&amp;MD tools</vt:lpstr>
      <vt:lpstr>Solutions for data modelling using attributes and M&amp;MD tools</vt:lpstr>
      <vt:lpstr>Solutions for data modelling using attributes and M&amp;MD tools</vt:lpstr>
      <vt:lpstr>Solutions for data modelling using attributes and M&amp;MD tools</vt:lpstr>
      <vt:lpstr>Thank you for your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PresentazioneStandard</dc:title>
  <dc:creator>Bruna Tabanella</dc:creator>
  <cp:lastModifiedBy>Carlo Boselli</cp:lastModifiedBy>
  <cp:revision>560</cp:revision>
  <dcterms:created xsi:type="dcterms:W3CDTF">2020-06-26T06:32:12Z</dcterms:created>
  <dcterms:modified xsi:type="dcterms:W3CDTF">2023-06-13T17:24:13Z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11205160-d5cd-44f2-bf0d-d055913f1cd1</vt:lpwstr>
  </property>
</Properties>
</file>