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4"/>
  </p:sldMasterIdLst>
  <p:notesMasterIdLst>
    <p:notesMasterId r:id="rId42"/>
  </p:notesMasterIdLst>
  <p:handoutMasterIdLst>
    <p:handoutMasterId r:id="rId43"/>
  </p:handoutMasterIdLst>
  <p:sldIdLst>
    <p:sldId id="301" r:id="rId5"/>
    <p:sldId id="345" r:id="rId6"/>
    <p:sldId id="306" r:id="rId7"/>
    <p:sldId id="371" r:id="rId8"/>
    <p:sldId id="346" r:id="rId9"/>
    <p:sldId id="372" r:id="rId10"/>
    <p:sldId id="373" r:id="rId11"/>
    <p:sldId id="374" r:id="rId12"/>
    <p:sldId id="305" r:id="rId13"/>
    <p:sldId id="349" r:id="rId14"/>
    <p:sldId id="375" r:id="rId15"/>
    <p:sldId id="376" r:id="rId16"/>
    <p:sldId id="377" r:id="rId17"/>
    <p:sldId id="378" r:id="rId18"/>
    <p:sldId id="379" r:id="rId19"/>
    <p:sldId id="381" r:id="rId20"/>
    <p:sldId id="388" r:id="rId21"/>
    <p:sldId id="389" r:id="rId22"/>
    <p:sldId id="392" r:id="rId23"/>
    <p:sldId id="390" r:id="rId24"/>
    <p:sldId id="393" r:id="rId25"/>
    <p:sldId id="382" r:id="rId26"/>
    <p:sldId id="383" r:id="rId27"/>
    <p:sldId id="384" r:id="rId28"/>
    <p:sldId id="385" r:id="rId29"/>
    <p:sldId id="386" r:id="rId30"/>
    <p:sldId id="387" r:id="rId31"/>
    <p:sldId id="380" r:id="rId32"/>
    <p:sldId id="394" r:id="rId33"/>
    <p:sldId id="395" r:id="rId34"/>
    <p:sldId id="396" r:id="rId35"/>
    <p:sldId id="398" r:id="rId36"/>
    <p:sldId id="403" r:id="rId37"/>
    <p:sldId id="404" r:id="rId38"/>
    <p:sldId id="405" r:id="rId39"/>
    <p:sldId id="406" r:id="rId40"/>
    <p:sldId id="399" r:id="rId41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E60"/>
    <a:srgbClr val="B7BFD3"/>
    <a:srgbClr val="C07A4C"/>
    <a:srgbClr val="0000CC"/>
    <a:srgbClr val="0033CC"/>
    <a:srgbClr val="0000FF"/>
    <a:srgbClr val="FAEDC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54" autoAdjust="0"/>
    <p:restoredTop sz="94095" autoAdjust="0"/>
  </p:normalViewPr>
  <p:slideViewPr>
    <p:cSldViewPr>
      <p:cViewPr varScale="1">
        <p:scale>
          <a:sx n="63" d="100"/>
          <a:sy n="63" d="100"/>
        </p:scale>
        <p:origin x="1504" y="32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1812" y="-90"/>
      </p:cViewPr>
      <p:guideLst>
        <p:guide orient="horz" pos="3127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99" y="0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 algn="r"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989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99" y="9429989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 algn="r" defTabSz="912847">
              <a:defRPr sz="1200"/>
            </a:lvl1pPr>
          </a:lstStyle>
          <a:p>
            <a:pPr>
              <a:defRPr/>
            </a:pPr>
            <a:fld id="{B605F6BF-86E8-473E-A302-EDFDC6BDE449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3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t" anchorCtr="0" compatLnSpc="1">
            <a:prstTxWarp prst="textNoShape">
              <a:avLst/>
            </a:prstTxWarp>
          </a:bodyPr>
          <a:lstStyle>
            <a:lvl1pPr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99" y="0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t" anchorCtr="0" compatLnSpc="1">
            <a:prstTxWarp prst="textNoShape">
              <a:avLst/>
            </a:prstTxWarp>
          </a:bodyPr>
          <a:lstStyle>
            <a:lvl1pPr algn="r"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81" y="4714202"/>
            <a:ext cx="5441316" cy="446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989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b" anchorCtr="0" compatLnSpc="1">
            <a:prstTxWarp prst="textNoShape">
              <a:avLst/>
            </a:prstTxWarp>
          </a:bodyPr>
          <a:lstStyle>
            <a:lvl1pPr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99" y="9429989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b" anchorCtr="0" compatLnSpc="1">
            <a:prstTxWarp prst="textNoShape">
              <a:avLst/>
            </a:prstTxWarp>
          </a:bodyPr>
          <a:lstStyle>
            <a:lvl1pPr algn="r" defTabSz="912847">
              <a:defRPr sz="1200"/>
            </a:lvl1pPr>
          </a:lstStyle>
          <a:p>
            <a:pPr>
              <a:defRPr/>
            </a:pPr>
            <a:fld id="{2B40730A-B786-41D9-BEC0-43604FE6D314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72279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Name [it] = </a:t>
            </a:r>
            <a:r>
              <a:rPr lang="it-IT" b="0" dirty="0" smtClean="0"/>
              <a:t>Concetti  statistiche congiunturali</a:t>
            </a:r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Name [it] = </a:t>
            </a:r>
            <a:r>
              <a:rPr lang="en-US" dirty="0" err="1" smtClean="0"/>
              <a:t>Frequenza</a:t>
            </a:r>
            <a:endParaRPr lang="en-US" dirty="0" smtClean="0"/>
          </a:p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Name [it] = </a:t>
            </a:r>
            <a:r>
              <a:rPr lang="en-US" b="1" dirty="0" err="1" smtClean="0">
                <a:solidFill>
                  <a:srgbClr val="C00000"/>
                </a:solidFill>
              </a:rPr>
              <a:t>Frequenza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Name [it] = </a:t>
            </a:r>
            <a:r>
              <a:rPr lang="en-US" b="1" dirty="0" err="1" smtClean="0">
                <a:solidFill>
                  <a:srgbClr val="C00000"/>
                </a:solidFill>
              </a:rPr>
              <a:t>Indicatore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Name [it] = </a:t>
            </a:r>
            <a:r>
              <a:rPr lang="en-US" b="1" dirty="0" err="1" smtClean="0">
                <a:solidFill>
                  <a:srgbClr val="C00000"/>
                </a:solidFill>
              </a:rPr>
              <a:t>Destagionalizzazione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0" dirty="0" err="1" smtClean="0"/>
              <a:t>Repeat</a:t>
            </a:r>
            <a:r>
              <a:rPr lang="it-IT" b="0" baseline="0" dirty="0" smtClean="0"/>
              <a:t> </a:t>
            </a:r>
            <a:r>
              <a:rPr lang="it-IT" b="0" baseline="0" dirty="0" err="1" smtClean="0"/>
              <a:t>step</a:t>
            </a:r>
            <a:r>
              <a:rPr lang="it-IT" b="0" baseline="0" dirty="0" smtClean="0"/>
              <a:t> 1  to 6 </a:t>
            </a:r>
            <a:r>
              <a:rPr lang="it-IT" b="0" baseline="0" dirty="0" err="1" smtClean="0"/>
              <a:t>using</a:t>
            </a:r>
            <a:r>
              <a:rPr lang="it-IT" b="0" baseline="0" dirty="0" smtClean="0"/>
              <a:t> the csv file: </a:t>
            </a:r>
            <a:r>
              <a:rPr lang="en-US" dirty="0" smtClean="0"/>
              <a:t>[it]CL_ADJUSTMENT+IT1+1.0.csv in order to import the names' items in Italian</a:t>
            </a:r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Name [it] = </a:t>
            </a:r>
            <a:r>
              <a:rPr lang="en-US" b="1" dirty="0" smtClean="0">
                <a:solidFill>
                  <a:srgbClr val="C00000"/>
                </a:solidFill>
              </a:rPr>
              <a:t>Anno base</a:t>
            </a:r>
          </a:p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Name [it] = </a:t>
            </a:r>
            <a:r>
              <a:rPr lang="en-US" b="1" dirty="0" err="1" smtClean="0">
                <a:solidFill>
                  <a:srgbClr val="C00000"/>
                </a:solidFill>
              </a:rPr>
              <a:t>Statistiche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congiunturali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668344" y="188640"/>
            <a:ext cx="12961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42108" y="116632"/>
            <a:ext cx="6840760" cy="1224136"/>
          </a:xfrm>
        </p:spPr>
        <p:txBody>
          <a:bodyPr anchor="b"/>
          <a:lstStyle>
            <a:lvl1pPr algn="ctr">
              <a:defRPr sz="2800" b="1">
                <a:solidFill>
                  <a:srgbClr val="004E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29032" y="1484784"/>
            <a:ext cx="6871360" cy="1080120"/>
          </a:xfr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0B5BC-36BC-4A9D-A9B1-CFC13F8808EF}" type="datetime1">
              <a:rPr lang="de-DE"/>
              <a:pPr>
                <a:defRPr/>
              </a:pPr>
              <a:t>31.03.2020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1E0A9-C1BF-4BA1-9F0C-FD68F444DDD8}" type="slidenum">
              <a:rPr lang="de-DE"/>
              <a:pPr>
                <a:defRPr/>
              </a:pPr>
              <a:t>‹N›</a:t>
            </a:fld>
            <a:endParaRPr lang="de-DE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646" y="4280900"/>
            <a:ext cx="5564682" cy="9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09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>
                <a:solidFill>
                  <a:srgbClr val="004E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4E60"/>
              </a:buClr>
              <a:defRPr/>
            </a:lvl1pPr>
            <a:lvl2pPr>
              <a:buClr>
                <a:srgbClr val="004E60"/>
              </a:buClr>
              <a:defRPr/>
            </a:lvl2pPr>
            <a:lvl3pPr>
              <a:buClr>
                <a:srgbClr val="004E60"/>
              </a:buClr>
              <a:defRPr/>
            </a:lvl3pPr>
            <a:lvl4pPr>
              <a:buClr>
                <a:srgbClr val="004E60"/>
              </a:buClr>
              <a:defRPr/>
            </a:lvl4pPr>
            <a:lvl5pPr>
              <a:buClr>
                <a:srgbClr val="004E60"/>
              </a:buClr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3908F-F8B9-4B76-983C-EC018C0B10BF}" type="datetime1">
              <a:rPr lang="de-DE"/>
              <a:pPr>
                <a:defRPr/>
              </a:pPr>
              <a:t>31.03.2020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E49D0-9B42-425D-845F-5E7DFF69DB4F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83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86541"/>
          </a:xfrm>
        </p:spPr>
        <p:txBody>
          <a:bodyPr/>
          <a:lstStyle>
            <a:lvl1pPr>
              <a:defRPr>
                <a:solidFill>
                  <a:srgbClr val="004E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0E49B-5CF4-4954-B60F-51ABD9FA99EF}" type="datetime1">
              <a:rPr lang="de-DE"/>
              <a:pPr>
                <a:defRPr/>
              </a:pPr>
              <a:t>31.03.2020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BD57B-7E3A-4D2E-8707-B29A6461F5EE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74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9477"/>
            <a:ext cx="8229600" cy="53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752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1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98EF3773-F97F-4E9A-8CD4-201B51DD5408}" type="datetime1">
              <a:rPr lang="de-DE"/>
              <a:pPr>
                <a:defRPr/>
              </a:pPr>
              <a:t>31.03.2020</a:t>
            </a:fld>
            <a:endParaRPr lang="de-DE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15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97352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7AB8932B-F1D3-4781-81C8-DB3B01748719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2" r:id="rId1"/>
    <p:sldLayoutId id="2147484363" r:id="rId2"/>
    <p:sldLayoutId id="2147484365" r:id="rId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3528392"/>
          </a:xfrm>
        </p:spPr>
        <p:txBody>
          <a:bodyPr/>
          <a:lstStyle/>
          <a:p>
            <a:r>
              <a:rPr lang="en-US" sz="2800" b="1" dirty="0" smtClean="0"/>
              <a:t>SDMX Data &amp; Meta Manager</a:t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>SDMX Data modeling</a:t>
            </a:r>
            <a:br>
              <a:rPr lang="en-US" sz="2800" b="1" dirty="0" smtClean="0"/>
            </a:b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Industrial turnover index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E49D0-9B42-425D-845F-5E7DFF69DB4F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  <p:sp>
        <p:nvSpPr>
          <p:cNvPr id="3" name="Rectangle 2"/>
          <p:cNvSpPr/>
          <p:nvPr/>
        </p:nvSpPr>
        <p:spPr>
          <a:xfrm>
            <a:off x="2303449" y="512789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en-US" sz="2400" i="1" dirty="0" smtClean="0">
                <a:solidFill>
                  <a:srgbClr val="004E60"/>
                </a:solidFill>
                <a:latin typeface="+mj-lt"/>
                <a:ea typeface="+mj-ea"/>
                <a:cs typeface="+mj-cs"/>
              </a:rPr>
              <a:t>Francesco Rizzo</a:t>
            </a:r>
          </a:p>
        </p:txBody>
      </p:sp>
    </p:spTree>
    <p:extLst>
      <p:ext uri="{BB962C8B-B14F-4D97-AF65-F5344CB8AC3E}">
        <p14:creationId xmlns:p14="http://schemas.microsoft.com/office/powerpoint/2010/main" val="333789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Statistical concepts and Code lists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graphicFrame>
        <p:nvGraphicFramePr>
          <p:cNvPr id="6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53967"/>
              </p:ext>
            </p:extLst>
          </p:nvPr>
        </p:nvGraphicFramePr>
        <p:xfrm>
          <a:off x="251520" y="908720"/>
          <a:ext cx="8496944" cy="449259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88232"/>
                <a:gridCol w="2088232"/>
                <a:gridCol w="2304256"/>
                <a:gridCol w="2016224"/>
              </a:tblGrid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effectLst/>
                        </a:rPr>
                        <a:t>Concept id</a:t>
                      </a:r>
                      <a:endParaRPr lang="en-US" sz="1800" b="1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effectLst/>
                        </a:rPr>
                        <a:t>Concept name</a:t>
                      </a:r>
                      <a:endParaRPr lang="en-US" sz="1800" b="1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dirty="0" err="1" smtClean="0">
                          <a:effectLst/>
                        </a:rPr>
                        <a:t>Codelist</a:t>
                      </a:r>
                      <a:r>
                        <a:rPr lang="en-US" sz="1800" b="1" noProof="0" dirty="0" smtClean="0">
                          <a:effectLst/>
                        </a:rPr>
                        <a:t> id</a:t>
                      </a:r>
                      <a:endParaRPr lang="en-US" sz="1800" b="1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dirty="0" err="1" smtClean="0">
                          <a:effectLst/>
                        </a:rPr>
                        <a:t>Codelist</a:t>
                      </a:r>
                      <a:r>
                        <a:rPr lang="en-US" sz="1800" b="1" noProof="0" dirty="0" smtClean="0">
                          <a:effectLst/>
                        </a:rPr>
                        <a:t> name</a:t>
                      </a:r>
                      <a:endParaRPr lang="en-US" sz="1800" b="1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FREQ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Frequency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CL_FREQ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Frequency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MARKET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Reference Market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CL_MARKET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Market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REF_AREA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Reference Area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CL_REF_AREA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Reference Area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ADJUSTEMENT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Adjustment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CL_ADJUSTEMENT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Adjustment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INDICATOR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Indicator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CL_ INDICATOR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Indicator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5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ACTIVITY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Economic Activity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CL_ ACTIVITY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Economic Activity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5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BASE_PER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Base period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CL_ BASE_PER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Base period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TIME_PERIOD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Time period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 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 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OBS_VALUE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Observed value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 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 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SOURCE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Source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CL_SOURCE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effectLst/>
                        </a:rPr>
                        <a:t>Source</a:t>
                      </a:r>
                      <a:endParaRPr lang="en-US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UNIT_MEASURE</a:t>
                      </a:r>
                      <a:endParaRPr lang="en-US" sz="1800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 measure</a:t>
                      </a:r>
                      <a:endParaRPr lang="en-US" sz="1800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CL_UNIT</a:t>
                      </a:r>
                      <a:endParaRPr lang="en-US" sz="1800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 measure</a:t>
                      </a:r>
                      <a:endParaRPr lang="en-US" sz="1800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Select, create or edit an artifact</a:t>
            </a:r>
            <a:endParaRPr lang="en-US" b="1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642918"/>
            <a:ext cx="9144000" cy="419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egnaposto contenuto 2"/>
          <p:cNvSpPr>
            <a:spLocks noGrp="1"/>
          </p:cNvSpPr>
          <p:nvPr>
            <p:ph idx="1"/>
          </p:nvPr>
        </p:nvSpPr>
        <p:spPr>
          <a:xfrm>
            <a:off x="391369" y="4666761"/>
            <a:ext cx="4223045" cy="196155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+mj-lt"/>
              <a:buAutoNum type="arabicParenR"/>
            </a:pPr>
            <a:r>
              <a:rPr lang="en-US" altLang="it-IT" sz="1600" dirty="0" smtClean="0">
                <a:latin typeface="Arial" charset="0"/>
                <a:ea typeface="MS PGothic" pitchFamily="34" charset="-128"/>
              </a:rPr>
              <a:t>Select the type of artefact</a:t>
            </a:r>
          </a:p>
          <a:p>
            <a:pPr>
              <a:spcBef>
                <a:spcPts val="0"/>
              </a:spcBef>
              <a:buFont typeface="+mj-lt"/>
              <a:buAutoNum type="arabicParenR"/>
            </a:pPr>
            <a:r>
              <a:rPr lang="en-US" altLang="it-IT" sz="1600" dirty="0" smtClean="0">
                <a:latin typeface="Arial" charset="0"/>
                <a:ea typeface="MS PGothic" pitchFamily="34" charset="-128"/>
              </a:rPr>
              <a:t>Visualize a finale artefact</a:t>
            </a:r>
          </a:p>
          <a:p>
            <a:pPr>
              <a:spcBef>
                <a:spcPts val="0"/>
              </a:spcBef>
              <a:buFont typeface="+mj-lt"/>
              <a:buAutoNum type="arabicParenR"/>
            </a:pPr>
            <a:r>
              <a:rPr lang="en-US" altLang="it-IT" sz="1600" dirty="0" smtClean="0">
                <a:latin typeface="Arial" charset="0"/>
                <a:ea typeface="MS PGothic" pitchFamily="34" charset="-128"/>
              </a:rPr>
              <a:t>Edit an artefact</a:t>
            </a:r>
          </a:p>
          <a:p>
            <a:pPr>
              <a:spcBef>
                <a:spcPts val="0"/>
              </a:spcBef>
              <a:buFont typeface="+mj-lt"/>
              <a:buAutoNum type="arabicParenR"/>
            </a:pPr>
            <a:r>
              <a:rPr lang="en-US" altLang="it-IT" sz="1600" dirty="0" smtClean="0">
                <a:latin typeface="Arial" charset="0"/>
                <a:ea typeface="MS PGothic" pitchFamily="34" charset="-128"/>
              </a:rPr>
              <a:t>Create a new artefact</a:t>
            </a:r>
          </a:p>
          <a:p>
            <a:pPr>
              <a:spcBef>
                <a:spcPts val="0"/>
              </a:spcBef>
              <a:buFont typeface="+mj-lt"/>
              <a:buAutoNum type="arabicParenR"/>
            </a:pPr>
            <a:r>
              <a:rPr lang="en-US" altLang="it-IT" sz="1600" dirty="0" smtClean="0">
                <a:latin typeface="Arial" charset="0"/>
                <a:ea typeface="MS PGothic" pitchFamily="34" charset="-128"/>
              </a:rPr>
              <a:t>Import an artefact (*) from an SDMX-ML structural file</a:t>
            </a:r>
          </a:p>
          <a:p>
            <a:pPr>
              <a:spcBef>
                <a:spcPts val="0"/>
              </a:spcBef>
              <a:buFont typeface="+mj-lt"/>
              <a:buAutoNum type="arabicParenR"/>
            </a:pPr>
            <a:r>
              <a:rPr lang="en-US" altLang="it-IT" sz="1600" dirty="0" smtClean="0">
                <a:latin typeface="Arial" charset="0"/>
                <a:ea typeface="MS PGothic" pitchFamily="34" charset="-128"/>
              </a:rPr>
              <a:t>Delete an artefact (**)</a:t>
            </a:r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4500562" y="4644186"/>
            <a:ext cx="4429156" cy="217757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+mj-lt"/>
              <a:buAutoNum type="arabicParenR" startAt="7"/>
            </a:pPr>
            <a:r>
              <a:rPr lang="en-US" altLang="it-IT" sz="1600" dirty="0">
                <a:latin typeface="Arial" charset="0"/>
                <a:ea typeface="MS PGothic" pitchFamily="34" charset="-128"/>
              </a:rPr>
              <a:t>Download an </a:t>
            </a:r>
            <a:r>
              <a:rPr lang="en-US" altLang="it-IT" sz="1600" dirty="0" smtClean="0">
                <a:latin typeface="Arial" charset="0"/>
                <a:ea typeface="MS PGothic" pitchFamily="34" charset="-128"/>
              </a:rPr>
              <a:t>artifact</a:t>
            </a:r>
          </a:p>
          <a:p>
            <a:pPr>
              <a:spcBef>
                <a:spcPts val="0"/>
              </a:spcBef>
              <a:buFont typeface="+mj-lt"/>
              <a:buAutoNum type="arabicParenR" startAt="7"/>
            </a:pPr>
            <a:r>
              <a:rPr lang="en-US" altLang="it-IT" sz="1600" dirty="0" smtClean="0">
                <a:latin typeface="Arial" charset="0"/>
                <a:ea typeface="MS PGothic" pitchFamily="34" charset="-128"/>
              </a:rPr>
              <a:t>Search in the table</a:t>
            </a:r>
          </a:p>
          <a:p>
            <a:pPr>
              <a:spcBef>
                <a:spcPts val="0"/>
              </a:spcBef>
              <a:buFont typeface="+mj-lt"/>
              <a:buAutoNum type="arabicParenR" startAt="7"/>
            </a:pPr>
            <a:r>
              <a:rPr lang="en-US" altLang="it-IT" sz="1600" dirty="0" smtClean="0">
                <a:latin typeface="Arial" charset="0"/>
                <a:ea typeface="MS PGothic" pitchFamily="34" charset="-128"/>
              </a:rPr>
              <a:t>Search in a specific field or order</a:t>
            </a:r>
          </a:p>
        </p:txBody>
      </p:sp>
      <p:sp>
        <p:nvSpPr>
          <p:cNvPr id="10" name="9 Flecha izquierda"/>
          <p:cNvSpPr/>
          <p:nvPr/>
        </p:nvSpPr>
        <p:spPr>
          <a:xfrm>
            <a:off x="1571604" y="1857364"/>
            <a:ext cx="21431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CuadroTexto"/>
          <p:cNvSpPr txBox="1"/>
          <p:nvPr/>
        </p:nvSpPr>
        <p:spPr>
          <a:xfrm>
            <a:off x="1714480" y="178592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13" name="12 Flecha abajo"/>
          <p:cNvSpPr/>
          <p:nvPr/>
        </p:nvSpPr>
        <p:spPr>
          <a:xfrm>
            <a:off x="6572264" y="1928802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14 CuadroTexto"/>
          <p:cNvSpPr txBox="1"/>
          <p:nvPr/>
        </p:nvSpPr>
        <p:spPr>
          <a:xfrm>
            <a:off x="6500826" y="15716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6" name="15 Flecha arriba"/>
          <p:cNvSpPr/>
          <p:nvPr/>
        </p:nvSpPr>
        <p:spPr>
          <a:xfrm>
            <a:off x="7388576" y="3143248"/>
            <a:ext cx="214314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16 CuadroTexto"/>
          <p:cNvSpPr txBox="1"/>
          <p:nvPr/>
        </p:nvSpPr>
        <p:spPr>
          <a:xfrm>
            <a:off x="7259348" y="328612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  <p:sp>
        <p:nvSpPr>
          <p:cNvPr id="18" name="17 Flecha abajo"/>
          <p:cNvSpPr/>
          <p:nvPr/>
        </p:nvSpPr>
        <p:spPr>
          <a:xfrm>
            <a:off x="8286776" y="1500174"/>
            <a:ext cx="214314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18 CuadroTexto"/>
          <p:cNvSpPr txBox="1"/>
          <p:nvPr/>
        </p:nvSpPr>
        <p:spPr>
          <a:xfrm>
            <a:off x="8143900" y="114298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(4)</a:t>
            </a:r>
            <a:endParaRPr lang="it-IT" sz="1800" b="1" dirty="0"/>
          </a:p>
        </p:txBody>
      </p:sp>
      <p:sp>
        <p:nvSpPr>
          <p:cNvPr id="20" name="19 Flecha abajo"/>
          <p:cNvSpPr/>
          <p:nvPr/>
        </p:nvSpPr>
        <p:spPr>
          <a:xfrm>
            <a:off x="7500958" y="1513822"/>
            <a:ext cx="214314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20 CuadroTexto"/>
          <p:cNvSpPr txBox="1"/>
          <p:nvPr/>
        </p:nvSpPr>
        <p:spPr>
          <a:xfrm>
            <a:off x="7358082" y="115663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(5)</a:t>
            </a:r>
            <a:endParaRPr lang="it-IT" sz="1800" b="1" dirty="0"/>
          </a:p>
        </p:txBody>
      </p:sp>
      <p:sp>
        <p:nvSpPr>
          <p:cNvPr id="22" name="21 Flecha abajo"/>
          <p:cNvSpPr/>
          <p:nvPr/>
        </p:nvSpPr>
        <p:spPr>
          <a:xfrm>
            <a:off x="8501090" y="2643182"/>
            <a:ext cx="214314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22 CuadroTexto"/>
          <p:cNvSpPr txBox="1"/>
          <p:nvPr/>
        </p:nvSpPr>
        <p:spPr>
          <a:xfrm>
            <a:off x="8358214" y="228599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(6)</a:t>
            </a:r>
            <a:endParaRPr lang="it-IT" sz="1800" b="1" dirty="0"/>
          </a:p>
        </p:txBody>
      </p:sp>
      <p:sp>
        <p:nvSpPr>
          <p:cNvPr id="24" name="23 Flecha arriba"/>
          <p:cNvSpPr/>
          <p:nvPr/>
        </p:nvSpPr>
        <p:spPr>
          <a:xfrm>
            <a:off x="7844500" y="3143248"/>
            <a:ext cx="214314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24 CuadroTexto"/>
          <p:cNvSpPr txBox="1"/>
          <p:nvPr/>
        </p:nvSpPr>
        <p:spPr>
          <a:xfrm>
            <a:off x="7715272" y="328612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(7)</a:t>
            </a:r>
            <a:endParaRPr lang="it-IT" sz="1800" b="1" dirty="0"/>
          </a:p>
        </p:txBody>
      </p:sp>
      <p:sp>
        <p:nvSpPr>
          <p:cNvPr id="26" name="25 Flecha abajo"/>
          <p:cNvSpPr/>
          <p:nvPr/>
        </p:nvSpPr>
        <p:spPr>
          <a:xfrm>
            <a:off x="4071934" y="1571612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26 CuadroTexto"/>
          <p:cNvSpPr txBox="1"/>
          <p:nvPr/>
        </p:nvSpPr>
        <p:spPr>
          <a:xfrm>
            <a:off x="4000496" y="121442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(8)</a:t>
            </a:r>
            <a:endParaRPr lang="it-IT" sz="1800" b="1" dirty="0"/>
          </a:p>
        </p:txBody>
      </p:sp>
      <p:sp>
        <p:nvSpPr>
          <p:cNvPr id="28" name="27 Flecha abajo"/>
          <p:cNvSpPr/>
          <p:nvPr/>
        </p:nvSpPr>
        <p:spPr>
          <a:xfrm>
            <a:off x="5572132" y="2000240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28 CuadroTexto"/>
          <p:cNvSpPr txBox="1"/>
          <p:nvPr/>
        </p:nvSpPr>
        <p:spPr>
          <a:xfrm>
            <a:off x="5500694" y="164305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(9)</a:t>
            </a:r>
            <a:endParaRPr lang="it-IT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Create a new artifact – general part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571480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All the artifacts have a general part</a:t>
            </a: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142984"/>
            <a:ext cx="6143668" cy="516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Flecha derecha"/>
          <p:cNvSpPr/>
          <p:nvPr/>
        </p:nvSpPr>
        <p:spPr>
          <a:xfrm>
            <a:off x="5357818" y="1214422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Flecha derecha"/>
          <p:cNvSpPr/>
          <p:nvPr/>
        </p:nvSpPr>
        <p:spPr>
          <a:xfrm>
            <a:off x="2357422" y="1714488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Flecha izquierda"/>
          <p:cNvSpPr/>
          <p:nvPr/>
        </p:nvSpPr>
        <p:spPr>
          <a:xfrm>
            <a:off x="7286644" y="1656698"/>
            <a:ext cx="285752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Flecha derecha"/>
          <p:cNvSpPr/>
          <p:nvPr/>
        </p:nvSpPr>
        <p:spPr>
          <a:xfrm>
            <a:off x="2071670" y="2143116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Flecha derecha"/>
          <p:cNvSpPr/>
          <p:nvPr/>
        </p:nvSpPr>
        <p:spPr>
          <a:xfrm>
            <a:off x="2214546" y="3714752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11 Flecha izquierda"/>
          <p:cNvSpPr/>
          <p:nvPr/>
        </p:nvSpPr>
        <p:spPr>
          <a:xfrm>
            <a:off x="7500958" y="5857892"/>
            <a:ext cx="285752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377804"/>
          </a:xfrm>
        </p:spPr>
        <p:txBody>
          <a:bodyPr/>
          <a:lstStyle/>
          <a:p>
            <a:r>
              <a:rPr lang="en-US" b="1" dirty="0" smtClean="0"/>
              <a:t>Create STS_SCHEME Concept scheme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500042"/>
            <a:ext cx="824145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menu [MM] </a:t>
            </a:r>
            <a:r>
              <a:rPr lang="en-US" dirty="0" smtClean="0">
                <a:sym typeface="Wingdings" pitchFamily="2" charset="2"/>
              </a:rPr>
              <a:t> [Concept Schemes] </a:t>
            </a: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button [+ New]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Insert the following information and click on [save] button: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ID = </a:t>
            </a:r>
            <a:r>
              <a:rPr lang="en-US" b="1" dirty="0" smtClean="0">
                <a:solidFill>
                  <a:srgbClr val="C00000"/>
                </a:solidFill>
              </a:rPr>
              <a:t>STS_SCHEME</a:t>
            </a:r>
            <a:r>
              <a:rPr lang="en-US" dirty="0" smtClean="0"/>
              <a:t>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Agency ID</a:t>
            </a:r>
            <a:r>
              <a:rPr lang="en-US" b="1" dirty="0" smtClean="0">
                <a:solidFill>
                  <a:srgbClr val="C00000"/>
                </a:solidFill>
              </a:rPr>
              <a:t>= IT1 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Version=</a:t>
            </a:r>
            <a:r>
              <a:rPr lang="en-US" b="1" dirty="0" smtClean="0">
                <a:solidFill>
                  <a:srgbClr val="C00000"/>
                </a:solidFill>
              </a:rPr>
              <a:t>1.0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Name [en] = </a:t>
            </a:r>
            <a:r>
              <a:rPr lang="en-US" b="1" dirty="0" smtClean="0">
                <a:solidFill>
                  <a:srgbClr val="C00000"/>
                </a:solidFill>
              </a:rPr>
              <a:t>STS Concepts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5476" y="884528"/>
            <a:ext cx="18192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571480"/>
            <a:ext cx="2152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3143248"/>
            <a:ext cx="528767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Insert a new concept (Frequency)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428596" y="642918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button [+] to insert a new concept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6786578" y="857232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214422"/>
            <a:ext cx="63008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2"/>
          <p:cNvSpPr txBox="1"/>
          <p:nvPr/>
        </p:nvSpPr>
        <p:spPr>
          <a:xfrm>
            <a:off x="428596" y="1857364"/>
            <a:ext cx="824145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dirty="0" smtClean="0"/>
              <a:t>Add the following information and [Save]: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ID = FREQ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Name [en] = Frequency</a:t>
            </a:r>
          </a:p>
        </p:txBody>
      </p:sp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000372"/>
            <a:ext cx="52578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Insert new concepts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451272" y="620688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Insert all the below concepts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152282"/>
              </p:ext>
            </p:extLst>
          </p:nvPr>
        </p:nvGraphicFramePr>
        <p:xfrm>
          <a:off x="179512" y="1146572"/>
          <a:ext cx="8640960" cy="519559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556883"/>
                <a:gridCol w="3441551"/>
                <a:gridCol w="2642526"/>
              </a:tblGrid>
              <a:tr h="37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Concept </a:t>
                      </a:r>
                      <a:r>
                        <a:rPr lang="en-GB" sz="2400" b="1" dirty="0" smtClean="0">
                          <a:effectLst/>
                        </a:rPr>
                        <a:t>id</a:t>
                      </a:r>
                      <a:endParaRPr lang="it-IT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Concept </a:t>
                      </a:r>
                      <a:r>
                        <a:rPr lang="en-GB" sz="2400" b="1" dirty="0" smtClean="0">
                          <a:effectLst/>
                        </a:rPr>
                        <a:t>name (en)</a:t>
                      </a:r>
                      <a:endParaRPr lang="it-IT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Concept</a:t>
                      </a:r>
                      <a:r>
                        <a:rPr lang="it-IT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20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name</a:t>
                      </a:r>
                      <a:r>
                        <a:rPr lang="it-IT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(it)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FREQ</a:t>
                      </a:r>
                      <a:endParaRPr lang="it-IT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Frequency</a:t>
                      </a:r>
                      <a:endParaRPr lang="it-IT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Frequenza</a:t>
                      </a:r>
                      <a:endParaRPr lang="it-IT" sz="20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MARKET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Reference Market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Mercato di riferimento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REF_AREA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Reference Area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Territorio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ADJUSTMENT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Adjustment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Destagionalizzazione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INDICATOR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Indicator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Indicatore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ACTIVITY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Economic Activity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Economica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9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BASE_PER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Base </a:t>
                      </a:r>
                      <a:r>
                        <a:rPr lang="en-US" sz="2400" dirty="0" smtClean="0">
                          <a:effectLst/>
                        </a:rPr>
                        <a:t>period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Anno base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TIME_PERIOD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Time period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Periodo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OBS_VALUE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Observed value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Valore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SOURCE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Source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Fonte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55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UNIT_MEASURE</a:t>
                      </a:r>
                      <a:endParaRPr lang="it-IT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 </a:t>
                      </a:r>
                      <a:r>
                        <a:rPr lang="it-IT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</a:t>
                      </a:r>
                      <a:endParaRPr lang="it-IT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Unità di misura</a:t>
                      </a:r>
                      <a:endParaRPr lang="it-IT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Finalize the concept scheme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428596" y="642918"/>
            <a:ext cx="8241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[General]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“Finalized” checkbox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Save</a:t>
            </a: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71678"/>
            <a:ext cx="727381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Flecha izquierda"/>
          <p:cNvSpPr/>
          <p:nvPr/>
        </p:nvSpPr>
        <p:spPr>
          <a:xfrm>
            <a:off x="4857752" y="3714752"/>
            <a:ext cx="35719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Flecha abajo"/>
          <p:cNvSpPr/>
          <p:nvPr/>
        </p:nvSpPr>
        <p:spPr>
          <a:xfrm>
            <a:off x="1214414" y="235743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785786" y="235743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5160350" y="364331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1" name="10 Flecha izquierda"/>
          <p:cNvSpPr/>
          <p:nvPr/>
        </p:nvSpPr>
        <p:spPr>
          <a:xfrm>
            <a:off x="8143900" y="5929330"/>
            <a:ext cx="285752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11 CuadroTexto"/>
          <p:cNvSpPr txBox="1"/>
          <p:nvPr/>
        </p:nvSpPr>
        <p:spPr>
          <a:xfrm>
            <a:off x="8072462" y="564357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377804"/>
          </a:xfrm>
        </p:spPr>
        <p:txBody>
          <a:bodyPr/>
          <a:lstStyle/>
          <a:p>
            <a:r>
              <a:rPr lang="en-US" b="1" dirty="0" smtClean="0"/>
              <a:t>Create CL_FREQ Code list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500042"/>
            <a:ext cx="824145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menu [MM] </a:t>
            </a:r>
            <a:r>
              <a:rPr lang="en-US" dirty="0" smtClean="0">
                <a:sym typeface="Wingdings" pitchFamily="2" charset="2"/>
              </a:rPr>
              <a:t> [</a:t>
            </a:r>
            <a:r>
              <a:rPr lang="en-US" dirty="0" err="1" smtClean="0">
                <a:sym typeface="Wingdings" pitchFamily="2" charset="2"/>
              </a:rPr>
              <a:t>Codelists</a:t>
            </a:r>
            <a:r>
              <a:rPr lang="en-US" dirty="0" smtClean="0">
                <a:sym typeface="Wingdings" pitchFamily="2" charset="2"/>
              </a:rPr>
              <a:t>] </a:t>
            </a: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button [+ New]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Insert the following information and click on [save] button: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ID = </a:t>
            </a:r>
            <a:r>
              <a:rPr lang="en-US" b="1" dirty="0" smtClean="0">
                <a:solidFill>
                  <a:srgbClr val="C00000"/>
                </a:solidFill>
              </a:rPr>
              <a:t>CL_FREQ</a:t>
            </a:r>
            <a:endParaRPr lang="en-US" dirty="0" smtClean="0"/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Agency ID</a:t>
            </a:r>
            <a:r>
              <a:rPr lang="en-US" b="1" dirty="0" smtClean="0">
                <a:solidFill>
                  <a:srgbClr val="C00000"/>
                </a:solidFill>
              </a:rPr>
              <a:t>= IT1 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Version=</a:t>
            </a:r>
            <a:r>
              <a:rPr lang="en-US" b="1" dirty="0" smtClean="0">
                <a:solidFill>
                  <a:srgbClr val="C00000"/>
                </a:solidFill>
              </a:rPr>
              <a:t>1.0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Name [en] = </a:t>
            </a:r>
            <a:r>
              <a:rPr lang="en-US" b="1" dirty="0" smtClean="0">
                <a:solidFill>
                  <a:srgbClr val="C00000"/>
                </a:solidFill>
              </a:rPr>
              <a:t>Frequency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5476" y="884528"/>
            <a:ext cx="18192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571480"/>
            <a:ext cx="17145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3214686"/>
            <a:ext cx="48863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Insert new items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428596" y="642918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button [+] to insert a new item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6786578" y="857232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214422"/>
            <a:ext cx="63008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2"/>
          <p:cNvSpPr txBox="1"/>
          <p:nvPr/>
        </p:nvSpPr>
        <p:spPr>
          <a:xfrm>
            <a:off x="428596" y="1857364"/>
            <a:ext cx="8241456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dirty="0" smtClean="0"/>
              <a:t>Add the following information and [Save]: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ID = A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Name [en] = Annual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pPr marL="457200" indent="-457200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pPr marL="457200" indent="-457200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pPr marL="457200" indent="-457200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pPr marL="457200" indent="-457200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</a:pPr>
            <a:r>
              <a:rPr lang="en-US" dirty="0" smtClean="0"/>
              <a:t>Repeat steps 1 and 2 and insert the following items:</a:t>
            </a:r>
          </a:p>
        </p:txBody>
      </p:sp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10" y="2143116"/>
            <a:ext cx="3929090" cy="225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1" name="Tabel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565260"/>
              </p:ext>
            </p:extLst>
          </p:nvPr>
        </p:nvGraphicFramePr>
        <p:xfrm>
          <a:off x="2771799" y="4941168"/>
          <a:ext cx="5616624" cy="14935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12169"/>
                <a:gridCol w="1800200"/>
                <a:gridCol w="2304255"/>
              </a:tblGrid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noProof="0" dirty="0" smtClean="0">
                          <a:effectLst/>
                        </a:rPr>
                        <a:t>ID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noProof="0" dirty="0" smtClean="0">
                          <a:effectLst/>
                        </a:rPr>
                        <a:t>Name (en)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r>
                        <a:rPr lang="it-IT" sz="2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(it)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 sz="2400" b="0" i="0" u="none" strike="noStrike" noProof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Annual</a:t>
                      </a:r>
                      <a:endParaRPr lang="en-GB" sz="2400" b="0" i="0" u="none" strike="noStrike" noProof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Annuale</a:t>
                      </a:r>
                      <a:endParaRPr lang="en-GB" sz="2400" b="0" i="0" u="none" strike="noStrike" noProof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noProof="0" dirty="0" smtClean="0">
                          <a:effectLst/>
                        </a:rPr>
                        <a:t>Q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noProof="0" dirty="0" smtClean="0">
                          <a:effectLst/>
                        </a:rPr>
                        <a:t>Quarterly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Trimestrale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noProof="0" dirty="0" smtClean="0">
                          <a:effectLst/>
                        </a:rPr>
                        <a:t>M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noProof="0" dirty="0" smtClean="0">
                          <a:effectLst/>
                        </a:rPr>
                        <a:t>Monthly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Mensile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000240"/>
            <a:ext cx="628177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Finalize the CL_FREQ Code list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428596" y="642918"/>
            <a:ext cx="8241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[General]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“Finalized” checkbox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Save</a:t>
            </a:r>
          </a:p>
        </p:txBody>
      </p:sp>
      <p:sp>
        <p:nvSpPr>
          <p:cNvPr id="6" name="5 Flecha izquierda"/>
          <p:cNvSpPr/>
          <p:nvPr/>
        </p:nvSpPr>
        <p:spPr>
          <a:xfrm>
            <a:off x="5659996" y="3544580"/>
            <a:ext cx="35719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500034" y="235743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5962594" y="347314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1" name="10 Flecha izquierda"/>
          <p:cNvSpPr/>
          <p:nvPr/>
        </p:nvSpPr>
        <p:spPr>
          <a:xfrm>
            <a:off x="7605668" y="6000768"/>
            <a:ext cx="285752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11 CuadroTexto"/>
          <p:cNvSpPr txBox="1"/>
          <p:nvPr/>
        </p:nvSpPr>
        <p:spPr>
          <a:xfrm>
            <a:off x="7534230" y="564357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  <p:sp>
        <p:nvSpPr>
          <p:cNvPr id="13" name="12 Flecha derecha"/>
          <p:cNvSpPr/>
          <p:nvPr/>
        </p:nvSpPr>
        <p:spPr>
          <a:xfrm>
            <a:off x="1000100" y="2428868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49242"/>
          </a:xfrm>
        </p:spPr>
        <p:txBody>
          <a:bodyPr/>
          <a:lstStyle/>
          <a:p>
            <a:r>
              <a:rPr lang="en-US" b="1" dirty="0" smtClean="0"/>
              <a:t>Starting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8241456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The MDM provide three main functions: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Meta Manager - to store SDMX structural metadata in a local repository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create SDMX artifacts interactively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load SDMX artifacts from SDMX-ML files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copy SDMX artifacts from DMX Registries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Data Manager – to publish SDMX data flow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create “data cubes” into a database, starting from a DSD and related artifacts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map CSV files to the elements of a data cubes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load CSV and SDMX-ML data files into data cubes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create data flows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set in production data flows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Reference Metadata Manager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endParaRPr lang="en-US" sz="2600" dirty="0" smtClean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endParaRPr lang="en-US" sz="26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6490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377804"/>
          </a:xfrm>
        </p:spPr>
        <p:txBody>
          <a:bodyPr/>
          <a:lstStyle/>
          <a:p>
            <a:r>
              <a:rPr lang="en-US" b="1" dirty="0" smtClean="0"/>
              <a:t>Create CL_INDICATOR Code List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588703"/>
            <a:ext cx="824145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Create a new </a:t>
            </a:r>
            <a:r>
              <a:rPr lang="en-US" dirty="0" err="1" smtClean="0"/>
              <a:t>Codelist</a:t>
            </a:r>
            <a:r>
              <a:rPr lang="en-US" dirty="0" smtClean="0"/>
              <a:t> with the following general information: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ID = </a:t>
            </a:r>
            <a:r>
              <a:rPr lang="en-US" b="1" dirty="0" smtClean="0">
                <a:solidFill>
                  <a:srgbClr val="C00000"/>
                </a:solidFill>
              </a:rPr>
              <a:t>CL_INDICATOR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Agency ID= </a:t>
            </a:r>
            <a:r>
              <a:rPr lang="en-US" b="1" dirty="0" smtClean="0">
                <a:solidFill>
                  <a:srgbClr val="C00000"/>
                </a:solidFill>
              </a:rPr>
              <a:t>IT1</a:t>
            </a:r>
            <a:r>
              <a:rPr lang="en-US" dirty="0" smtClean="0"/>
              <a:t> 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Version=</a:t>
            </a:r>
            <a:r>
              <a:rPr lang="en-US" b="1" dirty="0" smtClean="0">
                <a:solidFill>
                  <a:srgbClr val="C00000"/>
                </a:solidFill>
              </a:rPr>
              <a:t>1.0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Name [en] = </a:t>
            </a:r>
            <a:r>
              <a:rPr lang="en-US" b="1" dirty="0" smtClean="0">
                <a:solidFill>
                  <a:srgbClr val="C00000"/>
                </a:solidFill>
              </a:rPr>
              <a:t>Indicator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dirty="0" smtClean="0"/>
              <a:t>Add the following items: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dirty="0" smtClean="0"/>
              <a:t>Finalize the code list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graphicFrame>
        <p:nvGraphicFramePr>
          <p:cNvPr id="8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047480"/>
              </p:ext>
            </p:extLst>
          </p:nvPr>
        </p:nvGraphicFramePr>
        <p:xfrm>
          <a:off x="1763688" y="2857496"/>
          <a:ext cx="6696743" cy="18669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924351"/>
                <a:gridCol w="2711856"/>
                <a:gridCol w="2060536"/>
              </a:tblGrid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noProof="0" dirty="0" smtClean="0">
                          <a:effectLst/>
                        </a:rPr>
                        <a:t>ID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noProof="0" dirty="0" smtClean="0">
                          <a:effectLst/>
                        </a:rPr>
                        <a:t>Name (en)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r>
                        <a:rPr lang="it-IT" sz="2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(it)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noProof="0" dirty="0" smtClean="0">
                          <a:effectLst/>
                        </a:rPr>
                        <a:t>PROD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noProof="0" dirty="0" smtClean="0">
                          <a:effectLst/>
                        </a:rPr>
                        <a:t>Production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Produzione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noProof="0" dirty="0" smtClean="0">
                          <a:effectLst/>
                        </a:rPr>
                        <a:t>CONS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noProof="0" dirty="0" smtClean="0">
                          <a:effectLst/>
                        </a:rPr>
                        <a:t>Construction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Costruzioni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noProof="0" dirty="0" smtClean="0">
                          <a:effectLst/>
                        </a:rPr>
                        <a:t>ORD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noProof="0" dirty="0" smtClean="0">
                          <a:effectLst/>
                        </a:rPr>
                        <a:t>New orders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Nuovi ordinativi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240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TURN</a:t>
                      </a:r>
                      <a:endParaRPr lang="en-GB" sz="240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240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Turnover</a:t>
                      </a:r>
                      <a:endParaRPr lang="en-GB" sz="240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240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Fatturato</a:t>
                      </a:r>
                      <a:endParaRPr lang="en-GB" sz="240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377804"/>
          </a:xfrm>
        </p:spPr>
        <p:txBody>
          <a:bodyPr/>
          <a:lstStyle/>
          <a:p>
            <a:r>
              <a:rPr lang="en-US" b="1" dirty="0" smtClean="0"/>
              <a:t>Create </a:t>
            </a:r>
            <a:r>
              <a:rPr lang="en-US" b="1" dirty="0" smtClean="0"/>
              <a:t>CL_MARKET </a:t>
            </a:r>
            <a:r>
              <a:rPr lang="en-US" b="1" dirty="0" smtClean="0"/>
              <a:t>Code List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588703"/>
            <a:ext cx="824145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Create a new </a:t>
            </a:r>
            <a:r>
              <a:rPr lang="en-US" dirty="0" err="1" smtClean="0"/>
              <a:t>Codelist</a:t>
            </a:r>
            <a:r>
              <a:rPr lang="en-US" dirty="0" smtClean="0"/>
              <a:t> with the following general information: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ID = </a:t>
            </a:r>
            <a:r>
              <a:rPr lang="en-US" b="1" dirty="0" smtClean="0">
                <a:solidFill>
                  <a:srgbClr val="C00000"/>
                </a:solidFill>
              </a:rPr>
              <a:t>CL_MARKET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Agency ID= </a:t>
            </a:r>
            <a:r>
              <a:rPr lang="en-US" b="1" dirty="0" smtClean="0">
                <a:solidFill>
                  <a:srgbClr val="C00000"/>
                </a:solidFill>
              </a:rPr>
              <a:t>IT1</a:t>
            </a:r>
            <a:r>
              <a:rPr lang="en-US" dirty="0" smtClean="0"/>
              <a:t> 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Version=</a:t>
            </a:r>
            <a:r>
              <a:rPr lang="en-US" b="1" dirty="0" smtClean="0">
                <a:solidFill>
                  <a:srgbClr val="C00000"/>
                </a:solidFill>
              </a:rPr>
              <a:t>1.0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Name [en] = </a:t>
            </a:r>
            <a:r>
              <a:rPr lang="en-US" b="1" dirty="0" smtClean="0">
                <a:solidFill>
                  <a:srgbClr val="C00000"/>
                </a:solidFill>
              </a:rPr>
              <a:t>Market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dirty="0" smtClean="0"/>
              <a:t>Add the following items: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dirty="0" smtClean="0"/>
              <a:t>Finalize the code list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710666"/>
              </p:ext>
            </p:extLst>
          </p:nvPr>
        </p:nvGraphicFramePr>
        <p:xfrm>
          <a:off x="1475656" y="2996952"/>
          <a:ext cx="6552728" cy="18669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705503"/>
                <a:gridCol w="2110921"/>
                <a:gridCol w="2736304"/>
              </a:tblGrid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noProof="0" dirty="0" smtClean="0">
                          <a:effectLst/>
                        </a:rPr>
                        <a:t>ID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noProof="0" dirty="0" smtClean="0">
                          <a:effectLst/>
                        </a:rPr>
                        <a:t>Name (en)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r>
                        <a:rPr lang="it-IT" sz="2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(it)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noProof="0" dirty="0" smtClean="0">
                          <a:effectLst/>
                        </a:rPr>
                        <a:t>D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noProof="0" dirty="0" smtClean="0">
                          <a:effectLst/>
                        </a:rPr>
                        <a:t>Domestic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Nazionale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noProof="0" dirty="0" smtClean="0">
                          <a:effectLst/>
                        </a:rPr>
                        <a:t>E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noProof="0" dirty="0" smtClean="0">
                          <a:effectLst/>
                        </a:rPr>
                        <a:t>Non-domestic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Estero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noProof="0" dirty="0" smtClean="0">
                          <a:effectLst/>
                        </a:rPr>
                        <a:t>T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noProof="0" dirty="0" smtClean="0">
                          <a:effectLst/>
                        </a:rPr>
                        <a:t>Total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240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_Z</a:t>
                      </a:r>
                      <a:endParaRPr lang="en-GB" sz="240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240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lang="en-GB" sz="240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240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 applicabile</a:t>
                      </a:r>
                      <a:endParaRPr lang="en-GB" sz="240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Import a Code Lists from an SDMX-ML file (1/2)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785794"/>
            <a:ext cx="82414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[Import]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file CL_ACTIVITY+IT1.1.0.xml and click on [Upload XML]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</a:t>
            </a:r>
            <a:r>
              <a:rPr lang="en-US" dirty="0" err="1" smtClean="0"/>
              <a:t>codelist</a:t>
            </a:r>
            <a:r>
              <a:rPr lang="en-US" dirty="0" smtClean="0"/>
              <a:t> and click on the [Imports]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285860"/>
            <a:ext cx="63150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000372"/>
            <a:ext cx="42767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4786322"/>
            <a:ext cx="65817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Flecha derecha"/>
          <p:cNvSpPr/>
          <p:nvPr/>
        </p:nvSpPr>
        <p:spPr>
          <a:xfrm>
            <a:off x="857224" y="5715016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Flecha abajo"/>
          <p:cNvSpPr/>
          <p:nvPr/>
        </p:nvSpPr>
        <p:spPr>
          <a:xfrm>
            <a:off x="7000892" y="4500570"/>
            <a:ext cx="357190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Import a Code Lists from an SDMX-ML file (2/2)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785794"/>
            <a:ext cx="824145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Repeat the previous step with the following files: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CL_REF_AREA+IT1+1.0.xml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CL_SOURCE+IT1+1.0.xml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CL_UNIT+IT1+1.0.xml and </a:t>
            </a:r>
            <a:r>
              <a:rPr lang="en-US" b="1" dirty="0" smtClean="0">
                <a:solidFill>
                  <a:srgbClr val="C00000"/>
                </a:solidFill>
              </a:rPr>
              <a:t>finalize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86058"/>
            <a:ext cx="734640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Flecha izquierda"/>
          <p:cNvSpPr/>
          <p:nvPr/>
        </p:nvSpPr>
        <p:spPr>
          <a:xfrm>
            <a:off x="7500958" y="5286388"/>
            <a:ext cx="428628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Import a Code list from a CSV file (1/3)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285720" y="642918"/>
            <a:ext cx="87154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Create a new Code list with the following general information and Save: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ID = </a:t>
            </a:r>
            <a:r>
              <a:rPr lang="en-US" b="1" dirty="0" smtClean="0">
                <a:solidFill>
                  <a:srgbClr val="C00000"/>
                </a:solidFill>
              </a:rPr>
              <a:t>CL_ADJUSTMENT</a:t>
            </a:r>
            <a:r>
              <a:rPr lang="en-US" dirty="0" smtClean="0"/>
              <a:t>; Agency ID= </a:t>
            </a:r>
            <a:r>
              <a:rPr lang="en-US" b="1" dirty="0" smtClean="0">
                <a:solidFill>
                  <a:srgbClr val="C00000"/>
                </a:solidFill>
              </a:rPr>
              <a:t>IT1</a:t>
            </a:r>
            <a:r>
              <a:rPr lang="en-US" dirty="0" smtClean="0"/>
              <a:t>; Version=</a:t>
            </a:r>
            <a:r>
              <a:rPr lang="en-US" b="1" dirty="0" smtClean="0">
                <a:solidFill>
                  <a:srgbClr val="C00000"/>
                </a:solidFill>
              </a:rPr>
              <a:t>1.0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Name [en] = </a:t>
            </a:r>
            <a:r>
              <a:rPr lang="en-US" b="1" dirty="0" smtClean="0">
                <a:solidFill>
                  <a:srgbClr val="C00000"/>
                </a:solidFill>
              </a:rPr>
              <a:t>Adjustment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752608"/>
            <a:ext cx="3500462" cy="2302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285720" y="4000504"/>
            <a:ext cx="84296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 Click on the button </a:t>
            </a:r>
            <a:r>
              <a:rPr lang="en-US" b="1" dirty="0" smtClean="0"/>
              <a:t>(1)</a:t>
            </a:r>
            <a:r>
              <a:rPr lang="en-US" dirty="0" smtClean="0"/>
              <a:t> to import </a:t>
            </a:r>
            <a:r>
              <a:rPr lang="en-US" dirty="0" smtClean="0"/>
              <a:t>a </a:t>
            </a:r>
            <a:r>
              <a:rPr lang="en-US" dirty="0" smtClean="0"/>
              <a:t>CSV </a:t>
            </a:r>
            <a:r>
              <a:rPr lang="en-US" dirty="0" smtClean="0"/>
              <a:t>file</a:t>
            </a:r>
            <a:endParaRPr lang="en-US" dirty="0" smtClean="0"/>
          </a:p>
        </p:txBody>
      </p:sp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429132"/>
            <a:ext cx="614209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>
            <a:off x="5616274" y="461615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10" name="9 Flecha abajo"/>
          <p:cNvSpPr/>
          <p:nvPr/>
        </p:nvSpPr>
        <p:spPr>
          <a:xfrm>
            <a:off x="5973464" y="4714884"/>
            <a:ext cx="28575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Import a Code list from a CSV file (2/3)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pic>
        <p:nvPicPr>
          <p:cNvPr id="993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6215082"/>
            <a:ext cx="20002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2"/>
          <p:cNvSpPr txBox="1"/>
          <p:nvPr/>
        </p:nvSpPr>
        <p:spPr>
          <a:xfrm>
            <a:off x="500034" y="571480"/>
            <a:ext cx="824145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[en]CL_ADJUSTMENT+IT1+1.0.csv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“English” language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Adjust the “Separator” and the “Delimiter”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 the columns of the CSV file to be imported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[Upload file] button to send the CSV file to the server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[Import Items] 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9933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2857496"/>
            <a:ext cx="71151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Flecha derecha"/>
          <p:cNvSpPr/>
          <p:nvPr/>
        </p:nvSpPr>
        <p:spPr>
          <a:xfrm>
            <a:off x="714348" y="2928934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CuadroTexto"/>
          <p:cNvSpPr txBox="1"/>
          <p:nvPr/>
        </p:nvSpPr>
        <p:spPr>
          <a:xfrm>
            <a:off x="318992" y="285749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12" name="11 Flecha abajo"/>
          <p:cNvSpPr/>
          <p:nvPr/>
        </p:nvSpPr>
        <p:spPr>
          <a:xfrm>
            <a:off x="6357950" y="2571744"/>
            <a:ext cx="28575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6605536" y="250030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4" name="13 Flecha derecha"/>
          <p:cNvSpPr/>
          <p:nvPr/>
        </p:nvSpPr>
        <p:spPr>
          <a:xfrm>
            <a:off x="714348" y="3345420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14 CuadroTexto"/>
          <p:cNvSpPr txBox="1"/>
          <p:nvPr/>
        </p:nvSpPr>
        <p:spPr>
          <a:xfrm>
            <a:off x="318992" y="327398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  <p:sp>
        <p:nvSpPr>
          <p:cNvPr id="16" name="15 Flecha izquierda"/>
          <p:cNvSpPr/>
          <p:nvPr/>
        </p:nvSpPr>
        <p:spPr>
          <a:xfrm>
            <a:off x="2357422" y="4714884"/>
            <a:ext cx="642942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16 CuadroTexto"/>
          <p:cNvSpPr txBox="1"/>
          <p:nvPr/>
        </p:nvSpPr>
        <p:spPr>
          <a:xfrm>
            <a:off x="3071802" y="488825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(4)</a:t>
            </a:r>
            <a:endParaRPr lang="it-IT" sz="1800" b="1" dirty="0"/>
          </a:p>
        </p:txBody>
      </p:sp>
      <p:sp>
        <p:nvSpPr>
          <p:cNvPr id="18" name="17 Flecha derecha"/>
          <p:cNvSpPr/>
          <p:nvPr/>
        </p:nvSpPr>
        <p:spPr>
          <a:xfrm>
            <a:off x="6211876" y="5616282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18 CuadroTexto"/>
          <p:cNvSpPr txBox="1"/>
          <p:nvPr/>
        </p:nvSpPr>
        <p:spPr>
          <a:xfrm>
            <a:off x="5715008" y="557214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(5)</a:t>
            </a:r>
            <a:endParaRPr lang="it-IT" sz="18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8429652" y="585789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(6)</a:t>
            </a:r>
            <a:endParaRPr lang="it-IT" sz="1800" b="1" dirty="0"/>
          </a:p>
        </p:txBody>
      </p:sp>
      <p:sp>
        <p:nvSpPr>
          <p:cNvPr id="21" name="20 Flecha izquierda"/>
          <p:cNvSpPr/>
          <p:nvPr/>
        </p:nvSpPr>
        <p:spPr>
          <a:xfrm>
            <a:off x="8358214" y="6215082"/>
            <a:ext cx="285752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TextBox 2"/>
          <p:cNvSpPr txBox="1"/>
          <p:nvPr/>
        </p:nvSpPr>
        <p:spPr>
          <a:xfrm>
            <a:off x="642910" y="6215082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Finalize the code list</a:t>
            </a:r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Import a Code list from a CSV file (3/3)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785794"/>
            <a:ext cx="824145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Create a new Code list with the following general information: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ID = </a:t>
            </a:r>
            <a:r>
              <a:rPr lang="en-US" b="1" dirty="0" smtClean="0">
                <a:solidFill>
                  <a:srgbClr val="C00000"/>
                </a:solidFill>
              </a:rPr>
              <a:t>CL_BASE_PER</a:t>
            </a:r>
            <a:r>
              <a:rPr lang="en-US" dirty="0" smtClean="0"/>
              <a:t>; Agency ID</a:t>
            </a:r>
            <a:r>
              <a:rPr lang="en-US" b="1" dirty="0" smtClean="0">
                <a:solidFill>
                  <a:srgbClr val="C00000"/>
                </a:solidFill>
              </a:rPr>
              <a:t>= IT1</a:t>
            </a:r>
            <a:r>
              <a:rPr lang="en-US" dirty="0" smtClean="0"/>
              <a:t>; Version=</a:t>
            </a:r>
            <a:r>
              <a:rPr lang="en-US" b="1" dirty="0" smtClean="0">
                <a:solidFill>
                  <a:srgbClr val="C00000"/>
                </a:solidFill>
              </a:rPr>
              <a:t>1.0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Name [en] = </a:t>
            </a:r>
            <a:r>
              <a:rPr lang="en-US" b="1" dirty="0" smtClean="0">
                <a:solidFill>
                  <a:srgbClr val="C00000"/>
                </a:solidFill>
              </a:rPr>
              <a:t>Base period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Import the file [en]CL_BASE_PER+IT1+1.0.csv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Finalize the code list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143248"/>
            <a:ext cx="614209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Flecha arriba"/>
          <p:cNvSpPr/>
          <p:nvPr/>
        </p:nvSpPr>
        <p:spPr>
          <a:xfrm>
            <a:off x="5857884" y="4286256"/>
            <a:ext cx="285752" cy="35719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6143636" y="428625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Create a new Data Structure Definition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sp>
        <p:nvSpPr>
          <p:cNvPr id="6" name="TextBox 2"/>
          <p:cNvSpPr txBox="1"/>
          <p:nvPr/>
        </p:nvSpPr>
        <p:spPr>
          <a:xfrm>
            <a:off x="214282" y="785794"/>
            <a:ext cx="82414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menu [MM] </a:t>
            </a:r>
            <a:r>
              <a:rPr lang="en-US" dirty="0" smtClean="0">
                <a:sym typeface="Wingdings" pitchFamily="2" charset="2"/>
              </a:rPr>
              <a:t> [Data Structure Definitions] </a:t>
            </a: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button [+ New]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Insert the following information and click on [save] button: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ID = </a:t>
            </a:r>
            <a:r>
              <a:rPr lang="en-US" b="1" dirty="0" smtClean="0">
                <a:solidFill>
                  <a:srgbClr val="C00000"/>
                </a:solidFill>
              </a:rPr>
              <a:t>STS</a:t>
            </a:r>
            <a:endParaRPr lang="en-US" dirty="0" smtClean="0"/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Agency ID</a:t>
            </a:r>
            <a:r>
              <a:rPr lang="en-US" b="1" dirty="0" smtClean="0">
                <a:solidFill>
                  <a:srgbClr val="C00000"/>
                </a:solidFill>
              </a:rPr>
              <a:t>= IT1 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Version=</a:t>
            </a:r>
            <a:r>
              <a:rPr lang="en-US" b="1" dirty="0" smtClean="0">
                <a:solidFill>
                  <a:srgbClr val="C00000"/>
                </a:solidFill>
              </a:rPr>
              <a:t>1.0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Name [en] = </a:t>
            </a:r>
            <a:r>
              <a:rPr lang="en-US" b="1" dirty="0" smtClean="0">
                <a:solidFill>
                  <a:srgbClr val="C00000"/>
                </a:solidFill>
              </a:rPr>
              <a:t>Short Term Statistics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en-US" b="1" dirty="0" smtClean="0">
              <a:solidFill>
                <a:srgbClr val="C00000"/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9724" y="1170280"/>
            <a:ext cx="18192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3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857232"/>
            <a:ext cx="2066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Add a Primary Measure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85794"/>
            <a:ext cx="69723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143248"/>
            <a:ext cx="51054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2857496"/>
            <a:ext cx="24384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Flecha abajo"/>
          <p:cNvSpPr/>
          <p:nvPr/>
        </p:nvSpPr>
        <p:spPr>
          <a:xfrm>
            <a:off x="1928794" y="928670"/>
            <a:ext cx="357190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1857356" y="57148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14282" y="464344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2" name="11 Flecha derecha"/>
          <p:cNvSpPr/>
          <p:nvPr/>
        </p:nvSpPr>
        <p:spPr>
          <a:xfrm>
            <a:off x="285720" y="4429132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Flecha derecha"/>
          <p:cNvSpPr/>
          <p:nvPr/>
        </p:nvSpPr>
        <p:spPr>
          <a:xfrm>
            <a:off x="5572132" y="5214950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13 CuadroTexto"/>
          <p:cNvSpPr txBox="1"/>
          <p:nvPr/>
        </p:nvSpPr>
        <p:spPr>
          <a:xfrm>
            <a:off x="5143504" y="51435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Add Dimensions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785794"/>
            <a:ext cx="8241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[Dimensions]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[+ Create component]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643182"/>
            <a:ext cx="8358246" cy="252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Flecha abajo"/>
          <p:cNvSpPr/>
          <p:nvPr/>
        </p:nvSpPr>
        <p:spPr>
          <a:xfrm>
            <a:off x="3357554" y="3000372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3313412" y="262953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9" name="8 Flecha derecha"/>
          <p:cNvSpPr/>
          <p:nvPr/>
        </p:nvSpPr>
        <p:spPr>
          <a:xfrm>
            <a:off x="6500826" y="3857628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CuadroTexto"/>
          <p:cNvSpPr txBox="1"/>
          <p:nvPr/>
        </p:nvSpPr>
        <p:spPr>
          <a:xfrm>
            <a:off x="6000760" y="38576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b="1" dirty="0"/>
              <a:t>Access to the </a:t>
            </a:r>
            <a:r>
              <a:rPr lang="en-US" b="1" dirty="0" smtClean="0"/>
              <a:t>MDM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71606"/>
            <a:ext cx="75438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Flecha abajo"/>
          <p:cNvSpPr/>
          <p:nvPr/>
        </p:nvSpPr>
        <p:spPr>
          <a:xfrm>
            <a:off x="4857752" y="122873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7 CuadroTexto"/>
          <p:cNvSpPr txBox="1"/>
          <p:nvPr/>
        </p:nvSpPr>
        <p:spPr>
          <a:xfrm>
            <a:off x="4801574" y="87154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(1)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8 Flecha abajo"/>
          <p:cNvSpPr/>
          <p:nvPr/>
        </p:nvSpPr>
        <p:spPr>
          <a:xfrm>
            <a:off x="6202628" y="122873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46450" y="87154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(2)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7202760" y="122873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146582" y="87154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(3)</a:t>
            </a:r>
          </a:p>
        </p:txBody>
      </p:sp>
      <p:sp>
        <p:nvSpPr>
          <p:cNvPr id="13" name="TextBox 2"/>
          <p:cNvSpPr txBox="1"/>
          <p:nvPr/>
        </p:nvSpPr>
        <p:spPr>
          <a:xfrm>
            <a:off x="500034" y="4572008"/>
            <a:ext cx="8241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Select a Node (MDM is able to switch among several Nodes)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Select the language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Login (e.g. as administrator):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Username: </a:t>
            </a:r>
            <a:r>
              <a:rPr lang="en-US" b="1" dirty="0" smtClean="0"/>
              <a:t>admin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Password: </a:t>
            </a:r>
            <a:r>
              <a:rPr lang="en-US" b="1" dirty="0" smtClean="0"/>
              <a:t>admin</a:t>
            </a:r>
            <a:r>
              <a:rPr lang="en-US" dirty="0" smtClean="0"/>
              <a:t> (or empty)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0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Add the “special” dimension Frequency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785794"/>
            <a:ext cx="8241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type of dimension “Frequency”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For the “Frequency” type, the ID is provided automatically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Concept FREQ from the concept scheme STS_SCHEME+IT1+1.0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CL_FREQ+IT1+1.0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Save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357562"/>
            <a:ext cx="32480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Flecha derecha"/>
          <p:cNvSpPr/>
          <p:nvPr/>
        </p:nvSpPr>
        <p:spPr>
          <a:xfrm>
            <a:off x="2857488" y="3816684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2439310" y="378619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9" name="8 Flecha derecha"/>
          <p:cNvSpPr/>
          <p:nvPr/>
        </p:nvSpPr>
        <p:spPr>
          <a:xfrm>
            <a:off x="3143240" y="4214818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CuadroTexto"/>
          <p:cNvSpPr txBox="1"/>
          <p:nvPr/>
        </p:nvSpPr>
        <p:spPr>
          <a:xfrm>
            <a:off x="2725062" y="418432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1" name="10 Flecha derecha"/>
          <p:cNvSpPr/>
          <p:nvPr/>
        </p:nvSpPr>
        <p:spPr>
          <a:xfrm>
            <a:off x="3071802" y="5000636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11 CuadroTexto"/>
          <p:cNvSpPr txBox="1"/>
          <p:nvPr/>
        </p:nvSpPr>
        <p:spPr>
          <a:xfrm>
            <a:off x="2653624" y="497014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  <p:sp>
        <p:nvSpPr>
          <p:cNvPr id="13" name="12 Flecha derecha"/>
          <p:cNvSpPr/>
          <p:nvPr/>
        </p:nvSpPr>
        <p:spPr>
          <a:xfrm>
            <a:off x="3214678" y="5429264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13 CuadroTexto"/>
          <p:cNvSpPr txBox="1"/>
          <p:nvPr/>
        </p:nvSpPr>
        <p:spPr>
          <a:xfrm>
            <a:off x="2796500" y="539877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(4)</a:t>
            </a:r>
            <a:endParaRPr lang="it-IT" sz="1800" b="1" dirty="0"/>
          </a:p>
        </p:txBody>
      </p:sp>
      <p:sp>
        <p:nvSpPr>
          <p:cNvPr id="15" name="14 Flecha izquierda"/>
          <p:cNvSpPr/>
          <p:nvPr/>
        </p:nvSpPr>
        <p:spPr>
          <a:xfrm>
            <a:off x="6357950" y="5786454"/>
            <a:ext cx="285752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15 CuadroTexto"/>
          <p:cNvSpPr txBox="1"/>
          <p:nvPr/>
        </p:nvSpPr>
        <p:spPr>
          <a:xfrm>
            <a:off x="6585912" y="57743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(5)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Add the “normal” dimension REF_AREA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643314"/>
            <a:ext cx="35909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2"/>
          <p:cNvSpPr txBox="1"/>
          <p:nvPr/>
        </p:nvSpPr>
        <p:spPr>
          <a:xfrm>
            <a:off x="500034" y="642918"/>
            <a:ext cx="8241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type of dimension “Normal”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Concept REF_AREA from the concept scheme STS_SCHEME+IT1+1.0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For the “normal” type, the ID is provided automatically once the concept is selected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CL_REF_AREA+IT1+1.0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Save</a:t>
            </a:r>
          </a:p>
        </p:txBody>
      </p:sp>
      <p:sp>
        <p:nvSpPr>
          <p:cNvPr id="8" name="7 Flecha derecha"/>
          <p:cNvSpPr/>
          <p:nvPr/>
        </p:nvSpPr>
        <p:spPr>
          <a:xfrm>
            <a:off x="2857488" y="4102436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2439310" y="407194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10" name="9 Flecha derecha"/>
          <p:cNvSpPr/>
          <p:nvPr/>
        </p:nvSpPr>
        <p:spPr>
          <a:xfrm>
            <a:off x="3143240" y="4500570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CuadroTexto"/>
          <p:cNvSpPr txBox="1"/>
          <p:nvPr/>
        </p:nvSpPr>
        <p:spPr>
          <a:xfrm>
            <a:off x="2725062" y="447007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  <p:sp>
        <p:nvSpPr>
          <p:cNvPr id="12" name="11 Flecha derecha"/>
          <p:cNvSpPr/>
          <p:nvPr/>
        </p:nvSpPr>
        <p:spPr>
          <a:xfrm>
            <a:off x="3071802" y="5286388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2653624" y="52558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4" name="13 Flecha derecha"/>
          <p:cNvSpPr/>
          <p:nvPr/>
        </p:nvSpPr>
        <p:spPr>
          <a:xfrm>
            <a:off x="3214678" y="5715016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14 CuadroTexto"/>
          <p:cNvSpPr txBox="1"/>
          <p:nvPr/>
        </p:nvSpPr>
        <p:spPr>
          <a:xfrm>
            <a:off x="2796500" y="568452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(4)</a:t>
            </a:r>
            <a:endParaRPr lang="it-IT" sz="1800" b="1" dirty="0"/>
          </a:p>
        </p:txBody>
      </p:sp>
      <p:sp>
        <p:nvSpPr>
          <p:cNvPr id="16" name="15 Flecha izquierda"/>
          <p:cNvSpPr/>
          <p:nvPr/>
        </p:nvSpPr>
        <p:spPr>
          <a:xfrm>
            <a:off x="6734764" y="6072206"/>
            <a:ext cx="285752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16 CuadroTexto"/>
          <p:cNvSpPr txBox="1"/>
          <p:nvPr/>
        </p:nvSpPr>
        <p:spPr>
          <a:xfrm>
            <a:off x="6962726" y="606006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(5)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Add other “normal” dimensions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785794"/>
            <a:ext cx="82414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Perform the steps of the previous slide and add the following dimensions: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MARKET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ADJUSTMENT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INDICATOR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ACTIVITY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BASE_PER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339562"/>
            <a:ext cx="4057653" cy="287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Add the “special” dimension Time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785794"/>
            <a:ext cx="824145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type of dimension “Time”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For the “Time” type, the ID is provided automatically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Concept TIME_PERIOD from the concept scheme STS_SCHEME+IT1+1.0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Save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2204096" y="3847178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1785918" y="381668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9" name="8 Flecha derecha"/>
          <p:cNvSpPr/>
          <p:nvPr/>
        </p:nvSpPr>
        <p:spPr>
          <a:xfrm>
            <a:off x="2714612" y="4286256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CuadroTexto"/>
          <p:cNvSpPr txBox="1"/>
          <p:nvPr/>
        </p:nvSpPr>
        <p:spPr>
          <a:xfrm>
            <a:off x="2296434" y="425576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1" name="10 Flecha derecha"/>
          <p:cNvSpPr/>
          <p:nvPr/>
        </p:nvSpPr>
        <p:spPr>
          <a:xfrm>
            <a:off x="2381520" y="5187654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11 CuadroTexto"/>
          <p:cNvSpPr txBox="1"/>
          <p:nvPr/>
        </p:nvSpPr>
        <p:spPr>
          <a:xfrm>
            <a:off x="1963342" y="515716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  <p:sp>
        <p:nvSpPr>
          <p:cNvPr id="15" name="14 Flecha izquierda"/>
          <p:cNvSpPr/>
          <p:nvPr/>
        </p:nvSpPr>
        <p:spPr>
          <a:xfrm>
            <a:off x="6357950" y="5786454"/>
            <a:ext cx="285752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15 CuadroTexto"/>
          <p:cNvSpPr txBox="1"/>
          <p:nvPr/>
        </p:nvSpPr>
        <p:spPr>
          <a:xfrm>
            <a:off x="6585912" y="57743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(4)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8" y="2119313"/>
            <a:ext cx="8929718" cy="247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Add Attributes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  <p:sp>
        <p:nvSpPr>
          <p:cNvPr id="7" name="TextBox 2"/>
          <p:cNvSpPr txBox="1"/>
          <p:nvPr/>
        </p:nvSpPr>
        <p:spPr>
          <a:xfrm>
            <a:off x="500034" y="785794"/>
            <a:ext cx="8241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[Dimensions]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[+ Create component]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sp>
        <p:nvSpPr>
          <p:cNvPr id="6" name="5 Flecha abajo"/>
          <p:cNvSpPr/>
          <p:nvPr/>
        </p:nvSpPr>
        <p:spPr>
          <a:xfrm>
            <a:off x="4929190" y="2643182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4885048" y="227234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9" name="8 Flecha derecha"/>
          <p:cNvSpPr/>
          <p:nvPr/>
        </p:nvSpPr>
        <p:spPr>
          <a:xfrm>
            <a:off x="7000892" y="3357562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CuadroTexto"/>
          <p:cNvSpPr txBox="1"/>
          <p:nvPr/>
        </p:nvSpPr>
        <p:spPr>
          <a:xfrm>
            <a:off x="6500826" y="335756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3518" y="3327068"/>
            <a:ext cx="37242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Add the SOURCE attribute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  <p:sp>
        <p:nvSpPr>
          <p:cNvPr id="6" name="TextBox 2"/>
          <p:cNvSpPr txBox="1"/>
          <p:nvPr/>
        </p:nvSpPr>
        <p:spPr>
          <a:xfrm>
            <a:off x="500034" y="642918"/>
            <a:ext cx="824145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Concept SOURCE from the concept scheme STS_SCHEME+IT1+1.0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The ID is provided automatically once the concept is selected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CL_SOURCE+IT1+1.0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“Assignment Status” Conditional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“Attachment Level” Dataset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Save</a:t>
            </a:r>
          </a:p>
        </p:txBody>
      </p:sp>
      <p:sp>
        <p:nvSpPr>
          <p:cNvPr id="8" name="7 Flecha derecha"/>
          <p:cNvSpPr/>
          <p:nvPr/>
        </p:nvSpPr>
        <p:spPr>
          <a:xfrm>
            <a:off x="3653756" y="3745246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3235578" y="371475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0" name="9 Flecha derecha"/>
          <p:cNvSpPr/>
          <p:nvPr/>
        </p:nvSpPr>
        <p:spPr>
          <a:xfrm>
            <a:off x="3143240" y="4500570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CuadroTexto"/>
          <p:cNvSpPr txBox="1"/>
          <p:nvPr/>
        </p:nvSpPr>
        <p:spPr>
          <a:xfrm>
            <a:off x="2725062" y="447007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12" name="11 Flecha derecha"/>
          <p:cNvSpPr/>
          <p:nvPr/>
        </p:nvSpPr>
        <p:spPr>
          <a:xfrm>
            <a:off x="2887982" y="5255894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2469804" y="52254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(4)</a:t>
            </a:r>
            <a:endParaRPr lang="it-IT" sz="1800" b="1" dirty="0"/>
          </a:p>
        </p:txBody>
      </p:sp>
      <p:sp>
        <p:nvSpPr>
          <p:cNvPr id="14" name="13 Flecha derecha"/>
          <p:cNvSpPr/>
          <p:nvPr/>
        </p:nvSpPr>
        <p:spPr>
          <a:xfrm>
            <a:off x="3009958" y="5646776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14 CuadroTexto"/>
          <p:cNvSpPr txBox="1"/>
          <p:nvPr/>
        </p:nvSpPr>
        <p:spPr>
          <a:xfrm>
            <a:off x="2591780" y="561628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(5)</a:t>
            </a:r>
            <a:endParaRPr lang="it-IT" sz="1800" b="1" dirty="0"/>
          </a:p>
        </p:txBody>
      </p:sp>
      <p:sp>
        <p:nvSpPr>
          <p:cNvPr id="16" name="15 Flecha izquierda"/>
          <p:cNvSpPr/>
          <p:nvPr/>
        </p:nvSpPr>
        <p:spPr>
          <a:xfrm>
            <a:off x="6734764" y="6072206"/>
            <a:ext cx="285752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16 CuadroTexto"/>
          <p:cNvSpPr txBox="1"/>
          <p:nvPr/>
        </p:nvSpPr>
        <p:spPr>
          <a:xfrm>
            <a:off x="6962726" y="606006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(6)</a:t>
            </a:r>
            <a:endParaRPr lang="it-IT" sz="1800" b="1" dirty="0"/>
          </a:p>
        </p:txBody>
      </p:sp>
      <p:sp>
        <p:nvSpPr>
          <p:cNvPr id="18" name="17 Flecha derecha"/>
          <p:cNvSpPr/>
          <p:nvPr/>
        </p:nvSpPr>
        <p:spPr>
          <a:xfrm>
            <a:off x="3500430" y="4857760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18 CuadroTexto"/>
          <p:cNvSpPr txBox="1"/>
          <p:nvPr/>
        </p:nvSpPr>
        <p:spPr>
          <a:xfrm>
            <a:off x="3082252" y="482726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449166"/>
            <a:ext cx="4938708" cy="333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 smtClean="0"/>
              <a:t>Add the UNIT_MEASURE attribute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  <p:sp>
        <p:nvSpPr>
          <p:cNvPr id="6" name="TextBox 2"/>
          <p:cNvSpPr txBox="1"/>
          <p:nvPr/>
        </p:nvSpPr>
        <p:spPr>
          <a:xfrm>
            <a:off x="500034" y="642918"/>
            <a:ext cx="82414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Concept UNIT_MEASURE from the concept scheme STS_SCHEME+IT1+1.0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The ID is provided automatically once the concept is selected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CL_UNIT+IT1+1.0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“Assignment Status” Conditional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“Attachment Level” </a:t>
            </a:r>
            <a:r>
              <a:rPr lang="en-US" dirty="0" err="1" smtClean="0"/>
              <a:t>DimensionGroup</a:t>
            </a: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Dimensions belonging to the group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Save</a:t>
            </a:r>
          </a:p>
        </p:txBody>
      </p:sp>
      <p:sp>
        <p:nvSpPr>
          <p:cNvPr id="8" name="7 Flecha derecha"/>
          <p:cNvSpPr/>
          <p:nvPr/>
        </p:nvSpPr>
        <p:spPr>
          <a:xfrm>
            <a:off x="3286116" y="3729067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2867938" y="369857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10" name="9 Flecha derecha"/>
          <p:cNvSpPr/>
          <p:nvPr/>
        </p:nvSpPr>
        <p:spPr>
          <a:xfrm>
            <a:off x="3000364" y="4429799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CuadroTexto"/>
          <p:cNvSpPr txBox="1"/>
          <p:nvPr/>
        </p:nvSpPr>
        <p:spPr>
          <a:xfrm>
            <a:off x="2582186" y="439930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(1)</a:t>
            </a:r>
            <a:endParaRPr lang="it-IT" sz="1800" b="1" dirty="0"/>
          </a:p>
        </p:txBody>
      </p:sp>
      <p:sp>
        <p:nvSpPr>
          <p:cNvPr id="12" name="11 Flecha derecha"/>
          <p:cNvSpPr/>
          <p:nvPr/>
        </p:nvSpPr>
        <p:spPr>
          <a:xfrm>
            <a:off x="2500298" y="5157827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2082120" y="512733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(4)</a:t>
            </a:r>
            <a:endParaRPr lang="it-IT" sz="1800" b="1" dirty="0"/>
          </a:p>
        </p:txBody>
      </p:sp>
      <p:sp>
        <p:nvSpPr>
          <p:cNvPr id="14" name="13 Flecha derecha"/>
          <p:cNvSpPr/>
          <p:nvPr/>
        </p:nvSpPr>
        <p:spPr>
          <a:xfrm>
            <a:off x="2571736" y="5515017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14 CuadroTexto"/>
          <p:cNvSpPr txBox="1"/>
          <p:nvPr/>
        </p:nvSpPr>
        <p:spPr>
          <a:xfrm>
            <a:off x="2153558" y="548452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(5)</a:t>
            </a:r>
            <a:endParaRPr lang="it-IT" sz="1800" b="1" dirty="0"/>
          </a:p>
        </p:txBody>
      </p:sp>
      <p:sp>
        <p:nvSpPr>
          <p:cNvPr id="16" name="15 Flecha izquierda"/>
          <p:cNvSpPr/>
          <p:nvPr/>
        </p:nvSpPr>
        <p:spPr>
          <a:xfrm>
            <a:off x="6550944" y="6372273"/>
            <a:ext cx="285752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16 CuadroTexto"/>
          <p:cNvSpPr txBox="1"/>
          <p:nvPr/>
        </p:nvSpPr>
        <p:spPr>
          <a:xfrm>
            <a:off x="6778906" y="636013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(7)</a:t>
            </a:r>
            <a:endParaRPr lang="it-IT" sz="1800" b="1" dirty="0"/>
          </a:p>
        </p:txBody>
      </p:sp>
      <p:sp>
        <p:nvSpPr>
          <p:cNvPr id="18" name="17 Flecha derecha"/>
          <p:cNvSpPr/>
          <p:nvPr/>
        </p:nvSpPr>
        <p:spPr>
          <a:xfrm>
            <a:off x="3085450" y="4786989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18 CuadroTexto"/>
          <p:cNvSpPr txBox="1"/>
          <p:nvPr/>
        </p:nvSpPr>
        <p:spPr>
          <a:xfrm>
            <a:off x="2667272" y="475649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  <p:sp>
        <p:nvSpPr>
          <p:cNvPr id="20" name="19 Flecha derecha"/>
          <p:cNvSpPr/>
          <p:nvPr/>
        </p:nvSpPr>
        <p:spPr>
          <a:xfrm>
            <a:off x="2792376" y="5844244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20 CuadroTexto"/>
          <p:cNvSpPr txBox="1"/>
          <p:nvPr/>
        </p:nvSpPr>
        <p:spPr>
          <a:xfrm>
            <a:off x="2374198" y="581375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(6)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377804"/>
          </a:xfrm>
        </p:spPr>
        <p:txBody>
          <a:bodyPr/>
          <a:lstStyle/>
          <a:p>
            <a:r>
              <a:rPr lang="en-US" b="1" dirty="0"/>
              <a:t>Export a DSD and the related artefacts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08" y="764704"/>
            <a:ext cx="88106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ccia in su 2"/>
          <p:cNvSpPr/>
          <p:nvPr/>
        </p:nvSpPr>
        <p:spPr>
          <a:xfrm>
            <a:off x="8532440" y="1983904"/>
            <a:ext cx="181112" cy="2209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8382750" y="214467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800" b="1"/>
            </a:lvl1pPr>
          </a:lstStyle>
          <a:p>
            <a:r>
              <a:rPr lang="it-IT" dirty="0"/>
              <a:t>(1)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2188125"/>
            <a:ext cx="45529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7 Flecha derecha"/>
          <p:cNvSpPr/>
          <p:nvPr/>
        </p:nvSpPr>
        <p:spPr>
          <a:xfrm>
            <a:off x="3897805" y="3327765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8 CuadroTexto"/>
          <p:cNvSpPr txBox="1"/>
          <p:nvPr/>
        </p:nvSpPr>
        <p:spPr>
          <a:xfrm>
            <a:off x="3479627" y="329727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(2)</a:t>
            </a:r>
            <a:endParaRPr lang="it-IT" sz="1800" b="1" dirty="0"/>
          </a:p>
        </p:txBody>
      </p:sp>
      <p:sp>
        <p:nvSpPr>
          <p:cNvPr id="4" name="Freccia a sinistra 3"/>
          <p:cNvSpPr/>
          <p:nvPr/>
        </p:nvSpPr>
        <p:spPr>
          <a:xfrm>
            <a:off x="4971317" y="4978660"/>
            <a:ext cx="392771" cy="3570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8 CuadroTexto"/>
          <p:cNvSpPr txBox="1"/>
          <p:nvPr/>
        </p:nvSpPr>
        <p:spPr>
          <a:xfrm>
            <a:off x="5350440" y="495244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(3)</a:t>
            </a:r>
            <a:endParaRPr lang="it-IT" sz="1800" b="1" dirty="0"/>
          </a:p>
        </p:txBody>
      </p:sp>
      <p:sp>
        <p:nvSpPr>
          <p:cNvPr id="15" name="Freccia a sinistra 14"/>
          <p:cNvSpPr/>
          <p:nvPr/>
        </p:nvSpPr>
        <p:spPr>
          <a:xfrm>
            <a:off x="6799446" y="5652792"/>
            <a:ext cx="392771" cy="3570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8 CuadroTexto"/>
          <p:cNvSpPr txBox="1"/>
          <p:nvPr/>
        </p:nvSpPr>
        <p:spPr>
          <a:xfrm>
            <a:off x="7178569" y="562657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smtClean="0"/>
              <a:t>(4)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b="1" dirty="0"/>
              <a:t>Access to the </a:t>
            </a:r>
            <a:r>
              <a:rPr lang="en-US" b="1" dirty="0" smtClean="0"/>
              <a:t>Meta Manager functionalities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13" name="TextBox 2"/>
          <p:cNvSpPr txBox="1"/>
          <p:nvPr/>
        </p:nvSpPr>
        <p:spPr>
          <a:xfrm>
            <a:off x="571472" y="928670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Click on the menu [MM]</a:t>
            </a:r>
            <a:endParaRPr lang="en-US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912" y="1643050"/>
            <a:ext cx="842180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Flecha derecha"/>
          <p:cNvSpPr/>
          <p:nvPr/>
        </p:nvSpPr>
        <p:spPr>
          <a:xfrm>
            <a:off x="142844" y="2401572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90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26442"/>
          </a:xfrm>
        </p:spPr>
        <p:txBody>
          <a:bodyPr/>
          <a:lstStyle/>
          <a:p>
            <a:r>
              <a:rPr lang="en-US" b="1" dirty="0" smtClean="0"/>
              <a:t>Manage authorizations (1/4)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824145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menu [Set permissions]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“Edit/View” button of the user “admin”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857364"/>
            <a:ext cx="349425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3929066"/>
            <a:ext cx="586855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Flecha izquierda"/>
          <p:cNvSpPr/>
          <p:nvPr/>
        </p:nvSpPr>
        <p:spPr>
          <a:xfrm>
            <a:off x="6929454" y="4857760"/>
            <a:ext cx="35719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Flecha izquierda"/>
          <p:cNvSpPr/>
          <p:nvPr/>
        </p:nvSpPr>
        <p:spPr>
          <a:xfrm>
            <a:off x="5786446" y="2500306"/>
            <a:ext cx="35719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26442"/>
          </a:xfrm>
        </p:spPr>
        <p:txBody>
          <a:bodyPr/>
          <a:lstStyle/>
          <a:p>
            <a:r>
              <a:rPr lang="en-US" b="1" dirty="0" smtClean="0"/>
              <a:t>Manage authorizations (2/4)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571480"/>
            <a:ext cx="8241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“Functionality”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artifacts that the user can manage (in the case of the user “admin” select all the artifacts)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sp>
        <p:nvSpPr>
          <p:cNvPr id="12" name="11 Flecha derecha"/>
          <p:cNvSpPr/>
          <p:nvPr/>
        </p:nvSpPr>
        <p:spPr>
          <a:xfrm>
            <a:off x="1071538" y="2143116"/>
            <a:ext cx="42862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571472" y="207167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129460" y="614364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785926"/>
            <a:ext cx="58102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lecha arriba"/>
          <p:cNvSpPr/>
          <p:nvPr/>
        </p:nvSpPr>
        <p:spPr>
          <a:xfrm>
            <a:off x="2214546" y="5929330"/>
            <a:ext cx="357190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26442"/>
          </a:xfrm>
        </p:spPr>
        <p:txBody>
          <a:bodyPr/>
          <a:lstStyle/>
          <a:p>
            <a:r>
              <a:rPr lang="en-US" b="1" dirty="0" smtClean="0"/>
              <a:t>Manage authorizations (3/4)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571480"/>
            <a:ext cx="8241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“Rules”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rules to associate to the user (in the case of the user “admin” leave the rules associated by default)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4963" y="1819296"/>
            <a:ext cx="59340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Flecha abajo"/>
          <p:cNvSpPr/>
          <p:nvPr/>
        </p:nvSpPr>
        <p:spPr>
          <a:xfrm>
            <a:off x="3143240" y="2071678"/>
            <a:ext cx="357190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3500430" y="1928802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14" name="13 Flecha arriba"/>
          <p:cNvSpPr/>
          <p:nvPr/>
        </p:nvSpPr>
        <p:spPr>
          <a:xfrm>
            <a:off x="1772270" y="5857892"/>
            <a:ext cx="285752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1687184" y="605855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857364"/>
            <a:ext cx="578167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26442"/>
          </a:xfrm>
        </p:spPr>
        <p:txBody>
          <a:bodyPr/>
          <a:lstStyle/>
          <a:p>
            <a:r>
              <a:rPr lang="en-US" b="1" dirty="0" smtClean="0"/>
              <a:t>Manage authorizations (4/4)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571480"/>
            <a:ext cx="8241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“Agencies”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agencies to associate to the user (in the case of the user “admin” leave all agencies associated by default)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sp>
        <p:nvSpPr>
          <p:cNvPr id="11" name="10 Flecha abajo"/>
          <p:cNvSpPr/>
          <p:nvPr/>
        </p:nvSpPr>
        <p:spPr>
          <a:xfrm>
            <a:off x="3857620" y="2000240"/>
            <a:ext cx="357190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4214810" y="185736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14" name="13 Flecha arriba"/>
          <p:cNvSpPr/>
          <p:nvPr/>
        </p:nvSpPr>
        <p:spPr>
          <a:xfrm>
            <a:off x="1772270" y="5857892"/>
            <a:ext cx="285752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1687184" y="605855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7036"/>
            <a:ext cx="8229600" cy="634082"/>
          </a:xfrm>
        </p:spPr>
        <p:txBody>
          <a:bodyPr/>
          <a:lstStyle/>
          <a:p>
            <a:r>
              <a:rPr lang="en-US" b="1" dirty="0"/>
              <a:t>Industrial turnover index table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6" name="CasellaDiTesto 5"/>
          <p:cNvSpPr txBox="1"/>
          <p:nvPr/>
        </p:nvSpPr>
        <p:spPr>
          <a:xfrm>
            <a:off x="175278" y="6381328"/>
            <a:ext cx="3360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F5494"/>
                </a:solidFill>
              </a:rPr>
              <a:t>Source: National Statistical Institute of Italy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68" y="904858"/>
            <a:ext cx="9038735" cy="5408679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91936" y="653832"/>
            <a:ext cx="8928992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4E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1800" b="1" kern="0" dirty="0" smtClean="0"/>
              <a:t>Turnover index base 2010=100. Monthly data. Italy</a:t>
            </a:r>
            <a:endParaRPr lang="en-GB" sz="1800" b="1" kern="0" dirty="0"/>
          </a:p>
        </p:txBody>
      </p:sp>
    </p:spTree>
    <p:extLst>
      <p:ext uri="{BB962C8B-B14F-4D97-AF65-F5344CB8AC3E}">
        <p14:creationId xmlns:p14="http://schemas.microsoft.com/office/powerpoint/2010/main" val="266136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GOPA Consultants">
      <a:dk1>
        <a:srgbClr val="000000"/>
      </a:dk1>
      <a:lt1>
        <a:srgbClr val="FFFFFF"/>
      </a:lt1>
      <a:dk2>
        <a:srgbClr val="000000"/>
      </a:dk2>
      <a:lt2>
        <a:srgbClr val="B7BFD3"/>
      </a:lt2>
      <a:accent1>
        <a:srgbClr val="004E60"/>
      </a:accent1>
      <a:accent2>
        <a:srgbClr val="55889A"/>
      </a:accent2>
      <a:accent3>
        <a:srgbClr val="FFC000"/>
      </a:accent3>
      <a:accent4>
        <a:srgbClr val="C0B3BD"/>
      </a:accent4>
      <a:accent5>
        <a:srgbClr val="A8997D"/>
      </a:accent5>
      <a:accent6>
        <a:srgbClr val="3F4B7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EC95596C05C3449172F37ACAF20A2F" ma:contentTypeVersion="0" ma:contentTypeDescription="Create a new document." ma:contentTypeScope="" ma:versionID="b912f10d5a2c3a6a802234eead84daf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327B05-5B46-4382-8BBD-82D70F7D6EFD}">
  <ds:schemaRefs>
    <ds:schemaRef ds:uri="http://purl.org/dc/dcmitype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8143B16-9178-4AD2-A6BB-E624E68FE7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6C38C3-DFC2-4922-B306-788CDB6609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5626</TotalTime>
  <Words>1775</Words>
  <Application>Microsoft Office PowerPoint</Application>
  <PresentationFormat>Presentazione su schermo (4:3)</PresentationFormat>
  <Paragraphs>497</Paragraphs>
  <Slides>37</Slides>
  <Notes>36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43" baseType="lpstr">
      <vt:lpstr>MS PGothic</vt:lpstr>
      <vt:lpstr>Arial</vt:lpstr>
      <vt:lpstr>Calibri</vt:lpstr>
      <vt:lpstr>Times New Roman</vt:lpstr>
      <vt:lpstr>Wingdings</vt:lpstr>
      <vt:lpstr>Benutzerdefiniertes Design</vt:lpstr>
      <vt:lpstr>SDMX Data &amp; Meta Manager  SDMX Data modeling  Industrial turnover index</vt:lpstr>
      <vt:lpstr>Starting</vt:lpstr>
      <vt:lpstr>Access to the MDM</vt:lpstr>
      <vt:lpstr>Access to the Meta Manager functionalities</vt:lpstr>
      <vt:lpstr>Manage authorizations (1/4)</vt:lpstr>
      <vt:lpstr>Manage authorizations (2/4)</vt:lpstr>
      <vt:lpstr>Manage authorizations (3/4)</vt:lpstr>
      <vt:lpstr>Manage authorizations (4/4)</vt:lpstr>
      <vt:lpstr>Industrial turnover index table</vt:lpstr>
      <vt:lpstr>Statistical concepts and Code lists</vt:lpstr>
      <vt:lpstr>Select, create or edit an artifact</vt:lpstr>
      <vt:lpstr>Create a new artifact – general part</vt:lpstr>
      <vt:lpstr>Create STS_SCHEME Concept scheme</vt:lpstr>
      <vt:lpstr>Insert a new concept (Frequency)</vt:lpstr>
      <vt:lpstr>Insert new concepts</vt:lpstr>
      <vt:lpstr>Finalize the concept scheme</vt:lpstr>
      <vt:lpstr>Create CL_FREQ Code list</vt:lpstr>
      <vt:lpstr>Insert new items</vt:lpstr>
      <vt:lpstr>Finalize the CL_FREQ Code list</vt:lpstr>
      <vt:lpstr>Create CL_INDICATOR Code List</vt:lpstr>
      <vt:lpstr>Create CL_MARKET Code List</vt:lpstr>
      <vt:lpstr>Import a Code Lists from an SDMX-ML file (1/2)</vt:lpstr>
      <vt:lpstr>Import a Code Lists from an SDMX-ML file (2/2)</vt:lpstr>
      <vt:lpstr>Import a Code list from a CSV file (1/3)</vt:lpstr>
      <vt:lpstr>Import a Code list from a CSV file (2/3)</vt:lpstr>
      <vt:lpstr>Import a Code list from a CSV file (3/3)</vt:lpstr>
      <vt:lpstr>Create a new Data Structure Definition</vt:lpstr>
      <vt:lpstr>Add a Primary Measure</vt:lpstr>
      <vt:lpstr>Add Dimensions</vt:lpstr>
      <vt:lpstr>Add the “special” dimension Frequency</vt:lpstr>
      <vt:lpstr>Add the “normal” dimension REF_AREA</vt:lpstr>
      <vt:lpstr>Add other “normal” dimensions</vt:lpstr>
      <vt:lpstr>Add the “special” dimension Time</vt:lpstr>
      <vt:lpstr>Add Attributes</vt:lpstr>
      <vt:lpstr>Add the SOURCE attribute</vt:lpstr>
      <vt:lpstr>Add the UNIT_MEASURE attribute</vt:lpstr>
      <vt:lpstr>Export a DSD and the related artefacts</vt:lpstr>
    </vt:vector>
  </TitlesOfParts>
  <Company>GOPA 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GOPA Consulting Group</dc:title>
  <dc:creator>S.Schlingermann</dc:creator>
  <cp:lastModifiedBy>Francesco Rizzo</cp:lastModifiedBy>
  <cp:revision>442</cp:revision>
  <cp:lastPrinted>2014-02-12T10:16:17Z</cp:lastPrinted>
  <dcterms:created xsi:type="dcterms:W3CDTF">2009-03-19T13:37:38Z</dcterms:created>
  <dcterms:modified xsi:type="dcterms:W3CDTF">2020-03-31T16:27:06Z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0x01010098EC95596C05C3449172F37ACAF20A2F</vt:lpwstr>
  </property>
</Properties>
</file>